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9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4"/>
    <p:sldMasterId id="2147483678" r:id="rId5"/>
    <p:sldMasterId id="2147483694" r:id="rId6"/>
    <p:sldMasterId id="2147483699" r:id="rId7"/>
    <p:sldMasterId id="2147483721" r:id="rId8"/>
    <p:sldMasterId id="2147483740" r:id="rId9"/>
    <p:sldMasterId id="2147483797" r:id="rId10"/>
    <p:sldMasterId id="2147483812" r:id="rId11"/>
    <p:sldMasterId id="2147483830" r:id="rId12"/>
    <p:sldMasterId id="2147483876" r:id="rId13"/>
    <p:sldMasterId id="2147483937" r:id="rId14"/>
  </p:sldMasterIdLst>
  <p:notesMasterIdLst>
    <p:notesMasterId r:id="rId38"/>
  </p:notesMasterIdLst>
  <p:handoutMasterIdLst>
    <p:handoutMasterId r:id="rId39"/>
  </p:handoutMasterIdLst>
  <p:sldIdLst>
    <p:sldId id="466" r:id="rId15"/>
    <p:sldId id="4222" r:id="rId16"/>
    <p:sldId id="4208" r:id="rId17"/>
    <p:sldId id="4215" r:id="rId18"/>
    <p:sldId id="4211" r:id="rId19"/>
    <p:sldId id="4206" r:id="rId20"/>
    <p:sldId id="4207" r:id="rId21"/>
    <p:sldId id="4213" r:id="rId22"/>
    <p:sldId id="4212" r:id="rId23"/>
    <p:sldId id="4216" r:id="rId24"/>
    <p:sldId id="4214" r:id="rId25"/>
    <p:sldId id="4217" r:id="rId26"/>
    <p:sldId id="4218" r:id="rId27"/>
    <p:sldId id="4209" r:id="rId28"/>
    <p:sldId id="4204" r:id="rId29"/>
    <p:sldId id="4219" r:id="rId30"/>
    <p:sldId id="4193" r:id="rId31"/>
    <p:sldId id="4205" r:id="rId32"/>
    <p:sldId id="4220" r:id="rId33"/>
    <p:sldId id="4224" r:id="rId34"/>
    <p:sldId id="4225" r:id="rId35"/>
    <p:sldId id="4189" r:id="rId36"/>
    <p:sldId id="4137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RTON, STEFAN L TSgt USAF PACAF 51 FSS/FSPS" initials="NSLTUP5F" lastIdx="12" clrIdx="1">
    <p:extLst>
      <p:ext uri="{19B8F6BF-5375-455C-9EA6-DF929625EA0E}">
        <p15:presenceInfo xmlns:p15="http://schemas.microsoft.com/office/powerpoint/2012/main" userId="S-1-5-21-1271409858-1095883707-2794662393-4267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2708" autoAdjust="0"/>
  </p:normalViewPr>
  <p:slideViewPr>
    <p:cSldViewPr snapToGrid="0">
      <p:cViewPr varScale="1">
        <p:scale>
          <a:sx n="112" d="100"/>
          <a:sy n="112" d="100"/>
        </p:scale>
        <p:origin x="86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5A0C0-1383-40C7-8F86-089D64F45190}" type="datetimeFigureOut">
              <a:rPr lang="en-US" smtClean="0"/>
              <a:t>8/14/2024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085F1-62F2-4306-A6E9-5AC6EFACB9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129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4378E1D-C273-4A7C-8A03-A86D263DBFB0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A7FF3F-4D7A-4DF4-A166-D12793E3B1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156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7FF3F-4D7A-4DF4-A166-D12793E3B11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960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A7FF3F-4D7A-4DF4-A166-D12793E3B1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826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7FF3F-4D7A-4DF4-A166-D12793E3B11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54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7FF3F-4D7A-4DF4-A166-D12793E3B11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014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151C7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7FF3F-4D7A-4DF4-A166-D12793E3B11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708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8328" lvl="1" indent="-285115"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151C7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7FF3F-4D7A-4DF4-A166-D12793E3B11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218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7FF3F-4D7A-4DF4-A166-D12793E3B11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65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928A2-31D1-4C4F-BA54-F571453C46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35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7FF3F-4D7A-4DF4-A166-D12793E3B11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452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7FF3F-4D7A-4DF4-A166-D12793E3B11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8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7" name="Picture 14" descr="51 FW - Leading the Char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2309817"/>
            <a:ext cx="3535362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3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095750" y="3924300"/>
            <a:ext cx="4495800" cy="10477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6252EA1-1C72-31BA-A450-4F401706F4BF}"/>
              </a:ext>
            </a:extLst>
          </p:cNvPr>
          <p:cNvSpPr txBox="1">
            <a:spLocks/>
          </p:cNvSpPr>
          <p:nvPr userDrawn="1"/>
        </p:nvSpPr>
        <p:spPr>
          <a:xfrm>
            <a:off x="1681400" y="1387476"/>
            <a:ext cx="5781199" cy="246221"/>
          </a:xfrm>
          <a:prstGeom prst="rect">
            <a:avLst/>
          </a:prstGeom>
        </p:spPr>
        <p:txBody>
          <a:bodyPr vert="horz" wrap="none" lIns="91440" tIns="0" rIns="91440" bIns="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 spc="400" baseline="0">
                <a:solidFill>
                  <a:schemeClr val="tx2">
                    <a:lumMod val="75000"/>
                  </a:schemeClr>
                </a:solidFill>
                <a:latin typeface="Bell MT" panose="020205030603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400" normalizeH="0" baseline="0" noProof="0" dirty="0">
                <a:ln>
                  <a:noFill/>
                </a:ln>
                <a:solidFill>
                  <a:srgbClr val="2E4986">
                    <a:lumMod val="75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Defend, Execute, Sustain - Fight Tonight!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085ED7-712D-DA3D-E601-DB450E21D1D2}"/>
              </a:ext>
            </a:extLst>
          </p:cNvPr>
          <p:cNvSpPr txBox="1"/>
          <p:nvPr userDrawn="1"/>
        </p:nvSpPr>
        <p:spPr>
          <a:xfrm>
            <a:off x="2545258" y="429994"/>
            <a:ext cx="4053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/>
              <a:t>51st Fighter Wing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EB5717-E27A-E154-BA92-C5F39BB93FFB}"/>
              </a:ext>
            </a:extLst>
          </p:cNvPr>
          <p:cNvSpPr txBox="1"/>
          <p:nvPr userDrawn="1"/>
        </p:nvSpPr>
        <p:spPr>
          <a:xfrm>
            <a:off x="4357839" y="0"/>
            <a:ext cx="428322" cy="261610"/>
          </a:xfrm>
          <a:prstGeom prst="rect">
            <a:avLst/>
          </a:prstGeom>
          <a:noFill/>
        </p:spPr>
        <p:txBody>
          <a:bodyPr wrap="none" lIns="91440" tIns="45720" rtlCol="0">
            <a:spAutoFit/>
          </a:bodyPr>
          <a:lstStyle/>
          <a:p>
            <a:r>
              <a:rPr lang="en-US" sz="1100" b="1" dirty="0">
                <a:solidFill>
                  <a:srgbClr val="007A33"/>
                </a:solidFill>
              </a:rPr>
              <a:t>CUI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1AE675-6C7E-3413-5BDB-D2E2328890C9}"/>
              </a:ext>
            </a:extLst>
          </p:cNvPr>
          <p:cNvSpPr txBox="1"/>
          <p:nvPr userDrawn="1"/>
        </p:nvSpPr>
        <p:spPr>
          <a:xfrm>
            <a:off x="4357839" y="6684119"/>
            <a:ext cx="428322" cy="169277"/>
          </a:xfrm>
          <a:prstGeom prst="rect">
            <a:avLst/>
          </a:prstGeom>
          <a:noFill/>
        </p:spPr>
        <p:txBody>
          <a:bodyPr wrap="none" lIns="91440" tIns="0" bIns="0" rtlCol="0">
            <a:spAutoFit/>
          </a:bodyPr>
          <a:lstStyle/>
          <a:p>
            <a:r>
              <a:rPr lang="en-US" sz="1100" b="1" dirty="0">
                <a:solidFill>
                  <a:srgbClr val="007A33"/>
                </a:solidFill>
              </a:rPr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185806546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0DCC9-90CE-4513-A649-93321E8CDF5E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7641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C83D597-38B0-0F5C-532B-4DB92E063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fld id="{503512A8-285B-486E-B7EA-BDC8534CD06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461266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6FC75C1-C2EE-BB55-77CC-A61CF11E8A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fld id="{14E7DDD9-5B31-46ED-815F-FE0D755B565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93069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31E0CD8-9F41-A157-898F-BF5C5CA2C6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fld id="{3FE9678E-32D6-4089-92FC-2003A59096C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3323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ACD67-36D0-430A-8387-05CAE3FCA2F2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758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D9EDE-7483-4F81-8598-739EFBD11224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036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1CB03-9912-4A80-95C4-91E02071B467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25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7" y="76200"/>
            <a:ext cx="2054225" cy="5784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76200"/>
            <a:ext cx="6010275" cy="5784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EED57-E5C6-47C4-A715-243B1C4DCCE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96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1" y="76200"/>
            <a:ext cx="8216900" cy="578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C132A-E851-4163-9A3E-B6D536A1C4F8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13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51 OG Patch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4139" y="1"/>
            <a:ext cx="109061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2" y="1536700"/>
            <a:ext cx="8131175" cy="43243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7868" y="76200"/>
            <a:ext cx="7086600" cy="1143000"/>
          </a:xfrm>
        </p:spPr>
        <p:txBody>
          <a:bodyPr/>
          <a:lstStyle/>
          <a:p>
            <a:r>
              <a:rPr lang="en-US"/>
              <a:t>51 OG TDY/Leave Calendar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5486E-BE39-4480-B23F-97D4DB02579F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46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76200"/>
            <a:ext cx="7086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1" y="1536700"/>
            <a:ext cx="3989388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89" y="1536700"/>
            <a:ext cx="3989387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CBAAA-456F-4D02-936D-6002F76B870E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400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76200"/>
            <a:ext cx="7086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1" y="1536700"/>
            <a:ext cx="3989388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5189" y="1536702"/>
            <a:ext cx="3989387" cy="2085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5189" y="3775077"/>
            <a:ext cx="3989387" cy="2085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08741-E79C-439C-B1B4-E537DF426D3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367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70000" y="1233490"/>
            <a:ext cx="655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 b="1" dirty="0">
                <a:solidFill>
                  <a:srgbClr val="151C77"/>
                </a:solidFill>
                <a:latin typeface="Century Schoolbook" panose="02040604050505020304" pitchFamily="18" charset="0"/>
              </a:rPr>
              <a:t>I n t e g r i t y  -  S e r v i c e  -  E x c e l l e n c 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603203" y="500066"/>
            <a:ext cx="40534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161670"/>
                </a:solidFill>
              </a:rPr>
              <a:t>51st Fighter Wing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7" name="Picture 14" descr="51 FW - Leading the Ch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2309817"/>
            <a:ext cx="3535362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51 FW - Leading the Char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00025"/>
            <a:ext cx="88741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3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095750" y="3924300"/>
            <a:ext cx="4495800" cy="10477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1827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000" i="0">
                <a:solidFill>
                  <a:srgbClr val="969696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BFB20FB-CB9A-424A-B4B6-73D7B9241C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3556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154" y="194619"/>
            <a:ext cx="6733029" cy="1016114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65125" y="1471613"/>
            <a:ext cx="8447088" cy="487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9AF9D3D-67C0-3E48-2346-63A9D619EF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1827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96969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8F7A-6063-476F-B19C-50FFE16C23F2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80808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2887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50300" y="6518275"/>
            <a:ext cx="381000" cy="304800"/>
          </a:xfrm>
        </p:spPr>
        <p:txBody>
          <a:bodyPr/>
          <a:lstStyle/>
          <a:p>
            <a:pPr>
              <a:defRPr/>
            </a:pPr>
            <a:fld id="{BBFB20FB-CB9A-424A-B4B6-73D7B9241C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65125" y="1471613"/>
            <a:ext cx="8447088" cy="487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431088" y="6518275"/>
            <a:ext cx="1319212" cy="304800"/>
          </a:xfr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  <a:lvl2pPr marL="406389" indent="0">
              <a:buFontTx/>
              <a:buNone/>
              <a:defRPr sz="1000">
                <a:solidFill>
                  <a:schemeClr val="tx1"/>
                </a:solidFill>
              </a:defRPr>
            </a:lvl2pPr>
            <a:lvl3pPr marL="803255" indent="0">
              <a:buFontTx/>
              <a:buNone/>
              <a:defRPr sz="1000">
                <a:solidFill>
                  <a:schemeClr val="tx1"/>
                </a:solidFill>
              </a:defRPr>
            </a:lvl3pPr>
            <a:lvl4pPr marL="1371566" indent="0">
              <a:buFontTx/>
              <a:buNone/>
              <a:defRPr sz="1000">
                <a:solidFill>
                  <a:schemeClr val="tx1"/>
                </a:solidFill>
              </a:defRPr>
            </a:lvl4pPr>
            <a:lvl5pPr marL="1828755" indent="0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793324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151C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rgbClr val="151C77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5"/>
              </a:spcBef>
            </a:pP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979797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6350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70000" y="1233488"/>
            <a:ext cx="6553200" cy="396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ko-KR" sz="2000" b="1" i="1" dirty="0">
                <a:solidFill>
                  <a:srgbClr val="151C77"/>
                </a:solidFill>
                <a:latin typeface="Century Schoolbook" pitchFamily="18" charset="0"/>
                <a:ea typeface="Gulim" pitchFamily="34" charset="-127"/>
              </a:rPr>
              <a:t>I n t e g r i t y  -  S e r v i c e  -  E x c e l l e n c 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0400" y="500063"/>
            <a:ext cx="7770813" cy="6413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ko-KR" sz="3600" b="1" i="1" dirty="0">
                <a:solidFill>
                  <a:srgbClr val="151C77"/>
                </a:solidFill>
                <a:ea typeface="Gulim" pitchFamily="34" charset="-127"/>
              </a:rPr>
              <a:t>51</a:t>
            </a:r>
            <a:r>
              <a:rPr lang="en-US" altLang="ko-KR" sz="3600" b="1" i="1" baseline="30000" dirty="0">
                <a:solidFill>
                  <a:srgbClr val="151C77"/>
                </a:solidFill>
                <a:ea typeface="Gulim" pitchFamily="34" charset="-127"/>
              </a:rPr>
              <a:t>st</a:t>
            </a:r>
            <a:r>
              <a:rPr lang="en-US" altLang="ko-KR" sz="3600" b="1" i="1" dirty="0">
                <a:solidFill>
                  <a:srgbClr val="151C77"/>
                </a:solidFill>
                <a:ea typeface="Gulim" pitchFamily="34" charset="-127"/>
              </a:rPr>
              <a:t> Logistics Readiness Squadron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8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0838"/>
            <a:ext cx="3011488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3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095750" y="3924300"/>
            <a:ext cx="4495800" cy="10477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/>
            </a:lvl1pPr>
          </a:lstStyle>
          <a:p>
            <a:r>
              <a:rPr lang="en-US" altLang="ko-KR"/>
              <a:t>Click to edit Master subtitle style</a:t>
            </a:r>
          </a:p>
        </p:txBody>
      </p:sp>
      <p:sp>
        <p:nvSpPr>
          <p:cNvPr id="31232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3467100" y="1962150"/>
            <a:ext cx="5143500" cy="1600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ko-KR"/>
              <a:t>Click to edit Master title style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629400"/>
            <a:ext cx="12192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969696"/>
                </a:solidFill>
                <a:latin typeface="Arial" charset="0"/>
                <a:ea typeface="굴림" pitchFamily="34" charset="-127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88300" y="6629400"/>
            <a:ext cx="1143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D34D6-583F-4DC8-9672-1AD9A806E9FB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584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878" y="84589"/>
            <a:ext cx="5922962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7600717" y="883720"/>
            <a:ext cx="1149350" cy="2682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9119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3CEE7-E2AB-4730-8963-21624DB365C1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891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36700"/>
            <a:ext cx="3989388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88" y="1536700"/>
            <a:ext cx="3989387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0512E-365C-49D2-BCA5-0BB16988CC62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13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139EA-D5E1-4B5D-8853-F7720F1F7B2D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36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FD892-D119-4857-8683-13408D8394F7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391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50E24-1989-4EA6-8B29-8D7C24ABA802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256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F7DFD-BA81-4632-9B25-73D2FE4F7B40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090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453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A6C2F-D0CA-4287-B9CA-24A4DF16045F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77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A8660-CE4E-41EC-AD14-B8B0CFD38087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342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76200"/>
            <a:ext cx="2054225" cy="5784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76200"/>
            <a:ext cx="6010275" cy="5784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01F9F-D737-4BE1-89B1-79758355D5A4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7655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7338" y="76200"/>
            <a:ext cx="592296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536700"/>
            <a:ext cx="8131175" cy="432435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0ED22-70E3-4528-A1BE-828C60E0A3A6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087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7338" y="76200"/>
            <a:ext cx="592296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536700"/>
            <a:ext cx="3989388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88" y="1536700"/>
            <a:ext cx="3989387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19725-030E-4927-9BD0-36BB9AE8CC74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8917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86F31-391F-40B0-A08C-E3154F0D27D5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65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2712C-C8F9-48DD-B505-0542DFF9CCFE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690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 userDrawn="1"/>
        </p:nvSpPr>
        <p:spPr bwMode="auto">
          <a:xfrm>
            <a:off x="417513" y="6184900"/>
            <a:ext cx="8385175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2906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70000" y="1233490"/>
            <a:ext cx="655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 b="1" dirty="0">
                <a:solidFill>
                  <a:srgbClr val="151C77"/>
                </a:solidFill>
                <a:latin typeface="Century Schoolbook" panose="02040604050505020304" pitchFamily="18" charset="0"/>
              </a:rPr>
              <a:t>I n t e g r i t y  -  S e r v i c e  -  E x c e l l e n c e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7" name="Picture 14" descr="51 FW - Leading the Char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2309817"/>
            <a:ext cx="3535362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51 FW - Leading the Char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00025"/>
            <a:ext cx="88741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3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095750" y="3924300"/>
            <a:ext cx="4495800" cy="10477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00426" y="6518275"/>
            <a:ext cx="153087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CAO: </a:t>
            </a:r>
          </a:p>
          <a:p>
            <a:pPr>
              <a:defRPr/>
            </a:pPr>
            <a:r>
              <a:rPr lang="en-US" dirty="0"/>
              <a:t>POC: Person or Office</a:t>
            </a:r>
          </a:p>
        </p:txBody>
      </p:sp>
    </p:spTree>
    <p:extLst>
      <p:ext uri="{BB962C8B-B14F-4D97-AF65-F5344CB8AC3E}">
        <p14:creationId xmlns:p14="http://schemas.microsoft.com/office/powerpoint/2010/main" val="326563857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50300" y="6518275"/>
            <a:ext cx="381000" cy="304800"/>
          </a:xfrm>
        </p:spPr>
        <p:txBody>
          <a:bodyPr/>
          <a:lstStyle/>
          <a:p>
            <a:pPr>
              <a:defRPr/>
            </a:pPr>
            <a:fld id="{BBFB20FB-CB9A-424A-B4B6-73D7B9241C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65125" y="1471613"/>
            <a:ext cx="8447088" cy="487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431088" y="6518275"/>
            <a:ext cx="1319212" cy="304800"/>
          </a:xfr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  <a:lvl2pPr marL="406389" indent="0">
              <a:buFontTx/>
              <a:buNone/>
              <a:defRPr sz="1000">
                <a:solidFill>
                  <a:schemeClr val="tx1"/>
                </a:solidFill>
              </a:defRPr>
            </a:lvl2pPr>
            <a:lvl3pPr marL="803255" indent="0">
              <a:buFontTx/>
              <a:buNone/>
              <a:defRPr sz="1000">
                <a:solidFill>
                  <a:schemeClr val="tx1"/>
                </a:solidFill>
              </a:defRPr>
            </a:lvl3pPr>
            <a:lvl4pPr marL="1371566" indent="0">
              <a:buFontTx/>
              <a:buNone/>
              <a:defRPr sz="1000">
                <a:solidFill>
                  <a:schemeClr val="tx1"/>
                </a:solidFill>
              </a:defRPr>
            </a:lvl4pPr>
            <a:lvl5pPr marL="1828755" indent="0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843685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81000" y="1389178"/>
            <a:ext cx="6093204" cy="49101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217" y="88900"/>
            <a:ext cx="6966409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6631498" y="1389178"/>
            <a:ext cx="2131502" cy="491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SzPct val="100000"/>
              <a:buFont typeface="+mj-lt"/>
              <a:buNone/>
              <a:defRPr sz="1050"/>
            </a:lvl1pPr>
          </a:lstStyle>
          <a:p>
            <a:pPr lvl="0"/>
            <a:r>
              <a:rPr lang="en-US" alt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762413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F515F-18F5-409A-B4B7-6EB03957F63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9687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60" indent="0">
              <a:buNone/>
              <a:defRPr sz="1350"/>
            </a:lvl2pPr>
            <a:lvl3pPr marL="685720" indent="0">
              <a:buNone/>
              <a:defRPr sz="1200"/>
            </a:lvl3pPr>
            <a:lvl4pPr marL="1028580" indent="0">
              <a:buNone/>
              <a:defRPr sz="1050"/>
            </a:lvl4pPr>
            <a:lvl5pPr marL="1371440" indent="0">
              <a:buNone/>
              <a:defRPr sz="1050"/>
            </a:lvl5pPr>
            <a:lvl6pPr marL="1714300" indent="0">
              <a:buNone/>
              <a:defRPr sz="1050"/>
            </a:lvl6pPr>
            <a:lvl7pPr marL="2057159" indent="0">
              <a:buNone/>
              <a:defRPr sz="1050"/>
            </a:lvl7pPr>
            <a:lvl8pPr marL="2400020" indent="0">
              <a:buNone/>
              <a:defRPr sz="1050"/>
            </a:lvl8pPr>
            <a:lvl9pPr marL="2742879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A7438-EFD0-4E3A-B64E-4A8A53A05F79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8729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1" y="1536700"/>
            <a:ext cx="3989388" cy="43243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90" y="1536700"/>
            <a:ext cx="3989387" cy="43243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989C7-8649-4DC8-BBB4-EA689F2D358C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5769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0" indent="0">
              <a:buNone/>
              <a:defRPr sz="1500" b="1"/>
            </a:lvl2pPr>
            <a:lvl3pPr marL="685720" indent="0">
              <a:buNone/>
              <a:defRPr sz="1350" b="1"/>
            </a:lvl3pPr>
            <a:lvl4pPr marL="1028580" indent="0">
              <a:buNone/>
              <a:defRPr sz="1200" b="1"/>
            </a:lvl4pPr>
            <a:lvl5pPr marL="1371440" indent="0">
              <a:buNone/>
              <a:defRPr sz="1200" b="1"/>
            </a:lvl5pPr>
            <a:lvl6pPr marL="1714300" indent="0">
              <a:buNone/>
              <a:defRPr sz="1200" b="1"/>
            </a:lvl6pPr>
            <a:lvl7pPr marL="2057159" indent="0">
              <a:buNone/>
              <a:defRPr sz="1200" b="1"/>
            </a:lvl7pPr>
            <a:lvl8pPr marL="2400020" indent="0">
              <a:buNone/>
              <a:defRPr sz="1200" b="1"/>
            </a:lvl8pPr>
            <a:lvl9pPr marL="274287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0" indent="0">
              <a:buNone/>
              <a:defRPr sz="1500" b="1"/>
            </a:lvl2pPr>
            <a:lvl3pPr marL="685720" indent="0">
              <a:buNone/>
              <a:defRPr sz="1350" b="1"/>
            </a:lvl3pPr>
            <a:lvl4pPr marL="1028580" indent="0">
              <a:buNone/>
              <a:defRPr sz="1200" b="1"/>
            </a:lvl4pPr>
            <a:lvl5pPr marL="1371440" indent="0">
              <a:buNone/>
              <a:defRPr sz="1200" b="1"/>
            </a:lvl5pPr>
            <a:lvl6pPr marL="1714300" indent="0">
              <a:buNone/>
              <a:defRPr sz="1200" b="1"/>
            </a:lvl6pPr>
            <a:lvl7pPr marL="2057159" indent="0">
              <a:buNone/>
              <a:defRPr sz="1200" b="1"/>
            </a:lvl7pPr>
            <a:lvl8pPr marL="2400020" indent="0">
              <a:buNone/>
              <a:defRPr sz="1200" b="1"/>
            </a:lvl8pPr>
            <a:lvl9pPr marL="274287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7AA67-480F-4D9B-B748-23BCA0DA6195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965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A7960-56D9-476F-BFC9-4E9FFDACC8F4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3634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0DCC9-90CE-4513-A649-93321E8CDF5E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520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60" indent="0">
              <a:buNone/>
              <a:defRPr sz="900"/>
            </a:lvl2pPr>
            <a:lvl3pPr marL="685720" indent="0">
              <a:buNone/>
              <a:defRPr sz="750"/>
            </a:lvl3pPr>
            <a:lvl4pPr marL="1028580" indent="0">
              <a:buNone/>
              <a:defRPr sz="675"/>
            </a:lvl4pPr>
            <a:lvl5pPr marL="1371440" indent="0">
              <a:buNone/>
              <a:defRPr sz="675"/>
            </a:lvl5pPr>
            <a:lvl6pPr marL="1714300" indent="0">
              <a:buNone/>
              <a:defRPr sz="675"/>
            </a:lvl6pPr>
            <a:lvl7pPr marL="2057159" indent="0">
              <a:buNone/>
              <a:defRPr sz="675"/>
            </a:lvl7pPr>
            <a:lvl8pPr marL="2400020" indent="0">
              <a:buNone/>
              <a:defRPr sz="675"/>
            </a:lvl8pPr>
            <a:lvl9pPr marL="2742879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ACD67-36D0-430A-8387-05CAE3FCA2F2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451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60" indent="0">
              <a:buNone/>
              <a:defRPr sz="2100"/>
            </a:lvl2pPr>
            <a:lvl3pPr marL="685720" indent="0">
              <a:buNone/>
              <a:defRPr sz="1800"/>
            </a:lvl3pPr>
            <a:lvl4pPr marL="1028580" indent="0">
              <a:buNone/>
              <a:defRPr sz="1500"/>
            </a:lvl4pPr>
            <a:lvl5pPr marL="1371440" indent="0">
              <a:buNone/>
              <a:defRPr sz="1500"/>
            </a:lvl5pPr>
            <a:lvl6pPr marL="1714300" indent="0">
              <a:buNone/>
              <a:defRPr sz="1500"/>
            </a:lvl6pPr>
            <a:lvl7pPr marL="2057159" indent="0">
              <a:buNone/>
              <a:defRPr sz="1500"/>
            </a:lvl7pPr>
            <a:lvl8pPr marL="2400020" indent="0">
              <a:buNone/>
              <a:defRPr sz="1500"/>
            </a:lvl8pPr>
            <a:lvl9pPr marL="2742879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60" indent="0">
              <a:buNone/>
              <a:defRPr sz="900"/>
            </a:lvl2pPr>
            <a:lvl3pPr marL="685720" indent="0">
              <a:buNone/>
              <a:defRPr sz="750"/>
            </a:lvl3pPr>
            <a:lvl4pPr marL="1028580" indent="0">
              <a:buNone/>
              <a:defRPr sz="675"/>
            </a:lvl4pPr>
            <a:lvl5pPr marL="1371440" indent="0">
              <a:buNone/>
              <a:defRPr sz="675"/>
            </a:lvl5pPr>
            <a:lvl6pPr marL="1714300" indent="0">
              <a:buNone/>
              <a:defRPr sz="675"/>
            </a:lvl6pPr>
            <a:lvl7pPr marL="2057159" indent="0">
              <a:buNone/>
              <a:defRPr sz="675"/>
            </a:lvl7pPr>
            <a:lvl8pPr marL="2400020" indent="0">
              <a:buNone/>
              <a:defRPr sz="675"/>
            </a:lvl8pPr>
            <a:lvl9pPr marL="2742879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D9EDE-7483-4F81-8598-739EFBD11224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2313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1CB03-9912-4A80-95C4-91E02071B467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6692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8" y="76200"/>
            <a:ext cx="2054225" cy="5784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2" y="76200"/>
            <a:ext cx="6010275" cy="5784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EED57-E5C6-47C4-A715-243B1C4DCCE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485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F515F-18F5-409A-B4B7-6EB03957F63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4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1" y="76200"/>
            <a:ext cx="8216900" cy="578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C132A-E851-4163-9A3E-B6D536A1C4F8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753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51 OG Patch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4140" y="3"/>
            <a:ext cx="109061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3" y="1536700"/>
            <a:ext cx="8131175" cy="43243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7868" y="76200"/>
            <a:ext cx="7086600" cy="1143000"/>
          </a:xfrm>
        </p:spPr>
        <p:txBody>
          <a:bodyPr/>
          <a:lstStyle/>
          <a:p>
            <a:r>
              <a:rPr lang="en-US"/>
              <a:t>51 OG TDY/Leave Calendar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5486E-BE39-4480-B23F-97D4DB02579F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5629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76200"/>
            <a:ext cx="7086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1" y="1536700"/>
            <a:ext cx="3989388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90" y="1536700"/>
            <a:ext cx="3989387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CBAAA-456F-4D02-936D-6002F76B870E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254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76200"/>
            <a:ext cx="7086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1" y="1536700"/>
            <a:ext cx="3989388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5190" y="1536704"/>
            <a:ext cx="3989387" cy="2085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5190" y="3775079"/>
            <a:ext cx="3989387" cy="2085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08741-E79C-439C-B1B4-E537DF426D3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475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F515F-18F5-409A-B4B7-6EB03957F63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492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3" indent="0">
              <a:buNone/>
              <a:defRPr sz="1600"/>
            </a:lvl3pPr>
            <a:lvl4pPr marL="1371440" indent="0">
              <a:buNone/>
              <a:defRPr sz="1400"/>
            </a:lvl4pPr>
            <a:lvl5pPr marL="1828586" indent="0">
              <a:buNone/>
              <a:defRPr sz="1400"/>
            </a:lvl5pPr>
            <a:lvl6pPr marL="2285733" indent="0">
              <a:buNone/>
              <a:defRPr sz="1400"/>
            </a:lvl6pPr>
            <a:lvl7pPr marL="2742879" indent="0">
              <a:buNone/>
              <a:defRPr sz="1400"/>
            </a:lvl7pPr>
            <a:lvl8pPr marL="3200026" indent="0">
              <a:buNone/>
              <a:defRPr sz="1400"/>
            </a:lvl8pPr>
            <a:lvl9pPr marL="365717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A7438-EFD0-4E3A-B64E-4A8A53A05F79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230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1" y="1536700"/>
            <a:ext cx="3989388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89" y="1536700"/>
            <a:ext cx="3989387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989C7-8649-4DC8-BBB4-EA689F2D358C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12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7AA67-480F-4D9B-B748-23BCA0DA6195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110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A7960-56D9-476F-BFC9-4E9FFDACC8F4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939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0DCC9-90CE-4513-A649-93321E8CDF5E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00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3" indent="0">
              <a:buNone/>
              <a:defRPr sz="1600"/>
            </a:lvl3pPr>
            <a:lvl4pPr marL="1371440" indent="0">
              <a:buNone/>
              <a:defRPr sz="1400"/>
            </a:lvl4pPr>
            <a:lvl5pPr marL="1828586" indent="0">
              <a:buNone/>
              <a:defRPr sz="1400"/>
            </a:lvl5pPr>
            <a:lvl6pPr marL="2285733" indent="0">
              <a:buNone/>
              <a:defRPr sz="1400"/>
            </a:lvl6pPr>
            <a:lvl7pPr marL="2742879" indent="0">
              <a:buNone/>
              <a:defRPr sz="1400"/>
            </a:lvl7pPr>
            <a:lvl8pPr marL="3200026" indent="0">
              <a:buNone/>
              <a:defRPr sz="1400"/>
            </a:lvl8pPr>
            <a:lvl9pPr marL="365717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A7438-EFD0-4E3A-B64E-4A8A53A05F79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2452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ACD67-36D0-430A-8387-05CAE3FCA2F2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8799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D9EDE-7483-4F81-8598-739EFBD11224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902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1CB03-9912-4A80-95C4-91E02071B467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92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7" y="76200"/>
            <a:ext cx="2054225" cy="5784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76200"/>
            <a:ext cx="6010275" cy="5784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EED57-E5C6-47C4-A715-243B1C4DCCE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991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1" y="76200"/>
            <a:ext cx="8216900" cy="578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C132A-E851-4163-9A3E-B6D536A1C4F8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357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51 OG Patch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4139" y="1"/>
            <a:ext cx="109061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2" y="1536700"/>
            <a:ext cx="8131175" cy="43243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7868" y="76200"/>
            <a:ext cx="7086600" cy="1143000"/>
          </a:xfrm>
        </p:spPr>
        <p:txBody>
          <a:bodyPr/>
          <a:lstStyle/>
          <a:p>
            <a:r>
              <a:rPr lang="en-US"/>
              <a:t>51 OG TDY/Leave Calendar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5486E-BE39-4480-B23F-97D4DB02579F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32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76200"/>
            <a:ext cx="7086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1" y="1536700"/>
            <a:ext cx="3989388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89" y="1536700"/>
            <a:ext cx="3989387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CBAAA-456F-4D02-936D-6002F76B870E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484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76200"/>
            <a:ext cx="7086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1" y="1536700"/>
            <a:ext cx="3989388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5189" y="1536702"/>
            <a:ext cx="3989387" cy="2085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5189" y="3775077"/>
            <a:ext cx="3989387" cy="2085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08741-E79C-439C-B1B4-E537DF426D3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6664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F515F-18F5-409A-B4B7-6EB03957F63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8102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3" indent="0">
              <a:buNone/>
              <a:defRPr sz="1600"/>
            </a:lvl3pPr>
            <a:lvl4pPr marL="1371440" indent="0">
              <a:buNone/>
              <a:defRPr sz="1400"/>
            </a:lvl4pPr>
            <a:lvl5pPr marL="1828586" indent="0">
              <a:buNone/>
              <a:defRPr sz="1400"/>
            </a:lvl5pPr>
            <a:lvl6pPr marL="2285733" indent="0">
              <a:buNone/>
              <a:defRPr sz="1400"/>
            </a:lvl6pPr>
            <a:lvl7pPr marL="2742879" indent="0">
              <a:buNone/>
              <a:defRPr sz="1400"/>
            </a:lvl7pPr>
            <a:lvl8pPr marL="3200026" indent="0">
              <a:buNone/>
              <a:defRPr sz="1400"/>
            </a:lvl8pPr>
            <a:lvl9pPr marL="365717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A7438-EFD0-4E3A-B64E-4A8A53A05F79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41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1" y="1536700"/>
            <a:ext cx="3989388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89" y="1536700"/>
            <a:ext cx="3989387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989C7-8649-4DC8-BBB4-EA689F2D358C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123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1" y="1536700"/>
            <a:ext cx="3989388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89" y="1536700"/>
            <a:ext cx="3989387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989C7-8649-4DC8-BBB4-EA689F2D358C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198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7AA67-480F-4D9B-B748-23BCA0DA6195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9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A7960-56D9-476F-BFC9-4E9FFDACC8F4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475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0DCC9-90CE-4513-A649-93321E8CDF5E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4789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ACD67-36D0-430A-8387-05CAE3FCA2F2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137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D9EDE-7483-4F81-8598-739EFBD11224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4317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1CB03-9912-4A80-95C4-91E02071B467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586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7" y="76200"/>
            <a:ext cx="2054225" cy="5784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76200"/>
            <a:ext cx="6010275" cy="5784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EED57-E5C6-47C4-A715-243B1C4DCCE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5614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1" y="76200"/>
            <a:ext cx="8216900" cy="578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C132A-E851-4163-9A3E-B6D536A1C4F8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349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51 OG Patch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4139" y="1"/>
            <a:ext cx="109061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2" y="1536700"/>
            <a:ext cx="8131175" cy="43243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7868" y="76200"/>
            <a:ext cx="7086600" cy="1143000"/>
          </a:xfrm>
        </p:spPr>
        <p:txBody>
          <a:bodyPr/>
          <a:lstStyle/>
          <a:p>
            <a:r>
              <a:rPr lang="en-US"/>
              <a:t>51 OG TDY/Leave Calendar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5486E-BE39-4480-B23F-97D4DB02579F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9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7AA67-480F-4D9B-B748-23BCA0DA6195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1487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76200"/>
            <a:ext cx="7086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1" y="1536700"/>
            <a:ext cx="3989388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89" y="1536700"/>
            <a:ext cx="3989387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CBAAA-456F-4D02-936D-6002F76B870E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793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76200"/>
            <a:ext cx="7086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1" y="1536700"/>
            <a:ext cx="3989388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5189" y="1536702"/>
            <a:ext cx="3989387" cy="2085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5189" y="3775077"/>
            <a:ext cx="3989387" cy="2085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08741-E79C-439C-B1B4-E537DF426D3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2854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76200"/>
            <a:ext cx="57531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533401" y="1536700"/>
            <a:ext cx="8131175" cy="43243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6C369-7064-4DE1-9676-3A5BEE7A443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0939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70000" y="1233490"/>
            <a:ext cx="655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 b="1" dirty="0">
                <a:solidFill>
                  <a:srgbClr val="151C77"/>
                </a:solidFill>
                <a:latin typeface="Century Schoolbook" panose="02040604050505020304" pitchFamily="18" charset="0"/>
              </a:rPr>
              <a:t>I n t e g r i t y  -  S e r v i c e  -  E x c e l l e n c e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7" name="Picture 14" descr="51 FW - Leading the Char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2309817"/>
            <a:ext cx="3535362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51 FW - Leading the Char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00025"/>
            <a:ext cx="88741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3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095750" y="3924300"/>
            <a:ext cx="4495800" cy="10477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00426" y="6518275"/>
            <a:ext cx="153087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CAO: </a:t>
            </a:r>
          </a:p>
          <a:p>
            <a:pPr>
              <a:defRPr/>
            </a:pPr>
            <a:r>
              <a:rPr lang="en-US" dirty="0"/>
              <a:t>POC: Person or Office</a:t>
            </a:r>
          </a:p>
        </p:txBody>
      </p:sp>
    </p:spTree>
    <p:extLst>
      <p:ext uri="{BB962C8B-B14F-4D97-AF65-F5344CB8AC3E}">
        <p14:creationId xmlns:p14="http://schemas.microsoft.com/office/powerpoint/2010/main" val="24515772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50300" y="6518275"/>
            <a:ext cx="381000" cy="304800"/>
          </a:xfrm>
        </p:spPr>
        <p:txBody>
          <a:bodyPr/>
          <a:lstStyle/>
          <a:p>
            <a:pPr>
              <a:defRPr/>
            </a:pPr>
            <a:fld id="{BBFB20FB-CB9A-424A-B4B6-73D7B9241C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65125" y="1471613"/>
            <a:ext cx="8447088" cy="487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431088" y="6518275"/>
            <a:ext cx="1319212" cy="304800"/>
          </a:xfr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  <a:lvl2pPr marL="406389" indent="0">
              <a:buFontTx/>
              <a:buNone/>
              <a:defRPr sz="1000">
                <a:solidFill>
                  <a:schemeClr val="tx1"/>
                </a:solidFill>
              </a:defRPr>
            </a:lvl2pPr>
            <a:lvl3pPr marL="803255" indent="0">
              <a:buFontTx/>
              <a:buNone/>
              <a:defRPr sz="1000">
                <a:solidFill>
                  <a:schemeClr val="tx1"/>
                </a:solidFill>
              </a:defRPr>
            </a:lvl3pPr>
            <a:lvl4pPr marL="1371566" indent="0">
              <a:buFontTx/>
              <a:buNone/>
              <a:defRPr sz="1000">
                <a:solidFill>
                  <a:schemeClr val="tx1"/>
                </a:solidFill>
              </a:defRPr>
            </a:lvl4pPr>
            <a:lvl5pPr marL="1828755" indent="0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4375824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1" y="1536700"/>
            <a:ext cx="3989388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89" y="1536700"/>
            <a:ext cx="3989387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989C7-8649-4DC8-BBB4-EA689F2D358C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94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70000" y="1233488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i="1" dirty="0">
                <a:solidFill>
                  <a:srgbClr val="151C77"/>
                </a:solidFill>
                <a:latin typeface="Century Schoolbook" pitchFamily="18" charset="0"/>
                <a:cs typeface="Arial" charset="0"/>
              </a:rPr>
              <a:t>I n t e g r i t y  -  S e r v i c e  -  E x c e l l e n c e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1270000" y="1233488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i="1" dirty="0">
                <a:solidFill>
                  <a:srgbClr val="151C77"/>
                </a:solidFill>
                <a:latin typeface="Century Schoolbook" pitchFamily="18" charset="0"/>
                <a:cs typeface="Arial" charset="0"/>
              </a:rPr>
              <a:t>I n t e g r i t y  -  S e r v i c e  -  E x c e l l e n c e</a:t>
            </a: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2523878" y="344972"/>
            <a:ext cx="4045444" cy="64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dirty="0">
                <a:solidFill>
                  <a:srgbClr val="151C77"/>
                </a:solidFill>
                <a:cs typeface="Arial" charset="0"/>
              </a:rPr>
              <a:t>51</a:t>
            </a:r>
            <a:r>
              <a:rPr lang="en-US" sz="3600" b="1" i="1" baseline="30000" dirty="0">
                <a:solidFill>
                  <a:srgbClr val="151C77"/>
                </a:solidFill>
                <a:cs typeface="Arial" charset="0"/>
              </a:rPr>
              <a:t>st</a:t>
            </a:r>
            <a:r>
              <a:rPr lang="en-US" sz="3600" b="1" i="1" dirty="0">
                <a:solidFill>
                  <a:srgbClr val="151C77"/>
                </a:solidFill>
                <a:cs typeface="Arial" charset="0"/>
              </a:rPr>
              <a:t> Fighter Wing</a:t>
            </a:r>
          </a:p>
        </p:txBody>
      </p:sp>
      <p:sp>
        <p:nvSpPr>
          <p:cNvPr id="10" name="Line 14"/>
          <p:cNvSpPr>
            <a:spLocks noChangeShapeType="1"/>
          </p:cNvSpPr>
          <p:nvPr userDrawn="1"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FF3300"/>
              </a:solidFill>
              <a:cs typeface="Arial" charset="0"/>
            </a:endParaRPr>
          </a:p>
        </p:txBody>
      </p:sp>
      <p:pic>
        <p:nvPicPr>
          <p:cNvPr id="11" name="Picture 14" descr="51 FW - Leading the Charg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888" y="2309814"/>
            <a:ext cx="3535362" cy="348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4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095750" y="3924300"/>
            <a:ext cx="4495800" cy="10477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1457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3467100" y="1962150"/>
            <a:ext cx="5143500" cy="16002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629400"/>
            <a:ext cx="12192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96969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cs typeface="Arial" charset="0"/>
            </a:endParaRPr>
          </a:p>
        </p:txBody>
      </p:sp>
      <p:sp>
        <p:nvSpPr>
          <p:cNvPr id="13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88300" y="6629400"/>
            <a:ext cx="1143000" cy="304800"/>
          </a:xfrm>
        </p:spPr>
        <p:txBody>
          <a:bodyPr/>
          <a:lstStyle>
            <a:lvl1pPr>
              <a:defRPr/>
            </a:lvl1pPr>
          </a:lstStyle>
          <a:p>
            <a:fld id="{2887AE4E-B560-4E79-917C-187FF22B2EFB}" type="slidenum">
              <a:rPr lang="en-US"/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3225259" y="-36473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Sensitive</a:t>
            </a:r>
            <a:r>
              <a:rPr lang="en-US" baseline="0" dirty="0"/>
              <a:t> but 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6895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A1A54-A2D5-473B-96EE-0576A729C7D0}" type="slidenum">
              <a:rPr lang="en-US"/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225259" y="-36473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Sensitive</a:t>
            </a:r>
            <a:r>
              <a:rPr lang="en-US" baseline="0" dirty="0"/>
              <a:t> but 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595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3" indent="0">
              <a:buNone/>
              <a:defRPr sz="1600"/>
            </a:lvl3pPr>
            <a:lvl4pPr marL="1371440" indent="0">
              <a:buNone/>
              <a:defRPr sz="1400"/>
            </a:lvl4pPr>
            <a:lvl5pPr marL="1828586" indent="0">
              <a:buNone/>
              <a:defRPr sz="1400"/>
            </a:lvl5pPr>
            <a:lvl6pPr marL="2285733" indent="0">
              <a:buNone/>
              <a:defRPr sz="1400"/>
            </a:lvl6pPr>
            <a:lvl7pPr marL="2742879" indent="0">
              <a:buNone/>
              <a:defRPr sz="1400"/>
            </a:lvl7pPr>
            <a:lvl8pPr marL="3200026" indent="0">
              <a:buNone/>
              <a:defRPr sz="1400"/>
            </a:lvl8pPr>
            <a:lvl9pPr marL="365717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BE309-31DD-4986-84C7-457C698C1283}" type="slidenum">
              <a:rPr lang="en-US"/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225259" y="-36473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Sensitive</a:t>
            </a:r>
            <a:r>
              <a:rPr lang="en-US" baseline="0" dirty="0"/>
              <a:t> but 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3491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1" y="1536700"/>
            <a:ext cx="3989388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88" y="1536700"/>
            <a:ext cx="3989387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77D7C3-A0AC-4919-B539-7EFCD9FE6E46}" type="slidenum">
              <a:rPr lang="en-US"/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64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A7960-56D9-476F-BFC9-4E9FFDACC8F4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298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744BF5-E3BD-4C24-9D3D-A9C89740FB22}" type="slidenum">
              <a:rPr lang="en-US"/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486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D43E23-507D-406F-A4D6-47BE8D957BF2}" type="slidenum">
              <a:rPr lang="en-US"/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8148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CF799E-82B7-45D4-BAB1-79E97454199D}" type="slidenum">
              <a:rPr lang="en-US"/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676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A869A-F50D-4E4F-B57C-7A36554C2C77}" type="slidenum">
              <a:rPr lang="en-US"/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154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FA75A0-A986-4116-BA61-F0EAFE9EE4F1}" type="slidenum">
              <a:rPr lang="en-US"/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87191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05F82-3924-4DD5-99BF-3F8CACF719C2}" type="slidenum">
              <a:rPr lang="en-US"/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821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4" y="76200"/>
            <a:ext cx="2052637" cy="5784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76200"/>
            <a:ext cx="6005513" cy="5784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BC4FC2-BFEE-46D2-9EF1-496DD55A2B66}" type="slidenum">
              <a:rPr lang="en-US"/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269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76200"/>
            <a:ext cx="70802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1" y="1536700"/>
            <a:ext cx="8131175" cy="43243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C3F61-85B7-43F0-90D2-0E9F9EDD67B5}" type="slidenum">
              <a:rPr lang="en-US"/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879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62FDA-6480-4667-835E-93B6489EF2B6}" type="slidenum">
              <a:rPr lang="en-US"/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91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6E34F7A0-F07A-CA91-EFDA-921108C81A1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52538" y="4754563"/>
            <a:ext cx="6596062" cy="1050925"/>
            <a:chOff x="1720850" y="4732266"/>
            <a:chExt cx="6596062" cy="1050925"/>
          </a:xfrm>
        </p:grpSpPr>
        <p:grpSp>
          <p:nvGrpSpPr>
            <p:cNvPr id="4" name="Group 11">
              <a:extLst>
                <a:ext uri="{FF2B5EF4-FFF2-40B4-BE49-F238E27FC236}">
                  <a16:creationId xmlns:a16="http://schemas.microsoft.com/office/drawing/2014/main" id="{A8E1517C-1E53-656C-AD6D-6D5F86914A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3394" y="4812435"/>
              <a:ext cx="5549900" cy="893763"/>
              <a:chOff x="3344863" y="4876800"/>
              <a:chExt cx="5549900" cy="893763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3EBDD33-C330-B890-1923-73849ED14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0494" y="4899818"/>
                <a:ext cx="847725" cy="8477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900" eaLnBrk="1" hangingPunct="1">
                  <a:defRPr/>
                </a:pPr>
                <a:endParaRPr lang="en-US" sz="1350" dirty="0">
                  <a:solidFill>
                    <a:prstClr val="white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5B0AD55-E425-CD92-6375-F285DA506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04969" y="4880768"/>
                <a:ext cx="890587" cy="8905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900" eaLnBrk="1" hangingPunct="1">
                  <a:defRPr/>
                </a:pPr>
                <a:endParaRPr lang="en-US" sz="1350" dirty="0">
                  <a:solidFill>
                    <a:prstClr val="white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E3E5188-8467-9928-E8BE-D1F889A369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5656" y="4877593"/>
                <a:ext cx="890588" cy="8905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900" eaLnBrk="1" hangingPunct="1">
                  <a:defRPr/>
                </a:pPr>
                <a:endParaRPr lang="en-US" sz="1350" dirty="0">
                  <a:solidFill>
                    <a:prstClr val="white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5DB0FAE-0DF2-0E4B-1B46-8FED9A10F5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381" y="4899818"/>
                <a:ext cx="820738" cy="8334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900" eaLnBrk="1" hangingPunct="1">
                  <a:defRPr/>
                </a:pPr>
                <a:endParaRPr lang="en-US" sz="1350" dirty="0">
                  <a:solidFill>
                    <a:prstClr val="white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F066DC6-49E9-B51B-8E5B-6914D3FCFD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6119" y="4880768"/>
                <a:ext cx="890587" cy="852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900" eaLnBrk="1" hangingPunct="1">
                  <a:defRPr/>
                </a:pPr>
                <a:endParaRPr lang="en-US" sz="1350" dirty="0">
                  <a:solidFill>
                    <a:prstClr val="white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49877E06-C5CE-726C-739D-11F6565558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0850" y="4732266"/>
              <a:ext cx="6596062" cy="1050925"/>
              <a:chOff x="2373313" y="4779963"/>
              <a:chExt cx="6596062" cy="1050925"/>
            </a:xfrm>
          </p:grpSpPr>
          <p:pic>
            <p:nvPicPr>
              <p:cNvPr id="6" name="Picture 13">
                <a:extLst>
                  <a:ext uri="{FF2B5EF4-FFF2-40B4-BE49-F238E27FC236}">
                    <a16:creationId xmlns:a16="http://schemas.microsoft.com/office/drawing/2014/main" id="{3DC6089D-01F8-1844-7E89-F3A2BBF88C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3313" y="4865688"/>
                <a:ext cx="925512" cy="925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14">
                <a:extLst>
                  <a:ext uri="{FF2B5EF4-FFF2-40B4-BE49-F238E27FC236}">
                    <a16:creationId xmlns:a16="http://schemas.microsoft.com/office/drawing/2014/main" id="{9035169B-5FC5-650E-54DB-BB4F0508BD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0" y="4876800"/>
                <a:ext cx="915988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9">
                <a:extLst>
                  <a:ext uri="{FF2B5EF4-FFF2-40B4-BE49-F238E27FC236}">
                    <a16:creationId xmlns:a16="http://schemas.microsoft.com/office/drawing/2014/main" id="{647D00E7-F8D0-BE10-455A-A2D06CD925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8263" y="4827588"/>
                <a:ext cx="9906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3">
                <a:extLst>
                  <a:ext uri="{FF2B5EF4-FFF2-40B4-BE49-F238E27FC236}">
                    <a16:creationId xmlns:a16="http://schemas.microsoft.com/office/drawing/2014/main" id="{CC1200D8-9C54-74E5-C79E-B5E155F5F8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59" b="13139"/>
              <a:stretch>
                <a:fillRect/>
              </a:stretch>
            </p:blipFill>
            <p:spPr bwMode="auto">
              <a:xfrm>
                <a:off x="7929563" y="4779963"/>
                <a:ext cx="1039812" cy="1050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7">
                <a:extLst>
                  <a:ext uri="{FF2B5EF4-FFF2-40B4-BE49-F238E27FC236}">
                    <a16:creationId xmlns:a16="http://schemas.microsoft.com/office/drawing/2014/main" id="{5818459A-0F49-5ABA-4356-91A61E1ABF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3275" y="4876800"/>
                <a:ext cx="893763" cy="893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9">
                <a:extLst>
                  <a:ext uri="{FF2B5EF4-FFF2-40B4-BE49-F238E27FC236}">
                    <a16:creationId xmlns:a16="http://schemas.microsoft.com/office/drawing/2014/main" id="{A7F12E00-257D-FCA5-D58B-D15AA91A46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4663" y="4876800"/>
                <a:ext cx="855662" cy="85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1">
                <a:extLst>
                  <a:ext uri="{FF2B5EF4-FFF2-40B4-BE49-F238E27FC236}">
                    <a16:creationId xmlns:a16="http://schemas.microsoft.com/office/drawing/2014/main" id="{52957889-665F-3E36-75BD-8B37D9728B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1675" y="4876800"/>
                <a:ext cx="877888" cy="877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97135"/>
            <a:ext cx="7772400" cy="1470025"/>
          </a:xfrm>
        </p:spPr>
        <p:txBody>
          <a:bodyPr/>
          <a:lstStyle>
            <a:lvl1pPr algn="ctr"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4763" y="139700"/>
            <a:ext cx="6808788" cy="1155700"/>
          </a:xfrm>
        </p:spPr>
        <p:txBody>
          <a:bodyPr/>
          <a:lstStyle>
            <a:lvl1pPr marL="0" indent="0">
              <a:buNone/>
              <a:defRPr sz="2100" b="1"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82FCCCF-B66E-FAE6-C61E-61C93BA5E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/>
            </a:lvl1pPr>
          </a:lstStyle>
          <a:p>
            <a:fld id="{E789E1A3-D88A-4CA6-A6F5-267BEFD0638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172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9.pn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10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69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5" Type="http://schemas.openxmlformats.org/officeDocument/2006/relationships/image" Target="../media/image1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2" y="1536700"/>
            <a:ext cx="81311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42533" y="261610"/>
            <a:ext cx="7107767" cy="95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of Slide</a:t>
            </a:r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030" name="Line 8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1033" name="Picture 9" descr="51 FW - Leading the Charg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1069884" cy="10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9555E9-FBE1-9721-644F-B9B98352AE95}"/>
              </a:ext>
            </a:extLst>
          </p:cNvPr>
          <p:cNvSpPr txBox="1"/>
          <p:nvPr userDrawn="1"/>
        </p:nvSpPr>
        <p:spPr>
          <a:xfrm>
            <a:off x="4357839" y="0"/>
            <a:ext cx="428322" cy="261610"/>
          </a:xfrm>
          <a:prstGeom prst="rect">
            <a:avLst/>
          </a:prstGeom>
          <a:noFill/>
        </p:spPr>
        <p:txBody>
          <a:bodyPr wrap="none" lIns="91440" tIns="45720" rtlCol="0">
            <a:spAutoFit/>
          </a:bodyPr>
          <a:lstStyle/>
          <a:p>
            <a:r>
              <a:rPr lang="en-US" sz="1100" b="1" dirty="0">
                <a:solidFill>
                  <a:srgbClr val="007A33"/>
                </a:solidFill>
              </a:rPr>
              <a:t>CUI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AC9E3B-51FB-17B1-E6D4-723FF46CBD91}"/>
              </a:ext>
            </a:extLst>
          </p:cNvPr>
          <p:cNvSpPr txBox="1"/>
          <p:nvPr userDrawn="1"/>
        </p:nvSpPr>
        <p:spPr>
          <a:xfrm>
            <a:off x="4357839" y="6684119"/>
            <a:ext cx="428322" cy="169277"/>
          </a:xfrm>
          <a:prstGeom prst="rect">
            <a:avLst/>
          </a:prstGeom>
          <a:noFill/>
        </p:spPr>
        <p:txBody>
          <a:bodyPr wrap="none" lIns="91440" tIns="0" bIns="0" rtlCol="0">
            <a:spAutoFit/>
          </a:bodyPr>
          <a:lstStyle/>
          <a:p>
            <a:r>
              <a:rPr lang="en-US" sz="1100" b="1" dirty="0">
                <a:solidFill>
                  <a:srgbClr val="007A33"/>
                </a:solidFill>
              </a:rPr>
              <a:t>CUI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BA871D5-5547-3BA5-F1DD-665C9C8F89FF}"/>
              </a:ext>
            </a:extLst>
          </p:cNvPr>
          <p:cNvSpPr txBox="1">
            <a:spLocks/>
          </p:cNvSpPr>
          <p:nvPr userDrawn="1"/>
        </p:nvSpPr>
        <p:spPr>
          <a:xfrm>
            <a:off x="2007067" y="6504057"/>
            <a:ext cx="5129866" cy="184666"/>
          </a:xfrm>
          <a:prstGeom prst="rect">
            <a:avLst/>
          </a:prstGeom>
        </p:spPr>
        <p:txBody>
          <a:bodyPr vert="horz" wrap="none" lIns="91440" tIns="0" rIns="9144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 spc="400" baseline="0">
                <a:solidFill>
                  <a:schemeClr val="tx2">
                    <a:lumMod val="75000"/>
                  </a:schemeClr>
                </a:solidFill>
                <a:latin typeface="Bell MT" panose="020205030603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2E4986">
                    <a:lumMod val="75000"/>
                  </a:srgbClr>
                </a:solidFill>
              </a:rPr>
              <a:t>Defend, Execute, Sustain - Fight Tonight!</a:t>
            </a:r>
          </a:p>
        </p:txBody>
      </p:sp>
    </p:spTree>
    <p:extLst>
      <p:ext uri="{BB962C8B-B14F-4D97-AF65-F5344CB8AC3E}">
        <p14:creationId xmlns:p14="http://schemas.microsoft.com/office/powerpoint/2010/main" val="69496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907" r:id="rId3"/>
    <p:sldLayoutId id="2147483936" r:id="rId4"/>
  </p:sldLayoutIdLst>
  <p:transition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5pPr>
      <a:lvl6pPr marL="457189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6pPr>
      <a:lvl7pPr marL="914377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7pPr>
      <a:lvl8pPr marL="1371566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8pPr>
      <a:lvl9pPr marL="1828754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9pPr>
    </p:titleStyle>
    <p:bodyStyle>
      <a:lvl1pPr marL="285744" indent="-285744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anose="05000000000000000000" pitchFamily="2" charset="2"/>
        <a:buChar char="§"/>
        <a:defRPr sz="2400" b="1">
          <a:solidFill>
            <a:srgbClr val="151C77"/>
          </a:solidFill>
          <a:latin typeface="+mn-lt"/>
          <a:ea typeface="+mn-ea"/>
          <a:cs typeface="+mn-cs"/>
        </a:defRPr>
      </a:lvl1pPr>
      <a:lvl2pPr marL="688957" indent="-282568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anose="05000000000000000000" pitchFamily="2" charset="2"/>
        <a:buChar char="§"/>
        <a:defRPr sz="2200" b="1">
          <a:solidFill>
            <a:srgbClr val="151C77"/>
          </a:solidFill>
          <a:latin typeface="+mn-lt"/>
        </a:defRPr>
      </a:lvl2pPr>
      <a:lvl3pPr marL="1027088" indent="-223833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anose="05000000000000000000" pitchFamily="2" charset="2"/>
        <a:buChar char="§"/>
        <a:defRPr b="1">
          <a:solidFill>
            <a:srgbClr val="151C77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1" y="1536700"/>
            <a:ext cx="81311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135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1827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96969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918CC3-EE92-4AD8-9246-2B2567A151C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808080"/>
              </a:solidFill>
              <a:cs typeface="Arial" charset="0"/>
            </a:endParaRPr>
          </a:p>
        </p:txBody>
      </p:sp>
      <p:sp>
        <p:nvSpPr>
          <p:cNvPr id="2113540" name="Text Box 4"/>
          <p:cNvSpPr txBox="1">
            <a:spLocks noChangeArrowheads="1"/>
          </p:cNvSpPr>
          <p:nvPr/>
        </p:nvSpPr>
        <p:spPr bwMode="auto">
          <a:xfrm>
            <a:off x="381001" y="6491288"/>
            <a:ext cx="8370888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i="1" dirty="0">
                <a:solidFill>
                  <a:srgbClr val="151C77"/>
                </a:solidFill>
                <a:latin typeface="Century Schoolbook" pitchFamily="18" charset="0"/>
                <a:cs typeface="Arial" charset="0"/>
              </a:rPr>
              <a:t>We Guard the Freedom of 51 Million People!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663700" y="76200"/>
            <a:ext cx="7080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 of Slide</a:t>
            </a:r>
          </a:p>
        </p:txBody>
      </p:sp>
      <p:sp>
        <p:nvSpPr>
          <p:cNvPr id="2113542" name="Line 6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2113543" name="Line 7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FF3300"/>
              </a:solidFill>
              <a:cs typeface="Arial" charset="0"/>
            </a:endParaRPr>
          </a:p>
        </p:txBody>
      </p:sp>
      <p:pic>
        <p:nvPicPr>
          <p:cNvPr id="1032" name="Picture 9" descr="51 FW - Leading the Charge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2439" y="200025"/>
            <a:ext cx="88741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3225259" y="-36473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Sensitive</a:t>
            </a:r>
            <a:r>
              <a:rPr lang="en-US" baseline="0" dirty="0"/>
              <a:t> but 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81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5pPr>
      <a:lvl6pPr marL="457146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6pPr>
      <a:lvl7pPr marL="914293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7pPr>
      <a:lvl8pPr marL="137144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8pPr>
      <a:lvl9pPr marL="1828586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9pPr>
    </p:titleStyle>
    <p:bodyStyle>
      <a:lvl1pPr marL="285717" indent="-285717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itchFamily="2" charset="2"/>
        <a:buChar char="§"/>
        <a:defRPr sz="2400" b="1">
          <a:solidFill>
            <a:srgbClr val="151C77"/>
          </a:solidFill>
          <a:latin typeface="+mn-lt"/>
          <a:ea typeface="+mn-ea"/>
          <a:cs typeface="+mn-cs"/>
        </a:defRPr>
      </a:lvl1pPr>
      <a:lvl2pPr marL="688894" indent="-282542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itchFamily="2" charset="2"/>
        <a:buChar char="§"/>
        <a:defRPr sz="2200" b="1">
          <a:solidFill>
            <a:srgbClr val="151C77"/>
          </a:solidFill>
          <a:latin typeface="+mn-lt"/>
        </a:defRPr>
      </a:lvl2pPr>
      <a:lvl3pPr marL="1026993" indent="-223812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itchFamily="2" charset="2"/>
        <a:buChar char="§"/>
        <a:defRPr b="1">
          <a:solidFill>
            <a:srgbClr val="151C77"/>
          </a:solidFill>
          <a:latin typeface="+mn-lt"/>
        </a:defRPr>
      </a:lvl3pPr>
      <a:lvl4pPr marL="1600013" indent="-228573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159" indent="-228573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306" indent="-228573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453" indent="-228573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8599" indent="-228573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5746" indent="-228573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D741EE-94C4-6DC3-2062-4426A40A370F}"/>
              </a:ext>
            </a:extLst>
          </p:cNvPr>
          <p:cNvSpPr txBox="1">
            <a:spLocks/>
          </p:cNvSpPr>
          <p:nvPr userDrawn="1"/>
        </p:nvSpPr>
        <p:spPr>
          <a:xfrm>
            <a:off x="1836738" y="6394450"/>
            <a:ext cx="5470525" cy="365125"/>
          </a:xfrm>
          <a:prstGeom prst="rect">
            <a:avLst/>
          </a:prstGeom>
        </p:spPr>
        <p:txBody>
          <a:bodyPr anchor="ctr"/>
          <a:lstStyle>
            <a:lvl1pPr defTabSz="6858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15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“</a:t>
            </a:r>
            <a:r>
              <a:rPr lang="en-US" altLang="ja-JP" sz="1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Medically Ready Force…Ready Medical Force</a:t>
            </a:r>
            <a:r>
              <a:rPr lang="ja-JP" altLang="en-US" sz="15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”</a:t>
            </a:r>
            <a:endParaRPr lang="en-US" altLang="en-US" sz="900" dirty="0">
              <a:solidFill>
                <a:srgbClr val="BA8989"/>
              </a:solidFill>
              <a:cs typeface="Arial" panose="020B0604020202020204" pitchFamily="34" charset="0"/>
            </a:endParaRPr>
          </a:p>
        </p:txBody>
      </p:sp>
      <p:pic>
        <p:nvPicPr>
          <p:cNvPr id="1027" name="Picture 2">
            <a:extLst>
              <a:ext uri="{FF2B5EF4-FFF2-40B4-BE49-F238E27FC236}">
                <a16:creationId xmlns:a16="http://schemas.microsoft.com/office/drawing/2014/main" id="{51B234E5-DA6D-7F0C-7C33-E565C44142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2" t="21623" r="53929" b="63182"/>
          <a:stretch>
            <a:fillRect/>
          </a:stretch>
        </p:blipFill>
        <p:spPr bwMode="auto">
          <a:xfrm>
            <a:off x="6786563" y="404813"/>
            <a:ext cx="210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25E62474-9D63-8609-DDE4-BA6D4B6B27D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1788"/>
            <a:ext cx="6329363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2E037E1D-B8DB-D244-3951-A61DFE405C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574800"/>
            <a:ext cx="82296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4437D-F576-CC47-B05C-685E8BEC9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15300" y="63563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342900" eaLnBrk="1" hangingPunct="1">
              <a:defRPr sz="900">
                <a:solidFill>
                  <a:srgbClr val="BA8989"/>
                </a:solidFill>
              </a:defRPr>
            </a:lvl1pPr>
          </a:lstStyle>
          <a:p>
            <a:fld id="{75F89BF9-2329-4581-96C0-D5AC3424D04D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0CF57F-D1FA-4733-CF78-7BD7D3B406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65225"/>
            <a:ext cx="9144000" cy="122238"/>
          </a:xfrm>
          <a:prstGeom prst="rect">
            <a:avLst/>
          </a:prstGeom>
          <a:gradFill rotWithShape="1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5400000"/>
          </a:gra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342900" eaLnBrk="1" hangingPunct="1">
              <a:defRPr/>
            </a:pPr>
            <a:endParaRPr lang="en-US" sz="1350" dirty="0">
              <a:solidFill>
                <a:prstClr val="white"/>
              </a:solidFill>
              <a:latin typeface="+mn-lt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8C9721-9636-FB89-B0BD-DFE329585C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63" y="6311900"/>
            <a:ext cx="9144000" cy="122238"/>
          </a:xfrm>
          <a:prstGeom prst="rect">
            <a:avLst/>
          </a:prstGeom>
          <a:gradFill rotWithShape="1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5400000"/>
          </a:gra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342900" eaLnBrk="1" hangingPunct="1">
              <a:defRPr/>
            </a:pPr>
            <a:endParaRPr lang="en-US" sz="1350" dirty="0">
              <a:solidFill>
                <a:prstClr val="white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319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02060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Calibri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Calibri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Calibri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rgbClr val="002060"/>
          </a:solidFill>
          <a:latin typeface="+mn-lt"/>
          <a:ea typeface="MS PGothic" panose="020B0600070205080204" pitchFamily="34" charset="-128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n-lt"/>
          <a:ea typeface="MS PGothic" panose="020B0600070205080204" pitchFamily="34" charset="-128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002060"/>
          </a:solidFill>
          <a:latin typeface="+mn-lt"/>
          <a:ea typeface="MS PGothic" panose="020B0600070205080204" pitchFamily="34" charset="-128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002060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2" y="1536700"/>
            <a:ext cx="81311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1827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96969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8F7A-6063-476F-B19C-50FFE16C23F2}" type="slidenum">
              <a:rPr lang="en-US" sz="100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808080"/>
              </a:solidFill>
              <a:cs typeface="Arial" charset="0"/>
            </a:endParaRPr>
          </a:p>
        </p:txBody>
      </p:sp>
      <p:sp>
        <p:nvSpPr>
          <p:cNvPr id="1434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63700" y="76200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 of Slide</a:t>
            </a:r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4" rIns="91429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228A22"/>
              </a:solidFill>
              <a:cs typeface="Arial" charset="0"/>
            </a:endParaRPr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4" rIns="91429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228A22"/>
              </a:solidFill>
              <a:cs typeface="Arial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381002" y="6491288"/>
            <a:ext cx="8370888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 b="1" i="1" dirty="0">
                <a:solidFill>
                  <a:srgbClr val="151C77"/>
                </a:solidFill>
                <a:latin typeface="Century Schoolbook" pitchFamily="18" charset="0"/>
                <a:cs typeface="Arial" charset="0"/>
              </a:rPr>
              <a:t>We Guard the Freedom</a:t>
            </a:r>
            <a:r>
              <a:rPr lang="en-US" sz="1800" b="1" i="1" baseline="0" dirty="0">
                <a:solidFill>
                  <a:srgbClr val="151C77"/>
                </a:solidFill>
                <a:latin typeface="Century Schoolbook" pitchFamily="18" charset="0"/>
                <a:cs typeface="Arial" charset="0"/>
              </a:rPr>
              <a:t> of 51 Million People</a:t>
            </a:r>
            <a:endParaRPr lang="en-US" sz="1800" b="1" i="1" dirty="0">
              <a:solidFill>
                <a:srgbClr val="151C77"/>
              </a:solidFill>
              <a:latin typeface="Century Schoolbook" pitchFamily="18" charset="0"/>
              <a:cs typeface="Arial" charset="0"/>
            </a:endParaRPr>
          </a:p>
        </p:txBody>
      </p:sp>
      <p:pic>
        <p:nvPicPr>
          <p:cNvPr id="12" name="Picture 9" descr="51 FW - Leading the Charge.PN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439" y="200025"/>
            <a:ext cx="88741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8137633" y="6515298"/>
            <a:ext cx="6126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B050"/>
                </a:solidFill>
                <a:cs typeface="Arial" charset="0"/>
              </a:rPr>
              <a:t>(CUI)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220422" y="76200"/>
            <a:ext cx="6126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B050"/>
                </a:solidFill>
                <a:cs typeface="Arial" charset="0"/>
              </a:rPr>
              <a:t>(CUI)</a:t>
            </a:r>
          </a:p>
        </p:txBody>
      </p:sp>
    </p:spTree>
    <p:extLst>
      <p:ext uri="{BB962C8B-B14F-4D97-AF65-F5344CB8AC3E}">
        <p14:creationId xmlns:p14="http://schemas.microsoft.com/office/powerpoint/2010/main" val="26357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5pPr>
      <a:lvl6pPr marL="457146" algn="r" rtl="0" fontAlgn="base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6pPr>
      <a:lvl7pPr marL="914293" algn="r" rtl="0" fontAlgn="base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7pPr>
      <a:lvl8pPr marL="1371440" algn="r" rtl="0" fontAlgn="base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8pPr>
      <a:lvl9pPr marL="1828586" algn="r" rtl="0" fontAlgn="base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9pPr>
    </p:titleStyle>
    <p:bodyStyle>
      <a:lvl1pPr marL="285717" indent="-285717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itchFamily="2" charset="2"/>
        <a:buChar char="§"/>
        <a:defRPr sz="2400" b="1">
          <a:solidFill>
            <a:srgbClr val="151C77"/>
          </a:solidFill>
          <a:latin typeface="+mn-lt"/>
          <a:ea typeface="+mn-ea"/>
          <a:cs typeface="+mn-cs"/>
        </a:defRPr>
      </a:lvl1pPr>
      <a:lvl2pPr marL="688894" indent="-282542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itchFamily="2" charset="2"/>
        <a:buChar char="§"/>
        <a:defRPr sz="2200" b="1">
          <a:solidFill>
            <a:srgbClr val="151C77"/>
          </a:solidFill>
          <a:latin typeface="+mn-lt"/>
        </a:defRPr>
      </a:lvl2pPr>
      <a:lvl3pPr marL="1026993" indent="-223812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itchFamily="2" charset="2"/>
        <a:buChar char="§"/>
        <a:defRPr b="1">
          <a:solidFill>
            <a:srgbClr val="151C77"/>
          </a:solidFill>
          <a:latin typeface="+mn-lt"/>
        </a:defRPr>
      </a:lvl3pPr>
      <a:lvl4pPr marL="1600013" indent="-228573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159" indent="-228573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306" indent="-228573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453" indent="-228573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8599" indent="-228573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5746" indent="-228573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2" y="1536700"/>
            <a:ext cx="81311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1827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000" i="0">
                <a:solidFill>
                  <a:srgbClr val="969696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BFB20FB-CB9A-424A-B4B6-73D7B9241C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63700" y="76200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of Slide</a:t>
            </a:r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030" name="Line 8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1033" name="Picture 9" descr="51 FW - Leading the Charg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00025"/>
            <a:ext cx="88741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 txBox="1">
            <a:spLocks noChangeArrowheads="1"/>
          </p:cNvSpPr>
          <p:nvPr userDrawn="1"/>
        </p:nvSpPr>
        <p:spPr bwMode="auto">
          <a:xfrm>
            <a:off x="1339850" y="6461124"/>
            <a:ext cx="676540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0" fontAlgn="auto" latinLnBrk="0" hangingPunct="0">
              <a:spcBef>
                <a:spcPts val="0"/>
              </a:spcBef>
              <a:spcAft>
                <a:spcPts val="0"/>
              </a:spcAft>
              <a:defRPr sz="1000" i="0" kern="1200">
                <a:solidFill>
                  <a:srgbClr val="969696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151C77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Arial" charset="0"/>
              </a:rPr>
              <a:t>We Guard the Freedom of 51 Million People</a:t>
            </a:r>
          </a:p>
        </p:txBody>
      </p:sp>
    </p:spTree>
    <p:extLst>
      <p:ext uri="{BB962C8B-B14F-4D97-AF65-F5344CB8AC3E}">
        <p14:creationId xmlns:p14="http://schemas.microsoft.com/office/powerpoint/2010/main" val="424043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8" r:id="rId3"/>
  </p:sldLayoutIdLst>
  <p:transition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5pPr>
      <a:lvl6pPr marL="457189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6pPr>
      <a:lvl7pPr marL="914377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7pPr>
      <a:lvl8pPr marL="1371566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8pPr>
      <a:lvl9pPr marL="1828754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9pPr>
    </p:titleStyle>
    <p:bodyStyle>
      <a:lvl1pPr marL="285744" indent="-285744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anose="05000000000000000000" pitchFamily="2" charset="2"/>
        <a:buChar char="§"/>
        <a:defRPr sz="2400" b="1">
          <a:solidFill>
            <a:srgbClr val="151C77"/>
          </a:solidFill>
          <a:latin typeface="+mn-lt"/>
          <a:ea typeface="+mn-ea"/>
          <a:cs typeface="+mn-cs"/>
        </a:defRPr>
      </a:lvl1pPr>
      <a:lvl2pPr marL="688957" indent="-282568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anose="05000000000000000000" pitchFamily="2" charset="2"/>
        <a:buChar char="§"/>
        <a:defRPr sz="2200" b="1">
          <a:solidFill>
            <a:srgbClr val="151C77"/>
          </a:solidFill>
          <a:latin typeface="+mn-lt"/>
        </a:defRPr>
      </a:lvl2pPr>
      <a:lvl3pPr marL="1027088" indent="-223833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anose="05000000000000000000" pitchFamily="2" charset="2"/>
        <a:buChar char="§"/>
        <a:defRPr b="1">
          <a:solidFill>
            <a:srgbClr val="151C77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36700"/>
            <a:ext cx="81311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1827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69696"/>
                </a:solidFill>
                <a:ea typeface="Gulim" panose="020B0600000101010101" pitchFamily="34" charset="-127"/>
              </a:defRPr>
            </a:lvl1pPr>
          </a:lstStyle>
          <a:p>
            <a:pPr>
              <a:defRPr/>
            </a:pPr>
            <a:fld id="{4C0C67F9-BC71-493A-B209-162948AC6A8E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381000" y="6491288"/>
            <a:ext cx="8370888" cy="36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ko-KR" sz="1800" b="1" i="1" dirty="0">
                <a:solidFill>
                  <a:srgbClr val="151C77"/>
                </a:solidFill>
                <a:latin typeface="Century Schoolbook" pitchFamily="18" charset="0"/>
                <a:ea typeface="Gulim" pitchFamily="34" charset="-127"/>
              </a:rPr>
              <a:t>51 LRS…Everybody Wants Some!!!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827338" y="76200"/>
            <a:ext cx="5922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Title of Slide</a:t>
            </a:r>
          </a:p>
        </p:txBody>
      </p:sp>
      <p:sp>
        <p:nvSpPr>
          <p:cNvPr id="1030" name="Line 7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32" name="Picture 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463"/>
            <a:ext cx="8905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14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anose="05000000000000000000" pitchFamily="2" charset="2"/>
        <a:buChar char="§"/>
        <a:defRPr sz="2400" b="1">
          <a:solidFill>
            <a:srgbClr val="151C77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anose="05000000000000000000" pitchFamily="2" charset="2"/>
        <a:buChar char="§"/>
        <a:defRPr sz="2200" b="1">
          <a:solidFill>
            <a:srgbClr val="151C77"/>
          </a:solidFill>
          <a:latin typeface="+mn-lt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anose="05000000000000000000" pitchFamily="2" charset="2"/>
        <a:buChar char="§"/>
        <a:defRPr b="1">
          <a:solidFill>
            <a:srgbClr val="151C7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2" y="1536700"/>
            <a:ext cx="81311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1827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000" i="0">
                <a:solidFill>
                  <a:srgbClr val="969696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BFB20FB-CB9A-424A-B4B6-73D7B9241C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63700" y="76200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of Slide</a:t>
            </a:r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030" name="Line 8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1033" name="Picture 9" descr="51 FW - Leading the Charg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00025"/>
            <a:ext cx="88741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 txBox="1">
            <a:spLocks noChangeArrowheads="1"/>
          </p:cNvSpPr>
          <p:nvPr userDrawn="1"/>
        </p:nvSpPr>
        <p:spPr bwMode="auto">
          <a:xfrm>
            <a:off x="1339850" y="6461124"/>
            <a:ext cx="676540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0" fontAlgn="auto" latinLnBrk="0" hangingPunct="0">
              <a:spcBef>
                <a:spcPts val="0"/>
              </a:spcBef>
              <a:spcAft>
                <a:spcPts val="0"/>
              </a:spcAft>
              <a:defRPr sz="1000" i="0" kern="1200">
                <a:solidFill>
                  <a:srgbClr val="969696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151C77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Arial" charset="0"/>
              </a:rPr>
              <a:t>We Guard the Freedom of 51 Million People</a:t>
            </a:r>
          </a:p>
        </p:txBody>
      </p:sp>
    </p:spTree>
    <p:extLst>
      <p:ext uri="{BB962C8B-B14F-4D97-AF65-F5344CB8AC3E}">
        <p14:creationId xmlns:p14="http://schemas.microsoft.com/office/powerpoint/2010/main" val="396495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</p:sldLayoutIdLst>
  <p:transition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5pPr>
      <a:lvl6pPr marL="457189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6pPr>
      <a:lvl7pPr marL="914377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7pPr>
      <a:lvl8pPr marL="1371566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8pPr>
      <a:lvl9pPr marL="1828754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9pPr>
    </p:titleStyle>
    <p:bodyStyle>
      <a:lvl1pPr marL="285744" indent="-285744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anose="05000000000000000000" pitchFamily="2" charset="2"/>
        <a:buChar char="§"/>
        <a:defRPr sz="2400" b="1">
          <a:solidFill>
            <a:srgbClr val="151C77"/>
          </a:solidFill>
          <a:latin typeface="+mn-lt"/>
          <a:ea typeface="+mn-ea"/>
          <a:cs typeface="+mn-cs"/>
        </a:defRPr>
      </a:lvl1pPr>
      <a:lvl2pPr marL="688957" indent="-282568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anose="05000000000000000000" pitchFamily="2" charset="2"/>
        <a:buChar char="§"/>
        <a:defRPr sz="2200" b="1">
          <a:solidFill>
            <a:srgbClr val="151C77"/>
          </a:solidFill>
          <a:latin typeface="+mn-lt"/>
        </a:defRPr>
      </a:lvl2pPr>
      <a:lvl3pPr marL="1027088" indent="-223833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anose="05000000000000000000" pitchFamily="2" charset="2"/>
        <a:buChar char="§"/>
        <a:defRPr b="1">
          <a:solidFill>
            <a:srgbClr val="151C77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3" y="1536700"/>
            <a:ext cx="81311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1827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96969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8F7A-6063-476F-B19C-50FFE16C23F2}" type="slidenum">
              <a:rPr lang="en-US" sz="75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750" dirty="0">
              <a:solidFill>
                <a:srgbClr val="808080"/>
              </a:solidFill>
              <a:cs typeface="Arial" charset="0"/>
            </a:endParaRPr>
          </a:p>
        </p:txBody>
      </p:sp>
      <p:sp>
        <p:nvSpPr>
          <p:cNvPr id="1434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63700" y="76200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 of Slide</a:t>
            </a:r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8572" tIns="34286" rIns="68572" bIns="3428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750" dirty="0">
              <a:solidFill>
                <a:srgbClr val="228A22"/>
              </a:solidFill>
              <a:cs typeface="Arial" charset="0"/>
            </a:endParaRPr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8572" tIns="34286" rIns="68572" bIns="3428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750" dirty="0">
              <a:solidFill>
                <a:srgbClr val="228A22"/>
              </a:solidFill>
              <a:cs typeface="Arial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381002" y="6491288"/>
            <a:ext cx="8370888" cy="27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72" tIns="34286" rIns="68572" bIns="34286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50" b="1" i="1" dirty="0">
                <a:solidFill>
                  <a:srgbClr val="151C77"/>
                </a:solidFill>
                <a:latin typeface="Century Schoolbook" pitchFamily="18" charset="0"/>
                <a:cs typeface="Arial" charset="0"/>
              </a:rPr>
              <a:t>We Guard the Freedom</a:t>
            </a:r>
            <a:r>
              <a:rPr lang="en-US" sz="1350" b="1" i="1" baseline="0" dirty="0">
                <a:solidFill>
                  <a:srgbClr val="151C77"/>
                </a:solidFill>
                <a:latin typeface="Century Schoolbook" pitchFamily="18" charset="0"/>
                <a:cs typeface="Arial" charset="0"/>
              </a:rPr>
              <a:t> of 51 Million People</a:t>
            </a:r>
            <a:endParaRPr lang="en-US" sz="1350" b="1" i="1" dirty="0">
              <a:solidFill>
                <a:srgbClr val="151C77"/>
              </a:solidFill>
              <a:latin typeface="Century Schoolbook" pitchFamily="18" charset="0"/>
              <a:cs typeface="Arial" charset="0"/>
            </a:endParaRPr>
          </a:p>
        </p:txBody>
      </p:sp>
      <p:pic>
        <p:nvPicPr>
          <p:cNvPr id="12" name="Picture 9" descr="51 FW - Leading the Charge.PN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439" y="200025"/>
            <a:ext cx="88741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327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51C77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51C77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51C77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51C77"/>
          </a:solidFill>
          <a:latin typeface="Arial" pitchFamily="34" charset="0"/>
        </a:defRPr>
      </a:lvl5pPr>
      <a:lvl6pPr marL="342860" algn="r" rtl="0" fontAlgn="base">
        <a:spcBef>
          <a:spcPct val="0"/>
        </a:spcBef>
        <a:spcAft>
          <a:spcPct val="0"/>
        </a:spcAft>
        <a:defRPr sz="3000" b="1">
          <a:solidFill>
            <a:srgbClr val="151C77"/>
          </a:solidFill>
          <a:latin typeface="Arial" pitchFamily="34" charset="0"/>
        </a:defRPr>
      </a:lvl6pPr>
      <a:lvl7pPr marL="685720" algn="r" rtl="0" fontAlgn="base">
        <a:spcBef>
          <a:spcPct val="0"/>
        </a:spcBef>
        <a:spcAft>
          <a:spcPct val="0"/>
        </a:spcAft>
        <a:defRPr sz="3000" b="1">
          <a:solidFill>
            <a:srgbClr val="151C77"/>
          </a:solidFill>
          <a:latin typeface="Arial" pitchFamily="34" charset="0"/>
        </a:defRPr>
      </a:lvl7pPr>
      <a:lvl8pPr marL="1028580" algn="r" rtl="0" fontAlgn="base">
        <a:spcBef>
          <a:spcPct val="0"/>
        </a:spcBef>
        <a:spcAft>
          <a:spcPct val="0"/>
        </a:spcAft>
        <a:defRPr sz="3000" b="1">
          <a:solidFill>
            <a:srgbClr val="151C77"/>
          </a:solidFill>
          <a:latin typeface="Arial" pitchFamily="34" charset="0"/>
        </a:defRPr>
      </a:lvl8pPr>
      <a:lvl9pPr marL="1371440" algn="r" rtl="0" fontAlgn="base">
        <a:spcBef>
          <a:spcPct val="0"/>
        </a:spcBef>
        <a:spcAft>
          <a:spcPct val="0"/>
        </a:spcAft>
        <a:defRPr sz="3000" b="1">
          <a:solidFill>
            <a:srgbClr val="151C77"/>
          </a:solidFill>
          <a:latin typeface="Arial" pitchFamily="34" charset="0"/>
        </a:defRPr>
      </a:lvl9pPr>
    </p:titleStyle>
    <p:bodyStyle>
      <a:lvl1pPr marL="214288" indent="-214288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itchFamily="2" charset="2"/>
        <a:buChar char="§"/>
        <a:defRPr sz="1800" b="1">
          <a:solidFill>
            <a:srgbClr val="151C77"/>
          </a:solidFill>
          <a:latin typeface="+mn-lt"/>
          <a:ea typeface="+mn-ea"/>
          <a:cs typeface="+mn-cs"/>
        </a:defRPr>
      </a:lvl1pPr>
      <a:lvl2pPr marL="516671" indent="-211907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itchFamily="2" charset="2"/>
        <a:buChar char="§"/>
        <a:defRPr sz="1650" b="1">
          <a:solidFill>
            <a:srgbClr val="151C77"/>
          </a:solidFill>
          <a:latin typeface="+mn-lt"/>
        </a:defRPr>
      </a:lvl2pPr>
      <a:lvl3pPr marL="770245" indent="-167859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itchFamily="2" charset="2"/>
        <a:buChar char="§"/>
        <a:defRPr b="1">
          <a:solidFill>
            <a:srgbClr val="151C77"/>
          </a:solidFill>
          <a:latin typeface="+mn-lt"/>
        </a:defRPr>
      </a:lvl3pPr>
      <a:lvl4pPr marL="1200010" indent="-17143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4pPr>
      <a:lvl5pPr marL="1542869" indent="-17143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5pPr>
      <a:lvl6pPr marL="1885730" indent="-17143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6pPr>
      <a:lvl7pPr marL="2228590" indent="-17143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7pPr>
      <a:lvl8pPr marL="2571449" indent="-17143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8pPr>
      <a:lvl9pPr marL="2914310" indent="-17143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2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0" algn="l" defTabSz="68572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20" algn="l" defTabSz="68572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80" algn="l" defTabSz="68572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40" algn="l" defTabSz="68572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00" algn="l" defTabSz="68572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59" algn="l" defTabSz="68572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20" algn="l" defTabSz="68572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79" algn="l" defTabSz="68572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2" y="1536700"/>
            <a:ext cx="81311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1827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96969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8F7A-6063-476F-B19C-50FFE16C23F2}" type="slidenum">
              <a:rPr lang="en-US" sz="100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808080"/>
              </a:solidFill>
              <a:cs typeface="Arial" charset="0"/>
            </a:endParaRPr>
          </a:p>
        </p:txBody>
      </p:sp>
      <p:sp>
        <p:nvSpPr>
          <p:cNvPr id="1434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63700" y="76200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 of Slide</a:t>
            </a:r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4" rIns="91429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228A22"/>
              </a:solidFill>
              <a:cs typeface="Arial" charset="0"/>
            </a:endParaRPr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4" rIns="91429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228A22"/>
              </a:solidFill>
              <a:cs typeface="Arial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381002" y="6491288"/>
            <a:ext cx="8370888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 b="1" i="1" dirty="0">
                <a:solidFill>
                  <a:srgbClr val="151C77"/>
                </a:solidFill>
                <a:latin typeface="Century Schoolbook" pitchFamily="18" charset="0"/>
                <a:cs typeface="Arial" charset="0"/>
              </a:rPr>
              <a:t>We Guard the Freedom</a:t>
            </a:r>
            <a:r>
              <a:rPr lang="en-US" sz="1800" b="1" i="1" baseline="0" dirty="0">
                <a:solidFill>
                  <a:srgbClr val="151C77"/>
                </a:solidFill>
                <a:latin typeface="Century Schoolbook" pitchFamily="18" charset="0"/>
                <a:cs typeface="Arial" charset="0"/>
              </a:rPr>
              <a:t> of 51 Million People</a:t>
            </a:r>
            <a:endParaRPr lang="en-US" sz="1800" b="1" i="1" dirty="0">
              <a:solidFill>
                <a:srgbClr val="151C77"/>
              </a:solidFill>
              <a:latin typeface="Century Schoolbook" pitchFamily="18" charset="0"/>
              <a:cs typeface="Arial" charset="0"/>
            </a:endParaRPr>
          </a:p>
        </p:txBody>
      </p:sp>
      <p:pic>
        <p:nvPicPr>
          <p:cNvPr id="12" name="Picture 9" descr="51 FW - Leading the Charge.PN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439" y="200025"/>
            <a:ext cx="88741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115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5pPr>
      <a:lvl6pPr marL="457146" algn="r" rtl="0" fontAlgn="base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6pPr>
      <a:lvl7pPr marL="914293" algn="r" rtl="0" fontAlgn="base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7pPr>
      <a:lvl8pPr marL="1371440" algn="r" rtl="0" fontAlgn="base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8pPr>
      <a:lvl9pPr marL="1828586" algn="r" rtl="0" fontAlgn="base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9pPr>
    </p:titleStyle>
    <p:bodyStyle>
      <a:lvl1pPr marL="285717" indent="-285717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itchFamily="2" charset="2"/>
        <a:buChar char="§"/>
        <a:defRPr sz="2400" b="1">
          <a:solidFill>
            <a:srgbClr val="151C77"/>
          </a:solidFill>
          <a:latin typeface="+mn-lt"/>
          <a:ea typeface="+mn-ea"/>
          <a:cs typeface="+mn-cs"/>
        </a:defRPr>
      </a:lvl1pPr>
      <a:lvl2pPr marL="688894" indent="-282542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itchFamily="2" charset="2"/>
        <a:buChar char="§"/>
        <a:defRPr sz="2200" b="1">
          <a:solidFill>
            <a:srgbClr val="151C77"/>
          </a:solidFill>
          <a:latin typeface="+mn-lt"/>
        </a:defRPr>
      </a:lvl2pPr>
      <a:lvl3pPr marL="1026993" indent="-223812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itchFamily="2" charset="2"/>
        <a:buChar char="§"/>
        <a:defRPr b="1">
          <a:solidFill>
            <a:srgbClr val="151C77"/>
          </a:solidFill>
          <a:latin typeface="+mn-lt"/>
        </a:defRPr>
      </a:lvl3pPr>
      <a:lvl4pPr marL="1600013" indent="-228573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159" indent="-228573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306" indent="-228573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453" indent="-228573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8599" indent="-228573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5746" indent="-228573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2" y="1536700"/>
            <a:ext cx="81311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1827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96969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8F7A-6063-476F-B19C-50FFE16C23F2}" type="slidenum">
              <a:rPr lang="en-US" sz="100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808080"/>
              </a:solidFill>
              <a:cs typeface="Arial" charset="0"/>
            </a:endParaRPr>
          </a:p>
        </p:txBody>
      </p:sp>
      <p:sp>
        <p:nvSpPr>
          <p:cNvPr id="1434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63700" y="76200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 of Slide</a:t>
            </a:r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4" rIns="91429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228A22"/>
              </a:solidFill>
              <a:cs typeface="Arial" charset="0"/>
            </a:endParaRPr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4" rIns="91429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228A22"/>
              </a:solidFill>
              <a:cs typeface="Arial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381002" y="6491288"/>
            <a:ext cx="8370888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 b="1" i="1" dirty="0">
                <a:solidFill>
                  <a:srgbClr val="151C77"/>
                </a:solidFill>
                <a:latin typeface="Century Schoolbook" pitchFamily="18" charset="0"/>
                <a:cs typeface="Arial" charset="0"/>
              </a:rPr>
              <a:t>We Guard the Freedom</a:t>
            </a:r>
            <a:r>
              <a:rPr lang="en-US" sz="1800" b="1" i="1" baseline="0" dirty="0">
                <a:solidFill>
                  <a:srgbClr val="151C77"/>
                </a:solidFill>
                <a:latin typeface="Century Schoolbook" pitchFamily="18" charset="0"/>
                <a:cs typeface="Arial" charset="0"/>
              </a:rPr>
              <a:t> of 51 Million People</a:t>
            </a:r>
            <a:endParaRPr lang="en-US" sz="1800" b="1" i="1" dirty="0">
              <a:solidFill>
                <a:srgbClr val="151C77"/>
              </a:solidFill>
              <a:latin typeface="Century Schoolbook" pitchFamily="18" charset="0"/>
              <a:cs typeface="Arial" charset="0"/>
            </a:endParaRPr>
          </a:p>
        </p:txBody>
      </p:sp>
      <p:pic>
        <p:nvPicPr>
          <p:cNvPr id="12" name="Picture 9" descr="51 FW - Leading the Charge.PNG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439" y="200025"/>
            <a:ext cx="88741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279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8" r:id="rId15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5pPr>
      <a:lvl6pPr marL="457146" algn="r" rtl="0" fontAlgn="base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6pPr>
      <a:lvl7pPr marL="914293" algn="r" rtl="0" fontAlgn="base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7pPr>
      <a:lvl8pPr marL="1371440" algn="r" rtl="0" fontAlgn="base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8pPr>
      <a:lvl9pPr marL="1828586" algn="r" rtl="0" fontAlgn="base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9pPr>
    </p:titleStyle>
    <p:bodyStyle>
      <a:lvl1pPr marL="285717" indent="-285717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itchFamily="2" charset="2"/>
        <a:buChar char="§"/>
        <a:defRPr sz="2400" b="1">
          <a:solidFill>
            <a:srgbClr val="151C77"/>
          </a:solidFill>
          <a:latin typeface="+mn-lt"/>
          <a:ea typeface="+mn-ea"/>
          <a:cs typeface="+mn-cs"/>
        </a:defRPr>
      </a:lvl1pPr>
      <a:lvl2pPr marL="688894" indent="-282542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itchFamily="2" charset="2"/>
        <a:buChar char="§"/>
        <a:defRPr sz="2200" b="1">
          <a:solidFill>
            <a:srgbClr val="151C77"/>
          </a:solidFill>
          <a:latin typeface="+mn-lt"/>
        </a:defRPr>
      </a:lvl2pPr>
      <a:lvl3pPr marL="1026993" indent="-223812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itchFamily="2" charset="2"/>
        <a:buChar char="§"/>
        <a:defRPr b="1">
          <a:solidFill>
            <a:srgbClr val="151C77"/>
          </a:solidFill>
          <a:latin typeface="+mn-lt"/>
        </a:defRPr>
      </a:lvl3pPr>
      <a:lvl4pPr marL="1600013" indent="-228573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159" indent="-228573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306" indent="-228573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453" indent="-228573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8599" indent="-228573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5746" indent="-228573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2" y="1536700"/>
            <a:ext cx="81311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1827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000" i="0">
                <a:solidFill>
                  <a:srgbClr val="969696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BFB20FB-CB9A-424A-B4B6-73D7B9241C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63700" y="76200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of Slide</a:t>
            </a:r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030" name="Line 8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1033" name="Picture 9" descr="51 FW - Leading the Charg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00025"/>
            <a:ext cx="88741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 txBox="1">
            <a:spLocks noChangeArrowheads="1"/>
          </p:cNvSpPr>
          <p:nvPr userDrawn="1"/>
        </p:nvSpPr>
        <p:spPr bwMode="auto">
          <a:xfrm>
            <a:off x="1339850" y="6461124"/>
            <a:ext cx="676540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0" fontAlgn="auto" latinLnBrk="0" hangingPunct="0">
              <a:spcBef>
                <a:spcPts val="0"/>
              </a:spcBef>
              <a:spcAft>
                <a:spcPts val="0"/>
              </a:spcAft>
              <a:defRPr sz="1000" i="0" kern="1200">
                <a:solidFill>
                  <a:srgbClr val="969696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151C77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Arial" charset="0"/>
              </a:rPr>
              <a:t>We Guard the Freedom of 51 Million People</a:t>
            </a:r>
          </a:p>
        </p:txBody>
      </p:sp>
    </p:spTree>
    <p:extLst>
      <p:ext uri="{BB962C8B-B14F-4D97-AF65-F5344CB8AC3E}">
        <p14:creationId xmlns:p14="http://schemas.microsoft.com/office/powerpoint/2010/main" val="289716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</p:sldLayoutIdLst>
  <p:transition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5pPr>
      <a:lvl6pPr marL="457189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6pPr>
      <a:lvl7pPr marL="914377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7pPr>
      <a:lvl8pPr marL="1371566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8pPr>
      <a:lvl9pPr marL="1828754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pitchFamily="34" charset="0"/>
        </a:defRPr>
      </a:lvl9pPr>
    </p:titleStyle>
    <p:bodyStyle>
      <a:lvl1pPr marL="285744" indent="-285744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anose="05000000000000000000" pitchFamily="2" charset="2"/>
        <a:buChar char="§"/>
        <a:defRPr sz="2400" b="1">
          <a:solidFill>
            <a:srgbClr val="151C77"/>
          </a:solidFill>
          <a:latin typeface="+mn-lt"/>
          <a:ea typeface="+mn-ea"/>
          <a:cs typeface="+mn-cs"/>
        </a:defRPr>
      </a:lvl1pPr>
      <a:lvl2pPr marL="688957" indent="-282568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anose="05000000000000000000" pitchFamily="2" charset="2"/>
        <a:buChar char="§"/>
        <a:defRPr sz="2200" b="1">
          <a:solidFill>
            <a:srgbClr val="151C77"/>
          </a:solidFill>
          <a:latin typeface="+mn-lt"/>
        </a:defRPr>
      </a:lvl2pPr>
      <a:lvl3pPr marL="1027088" indent="-223833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120000"/>
        <a:buFont typeface="Wingdings" panose="05000000000000000000" pitchFamily="2" charset="2"/>
        <a:buChar char="§"/>
        <a:defRPr b="1">
          <a:solidFill>
            <a:srgbClr val="151C77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sanes.dodea.ed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ontactusOESpto@gmail.com" TargetMode="External"/><Relationship Id="rId5" Type="http://schemas.openxmlformats.org/officeDocument/2006/relationships/hyperlink" Target="mailto:osanes.sac@gmail.com" TargetMode="Externa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kelsey.linville@us.af.mi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mailto:contactusoespto@gmail.com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s://dodeasis.myfollett.com/asp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sajobs.gov/GetJob/ViewDetails/604921500" TargetMode="External"/><Relationship Id="rId5" Type="http://schemas.openxmlformats.org/officeDocument/2006/relationships/image" Target="../media/image21.jfif"/><Relationship Id="rId4" Type="http://schemas.openxmlformats.org/officeDocument/2006/relationships/hyperlink" Target="mailto:OsanmiddlehighPTSO@gmail.co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751868" y="2167690"/>
            <a:ext cx="5392132" cy="324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ctr"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n"/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135000"/>
              <a:buChar char="•"/>
              <a:defRPr sz="22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66"/>
              </a:buClr>
              <a:buSzPct val="85000"/>
              <a:buFont typeface="Wingdings" panose="05000000000000000000" pitchFamily="2" charset="2"/>
              <a:buChar char="w"/>
              <a:defRPr sz="20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16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16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16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16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16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Team Osan Townhall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August 2024</a:t>
            </a:r>
            <a:endParaRPr lang="en-US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ClrTx/>
              <a:buSzTx/>
              <a:buNone/>
              <a:defRPr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School Liaison,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Child &amp; Youth Programs</a:t>
            </a:r>
          </a:p>
        </p:txBody>
      </p:sp>
    </p:spTree>
    <p:extLst>
      <p:ext uri="{BB962C8B-B14F-4D97-AF65-F5344CB8AC3E}">
        <p14:creationId xmlns:p14="http://schemas.microsoft.com/office/powerpoint/2010/main" val="369464885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 dialogue boxes">
            <a:extLst>
              <a:ext uri="{FF2B5EF4-FFF2-40B4-BE49-F238E27FC236}">
                <a16:creationId xmlns:a16="http://schemas.microsoft.com/office/drawing/2014/main" id="{3B6EEA36-4CA9-C8B1-B8A6-8DB5431670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" r="20287" b="15680"/>
          <a:stretch/>
        </p:blipFill>
        <p:spPr>
          <a:xfrm>
            <a:off x="374507" y="1210732"/>
            <a:ext cx="8394986" cy="520715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3F34426-40A5-1D8E-0EB5-F41B60026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>
                <a:effectLst/>
                <a:ea typeface="Aptos" panose="020B0004020202020204" pitchFamily="34" charset="0"/>
              </a:rPr>
              <a:t>Osan Elementary School </a:t>
            </a:r>
            <a:endParaRPr lang="en-US" i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4DC6C8-70C6-AA25-63A7-B4780077490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74507" y="1262009"/>
            <a:ext cx="8572940" cy="4108152"/>
          </a:xfrm>
        </p:spPr>
        <p:txBody>
          <a:bodyPr/>
          <a:lstStyle/>
          <a:p>
            <a:pPr marR="0" lvl="0" algn="l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Communications</a:t>
            </a:r>
          </a:p>
          <a:p>
            <a:pPr marL="746113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6113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Multiple Paths</a:t>
            </a:r>
          </a:p>
          <a:p>
            <a:pPr marL="746113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6113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 the School</a:t>
            </a:r>
          </a:p>
          <a:p>
            <a:pPr marL="1027094" lvl="2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Grade/Classroom Level</a:t>
            </a:r>
          </a:p>
          <a:p>
            <a:pPr marL="1027094" lvl="2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Individual Contacts</a:t>
            </a:r>
          </a:p>
          <a:p>
            <a:pPr marL="1027094" lvl="2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Meet &amp; Greet/Mustang Monitor/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Facebook Live/Mustang Minute</a:t>
            </a:r>
          </a:p>
          <a:p>
            <a:pPr marL="746113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6113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 You to the School</a:t>
            </a:r>
          </a:p>
          <a:p>
            <a:pPr marL="1027094" lvl="2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Reach out to Teachers</a:t>
            </a:r>
          </a:p>
          <a:p>
            <a:pPr marL="1027094" lvl="2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Reach out to Administrators</a:t>
            </a:r>
          </a:p>
          <a:p>
            <a:pPr marL="746113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6113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Phone number 505-784-5368</a:t>
            </a:r>
          </a:p>
          <a:p>
            <a:pPr marL="746113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1"/>
              </a:solidFill>
              <a:latin typeface="Arial"/>
              <a:ea typeface="+mn-ea"/>
              <a:cs typeface="Arial"/>
            </a:endParaRPr>
          </a:p>
          <a:p>
            <a:pPr marL="746113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ebpage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https://osanes.dodea.edu/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394395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 marker and calendar">
            <a:extLst>
              <a:ext uri="{FF2B5EF4-FFF2-40B4-BE49-F238E27FC236}">
                <a16:creationId xmlns:a16="http://schemas.microsoft.com/office/drawing/2014/main" id="{EA7E38B4-5ECE-E5D2-A755-384CC73688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73"/>
          <a:stretch/>
        </p:blipFill>
        <p:spPr>
          <a:xfrm>
            <a:off x="375779" y="1263728"/>
            <a:ext cx="8391409" cy="513707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3F34426-40A5-1D8E-0EB5-F41B60026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>
                <a:effectLst/>
                <a:ea typeface="Aptos" panose="020B0004020202020204" pitchFamily="34" charset="0"/>
              </a:rPr>
              <a:t>Osan Elementary School </a:t>
            </a:r>
            <a:endParaRPr lang="en-US" i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4DC6C8-70C6-AA25-63A7-B4780077490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71" y="1262009"/>
            <a:ext cx="7957994" cy="4296935"/>
          </a:xfrm>
        </p:spPr>
        <p:txBody>
          <a:bodyPr/>
          <a:lstStyle/>
          <a:p>
            <a:pPr marR="0" lvl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Upcoming Events</a:t>
            </a:r>
          </a:p>
          <a:p>
            <a:pPr marL="746113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New Student Orientation</a:t>
            </a:r>
          </a:p>
          <a:p>
            <a:pPr marL="746113" lvl="1" indent="-342900">
              <a:buFont typeface="Arial" panose="020B0604020202020204" pitchFamily="34" charset="0"/>
              <a:buChar char="•"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6113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Meet &amp; Greet</a:t>
            </a:r>
          </a:p>
          <a:p>
            <a:pPr marL="1027094" lvl="2" indent="-285750">
              <a:buFont typeface="Arial" panose="020B0604020202020204" pitchFamily="34" charset="0"/>
              <a:buChar char="•"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Friday, August 16, 2024, 2:00 - 4:00 PM (1400-1600)</a:t>
            </a:r>
          </a:p>
          <a:p>
            <a:pPr marL="746113" lvl="1" indent="-342900">
              <a:buFont typeface="Arial" panose="020B0604020202020204" pitchFamily="34" charset="0"/>
              <a:buChar char="•"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6113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 Day of Classes and Welcome Back </a:t>
            </a:r>
          </a:p>
          <a:p>
            <a:pPr marL="1027094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Please park at the commissary garage.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027094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7:30 AM at the North (bus) entrance and 7:40 AM at the Main entrance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746113" lvl="1" indent="-342900">
              <a:buFont typeface="Arial" panose="020B0604020202020204" pitchFamily="34" charset="0"/>
              <a:buChar char="•"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6113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Talk-to-Us-Tuesday, Facebook Live</a:t>
            </a:r>
          </a:p>
          <a:p>
            <a:pPr marL="746113" lvl="1" indent="-342900">
              <a:buFont typeface="Arial" panose="020B0604020202020204" pitchFamily="34" charset="0"/>
              <a:buChar char="•"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6113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Open House</a:t>
            </a:r>
          </a:p>
          <a:p>
            <a:pPr marL="688328" lvl="1" indent="-285115"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151C7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88328" lvl="1" indent="-285115">
              <a:defRPr/>
            </a:pP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403213" lvl="1" indent="0">
              <a:buNone/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609434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43E218-CB19-6EA3-BE5A-BC8B905432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0000"/>
                    </a14:imgEffect>
                  </a14:imgLayer>
                </a14:imgProps>
              </a:ext>
            </a:extLst>
          </a:blip>
          <a:srcRect b="8559"/>
          <a:stretch/>
        </p:blipFill>
        <p:spPr>
          <a:xfrm>
            <a:off x="365124" y="1280146"/>
            <a:ext cx="8413752" cy="513104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3F34426-40A5-1D8E-0EB5-F41B60026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>
                <a:effectLst/>
                <a:ea typeface="Aptos" panose="020B0004020202020204" pitchFamily="34" charset="0"/>
              </a:rPr>
              <a:t>Osan Elementary School </a:t>
            </a:r>
            <a:endParaRPr lang="en-US" i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4DC6C8-70C6-AA25-63A7-B4780077490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5124" y="1322876"/>
            <a:ext cx="8447088" cy="4304094"/>
          </a:xfr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Involvement Opportunities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6113" lvl="1" indent="-342900">
              <a:buFont typeface="Arial" panose="020B0604020202020204" pitchFamily="34" charset="0"/>
              <a:buChar char="•"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SAC</a:t>
            </a:r>
          </a:p>
          <a:p>
            <a:pPr marL="1027094" lvl="2" indent="-285750">
              <a:buFont typeface="Arial" panose="020B0604020202020204" pitchFamily="34" charset="0"/>
              <a:buChar char="•"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POC - TBD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osanes.sac@gmail.com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1027094" lvl="2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Meetings</a:t>
            </a:r>
          </a:p>
          <a:p>
            <a:pPr marL="1027094" lvl="2" indent="-285750">
              <a:buFont typeface="Arial" panose="020B0604020202020204" pitchFamily="34" charset="0"/>
              <a:buChar char="•"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Goals</a:t>
            </a:r>
          </a:p>
          <a:p>
            <a:pPr marL="746113" lvl="1" indent="-342900">
              <a:buFont typeface="Arial" panose="020B0604020202020204" pitchFamily="34" charset="0"/>
              <a:buChar char="•"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PTO</a:t>
            </a:r>
          </a:p>
          <a:p>
            <a:pPr marL="1027094" lvl="2" indent="-285750">
              <a:buFont typeface="Arial" panose="020B0604020202020204" pitchFamily="34" charset="0"/>
              <a:buChar char="•"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POC - Mrs. Denise Mejia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ContactusOESpto@gmail.com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1027094" lvl="2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Activities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6113" lvl="1" indent="-342900">
              <a:buFont typeface="Arial" panose="020B0604020202020204" pitchFamily="34" charset="0"/>
              <a:buChar char="•"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Volunteers</a:t>
            </a:r>
          </a:p>
          <a:p>
            <a:pPr marL="1027094" lvl="2" indent="-285750">
              <a:buFont typeface="Arial" panose="020B0604020202020204" pitchFamily="34" charset="0"/>
              <a:buChar char="•"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POC - Mr. William Castro, Administrative Officer OES &amp; OMHS</a:t>
            </a:r>
          </a:p>
          <a:p>
            <a:pPr marL="1027094" lvl="2" indent="-285750">
              <a:buFont typeface="Arial" panose="020B0604020202020204" pitchFamily="34" charset="0"/>
              <a:buChar char="•"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Weekly or intermittent</a:t>
            </a:r>
          </a:p>
          <a:p>
            <a:pPr marL="403213" lvl="1" indent="0">
              <a:buNone/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728717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acher smiling and writing on whiteboard">
            <a:extLst>
              <a:ext uri="{FF2B5EF4-FFF2-40B4-BE49-F238E27FC236}">
                <a16:creationId xmlns:a16="http://schemas.microsoft.com/office/drawing/2014/main" id="{B0F084D8-CAE4-9146-7637-8B8AC92A33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20" t="13602" r="7987"/>
          <a:stretch/>
        </p:blipFill>
        <p:spPr>
          <a:xfrm flipH="1">
            <a:off x="1373528" y="1210733"/>
            <a:ext cx="7360274" cy="526552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3F34426-40A5-1D8E-0EB5-F41B60026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>
                <a:effectLst/>
                <a:ea typeface="Aptos" panose="020B0004020202020204" pitchFamily="34" charset="0"/>
              </a:rPr>
              <a:t>Osan Elementary School </a:t>
            </a:r>
            <a:endParaRPr lang="en-US" i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8D5B4E-5CB9-45B4-EDAF-C24E05795303}"/>
              </a:ext>
            </a:extLst>
          </p:cNvPr>
          <p:cNvSpPr/>
          <p:nvPr/>
        </p:nvSpPr>
        <p:spPr bwMode="auto">
          <a:xfrm>
            <a:off x="389663" y="1232204"/>
            <a:ext cx="8364674" cy="521987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67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4DC6C8-70C6-AA25-63A7-B4780077490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4899" y="1147596"/>
            <a:ext cx="8447088" cy="2618985"/>
          </a:xfr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Substitute Applications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6113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Work without a full-time commitment</a:t>
            </a:r>
          </a:p>
          <a:p>
            <a:pPr marL="746113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Teaching or working as an aide with younger students or special needs learners</a:t>
            </a:r>
          </a:p>
          <a:p>
            <a:pPr marL="746113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USAJobs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6113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Process</a:t>
            </a:r>
          </a:p>
          <a:p>
            <a:pPr marL="746113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DoDEA Hiring Workshop</a:t>
            </a:r>
          </a:p>
          <a:p>
            <a:pPr marL="1027094" lvl="2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cs typeface="Arial"/>
              </a:rPr>
              <a:t>October 7 | 1000 – M&amp;FRC</a:t>
            </a: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403213" lvl="1" indent="0">
              <a:buNone/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644871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hildren playing with blocks">
            <a:extLst>
              <a:ext uri="{FF2B5EF4-FFF2-40B4-BE49-F238E27FC236}">
                <a16:creationId xmlns:a16="http://schemas.microsoft.com/office/drawing/2014/main" id="{8D608DAD-F341-9A31-92E1-6C6D7714C7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20" b="7736"/>
          <a:stretch/>
        </p:blipFill>
        <p:spPr>
          <a:xfrm>
            <a:off x="1432250" y="1258970"/>
            <a:ext cx="7322087" cy="5165893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3F34426-40A5-1D8E-0EB5-F41B60026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>
                <a:effectLst/>
                <a:ea typeface="Aptos" panose="020B0004020202020204" pitchFamily="34" charset="0"/>
              </a:rPr>
              <a:t>Osan Elementary School </a:t>
            </a: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E8A402-9FD5-515B-68F5-E3DF7ECB5B5B}"/>
              </a:ext>
            </a:extLst>
          </p:cNvPr>
          <p:cNvSpPr/>
          <p:nvPr/>
        </p:nvSpPr>
        <p:spPr bwMode="auto">
          <a:xfrm>
            <a:off x="389663" y="1232204"/>
            <a:ext cx="8364674" cy="521987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67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1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4DC6C8-70C6-AA25-63A7-B4780077490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9663" y="1258970"/>
            <a:ext cx="7383227" cy="2549890"/>
          </a:xfrm>
        </p:spPr>
        <p:txBody>
          <a:bodyPr/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cs typeface="Arial"/>
              </a:rPr>
              <a:t>Pre-K Information 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/>
            </a:endParaRPr>
          </a:p>
          <a:p>
            <a:pPr marL="745490" lvl="1" indent="-3429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/>
              </a:rPr>
              <a:t>Eligibility</a:t>
            </a:r>
            <a:endParaRPr lang="en-US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/>
            </a:endParaRPr>
          </a:p>
          <a:p>
            <a:pPr marL="745490" lvl="1" indent="-3429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+mn-ea"/>
                <a:cs typeface="Arial"/>
              </a:rPr>
              <a:t>Home Visits</a:t>
            </a:r>
          </a:p>
          <a:p>
            <a:pPr marL="745490" lvl="1" indent="-3429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+mn-ea"/>
                <a:cs typeface="Arial"/>
              </a:rPr>
              <a:t>First Day of Classes </a:t>
            </a:r>
          </a:p>
          <a:p>
            <a:pPr marL="745490" lvl="1" indent="-3429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+mn-ea"/>
                <a:cs typeface="Arial"/>
              </a:rPr>
              <a:t>Family Style Dining</a:t>
            </a:r>
          </a:p>
          <a:p>
            <a:pPr marL="745490" lvl="1" indent="-3429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+mn-ea"/>
                <a:cs typeface="Arial"/>
              </a:rPr>
              <a:t>Mini-Mustang Doors</a:t>
            </a:r>
            <a:endParaRPr lang="en-US" dirty="0">
              <a:solidFill>
                <a:schemeClr val="tx1"/>
              </a:solidFill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402590" lvl="1" indent="0">
              <a:buNone/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418654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3F34426-40A5-1D8E-0EB5-F41B60026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Force Support Updates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4DC6C8-70C6-AA25-63A7-B4780077490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16843" y="1834351"/>
            <a:ext cx="6335316" cy="3652838"/>
          </a:xfrm>
        </p:spPr>
        <p:txBody>
          <a:bodyPr/>
          <a:lstStyle/>
          <a:p>
            <a:pPr marL="304800" lvl="1" indent="0">
              <a:buNone/>
            </a:pPr>
            <a:endParaRPr lang="en-US" sz="1500" dirty="0">
              <a:cs typeface="Arial"/>
            </a:endParaRPr>
          </a:p>
          <a:p>
            <a:pPr marL="213836" indent="-213836"/>
            <a:endParaRPr lang="en-US" dirty="0"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A49019-7789-9869-5340-9F0AE4849A39}"/>
              </a:ext>
            </a:extLst>
          </p:cNvPr>
          <p:cNvSpPr txBox="1"/>
          <p:nvPr/>
        </p:nvSpPr>
        <p:spPr>
          <a:xfrm>
            <a:off x="358331" y="1276805"/>
            <a:ext cx="8196359" cy="5244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</a:pPr>
            <a:r>
              <a:rPr lang="en-US" b="1" dirty="0"/>
              <a:t>Child Development Center Director – Dr. Kelsey Linville, </a:t>
            </a:r>
            <a:r>
              <a:rPr lang="en-US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kelsey.linville@us.af.mil</a:t>
            </a:r>
            <a:endParaRPr lang="en-US" b="1" dirty="0"/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</a:pPr>
            <a:r>
              <a:rPr lang="en-US" b="1" dirty="0"/>
              <a:t>Located in Bldg. 738   Contact Info: DSN: 784-1125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</a:pPr>
            <a:endParaRPr lang="en-US" dirty="0"/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</a:pPr>
            <a:r>
              <a:rPr lang="en-US" b="1" dirty="0"/>
              <a:t>Request for Care</a:t>
            </a:r>
          </a:p>
          <a:p>
            <a:pPr marL="257175" indent="-257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Militarychildcare.com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</a:pPr>
            <a:endParaRPr lang="en-US" dirty="0"/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</a:pPr>
            <a:r>
              <a:rPr lang="en-US" b="1" dirty="0"/>
              <a:t>Plans</a:t>
            </a:r>
          </a:p>
          <a:p>
            <a:pPr marL="257175" indent="-257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Transportation for UPK to and from center provided for CDC enrolled children</a:t>
            </a:r>
          </a:p>
          <a:p>
            <a:pPr marL="257175" indent="-257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Hiring for new building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</a:pPr>
            <a:endParaRPr lang="en-US" dirty="0"/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</a:pPr>
            <a:r>
              <a:rPr lang="en-US" b="1" dirty="0"/>
              <a:t>CDC Upcoming</a:t>
            </a:r>
          </a:p>
          <a:p>
            <a:pPr marL="257175" indent="-257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NAEYC accreditation visit window</a:t>
            </a:r>
          </a:p>
          <a:p>
            <a:pPr marL="257175" indent="-257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Unannounced HHQ Inspection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</a:pPr>
            <a:r>
              <a:rPr lang="en-US" b="1" dirty="0"/>
              <a:t>CDC Contact Info: DSN 784-4966        Email: 51FSS.FSYC.CDC@us.af.mil</a:t>
            </a:r>
          </a:p>
        </p:txBody>
      </p:sp>
    </p:spTree>
    <p:extLst>
      <p:ext uri="{BB962C8B-B14F-4D97-AF65-F5344CB8AC3E}">
        <p14:creationId xmlns:p14="http://schemas.microsoft.com/office/powerpoint/2010/main" val="34823458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CC56D-07D3-588F-9020-3EC80DDCC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Force Support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B38E4-4648-5640-6395-AD132E9B150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School Age Care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Registration for Before/After School Care ongoing through Militarychildcare.com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(Age 5 *and has started Kindergarten – Age 12)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Art Auction – 27 SEP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“Lights On” Afterschool Event – 24 OCT</a:t>
            </a:r>
          </a:p>
          <a:p>
            <a:pPr marL="0" indent="0">
              <a:buNone/>
            </a:pPr>
            <a:r>
              <a:rPr lang="en-US" sz="1600" b="0" dirty="0">
                <a:solidFill>
                  <a:schemeClr val="tx1"/>
                </a:solidFill>
              </a:rPr>
              <a:t>Contact Info: DSN 784-6830     Email: 51FSS.FSYY.SchoolAgeCare@us.af.mil</a:t>
            </a:r>
          </a:p>
          <a:p>
            <a:pPr marL="0" lvl="1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Youth/Teen Center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Sign up for monthly membership by registering for a CYPBMS account (Ages 9-18)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Keystone/Torch – Teen/Youth leadership club that offers various volunteer hours and community improvement opportunities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Military Youth of the Year – Leadership opportunity that offers scholarships and monetary prizes through Boys and Girls Club of America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Registration for Field Trips, Events, Clubs, and Membership all through CYPBMS</a:t>
            </a:r>
          </a:p>
          <a:p>
            <a:pPr marL="0" lvl="1" indent="0">
              <a:buNone/>
            </a:pPr>
            <a:r>
              <a:rPr lang="en-US" sz="1600" b="0" dirty="0">
                <a:solidFill>
                  <a:schemeClr val="tx1"/>
                </a:solidFill>
              </a:rPr>
              <a:t>Contact Info: DSN 784-1492 Email: 51FSS.FSYY.YouthCenter@us.af.mil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AB114-E822-DFFF-D6AA-BB3F6E2DC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8F7A-6063-476F-B19C-50FFE16C23F2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solidFill>
                <a:srgbClr val="80808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0574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0E90-2CF1-13BE-7CF9-2F37E678F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154" y="186073"/>
            <a:ext cx="6733029" cy="1016114"/>
          </a:xfrm>
        </p:spPr>
        <p:txBody>
          <a:bodyPr/>
          <a:lstStyle/>
          <a:p>
            <a:r>
              <a:rPr lang="en-US" i="1" dirty="0"/>
              <a:t>Force Support Updates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9717D-A3E5-2490-E49E-41E95D4158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5125" y="1249425"/>
            <a:ext cx="8447088" cy="487045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Youth Sports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Registration for Baseball / Softball closed 1 AUG.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Currently working on creating teams, assigning coaches, and ensuring all required documents are submitted and uploaded on CYPMS.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Parent Orientation (</a:t>
            </a:r>
            <a:r>
              <a:rPr lang="en-US" sz="1800" b="0" i="1" dirty="0">
                <a:solidFill>
                  <a:schemeClr val="tx1"/>
                </a:solidFill>
              </a:rPr>
              <a:t>mandatory to complete annually</a:t>
            </a:r>
            <a:r>
              <a:rPr lang="en-US" sz="1800" b="0" dirty="0">
                <a:solidFill>
                  <a:schemeClr val="tx1"/>
                </a:solidFill>
              </a:rPr>
              <a:t>): </a:t>
            </a:r>
            <a:r>
              <a:rPr lang="en-US" sz="1800" b="0" u="sng" dirty="0">
                <a:solidFill>
                  <a:schemeClr val="tx1"/>
                </a:solidFill>
              </a:rPr>
              <a:t>15 AUG at 1800 and 21 AUG at 1100</a:t>
            </a:r>
            <a:r>
              <a:rPr lang="en-US" sz="1800" b="0" dirty="0">
                <a:solidFill>
                  <a:schemeClr val="tx1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Flag Football / Cheerleading Season – Registration is from 5 - 30 AUG.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Volleyball Season – Registration is from 19 AUG - 20 SEP.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POCs: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Mari Kosaka (Youth Director) &amp; Edan </a:t>
            </a:r>
            <a:r>
              <a:rPr lang="en-US" sz="1800" b="0" dirty="0" err="1">
                <a:solidFill>
                  <a:schemeClr val="tx1"/>
                </a:solidFill>
              </a:rPr>
              <a:t>Ulukivaiola</a:t>
            </a:r>
            <a:r>
              <a:rPr lang="en-US" sz="1800" b="0" dirty="0">
                <a:solidFill>
                  <a:schemeClr val="tx1"/>
                </a:solidFill>
              </a:rPr>
              <a:t> (Youth Sports Rec Assistant)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0" u="sng" dirty="0">
                <a:solidFill>
                  <a:schemeClr val="tx1"/>
                </a:solidFill>
              </a:rPr>
              <a:t>51fss.fsyy.youthcenter@us.af.mil </a:t>
            </a:r>
          </a:p>
          <a:p>
            <a:endParaRPr lang="en-US" sz="135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A9E47-44AA-39FA-B2E4-5F5BB37A4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88300" y="6509729"/>
            <a:ext cx="1143000" cy="3048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8F7A-6063-476F-B19C-50FFE16C23F2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solidFill>
                <a:srgbClr val="80808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83207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A321F-B752-876B-649E-9D4FF8465DA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Family Child Care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Become a certified Family Child Care Provider in the comfort of your own home on the installation.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Choose your own days, hours of operation, and age group.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Gain access to extra benefits and resources from the Air Force Agency.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Check out quality materials for your home from our Lending/Resource Library to set up and maintain enriched environments.</a:t>
            </a:r>
          </a:p>
          <a:p>
            <a:endParaRPr lang="en-US" sz="18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0" dirty="0">
                <a:solidFill>
                  <a:schemeClr val="tx1"/>
                </a:solidFill>
              </a:rPr>
              <a:t>Contact Info: DSN: 784-4694      Email: 51FSS.FSYC.FamilyChildCare@us.af.mil</a:t>
            </a:r>
          </a:p>
          <a:p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37FF6-AE89-D331-C6E8-639C3440F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8F7A-6063-476F-B19C-50FFE16C23F2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>
              <a:solidFill>
                <a:srgbClr val="808080"/>
              </a:solidFill>
              <a:cs typeface="Arial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22143C-123E-25E4-512F-DD519DB85CFC}"/>
              </a:ext>
            </a:extLst>
          </p:cNvPr>
          <p:cNvSpPr txBox="1">
            <a:spLocks/>
          </p:cNvSpPr>
          <p:nvPr/>
        </p:nvSpPr>
        <p:spPr bwMode="auto">
          <a:xfrm>
            <a:off x="1374554" y="347019"/>
            <a:ext cx="6733029" cy="101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51C77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51C77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51C77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51C77"/>
                </a:solidFill>
                <a:latin typeface="Arial" pitchFamily="34" charset="0"/>
              </a:defRPr>
            </a:lvl5pPr>
            <a:lvl6pPr marL="457189" algn="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51C77"/>
                </a:solidFill>
                <a:latin typeface="Arial" pitchFamily="34" charset="0"/>
              </a:defRPr>
            </a:lvl6pPr>
            <a:lvl7pPr marL="914377" algn="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51C77"/>
                </a:solidFill>
                <a:latin typeface="Arial" pitchFamily="34" charset="0"/>
              </a:defRPr>
            </a:lvl7pPr>
            <a:lvl8pPr marL="1371566" algn="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51C77"/>
                </a:solidFill>
                <a:latin typeface="Arial" pitchFamily="34" charset="0"/>
              </a:defRPr>
            </a:lvl8pPr>
            <a:lvl9pPr marL="1828754" algn="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51C77"/>
                </a:solidFill>
                <a:latin typeface="Arial" pitchFamily="34" charset="0"/>
              </a:defRPr>
            </a:lvl9pPr>
          </a:lstStyle>
          <a:p>
            <a:r>
              <a:rPr lang="en-US" i="1" kern="0" dirty="0"/>
              <a:t>Force Support Updates </a:t>
            </a:r>
          </a:p>
        </p:txBody>
      </p:sp>
    </p:spTree>
    <p:extLst>
      <p:ext uri="{BB962C8B-B14F-4D97-AF65-F5344CB8AC3E}">
        <p14:creationId xmlns:p14="http://schemas.microsoft.com/office/powerpoint/2010/main" val="83756704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C439B-1291-C553-9CD3-ADE222B89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Force Support Updates </a:t>
            </a:r>
          </a:p>
        </p:txBody>
      </p:sp>
      <p:pic>
        <p:nvPicPr>
          <p:cNvPr id="6" name="Content Placeholder 5" descr="A picture containing map&#10;&#10;Description automatically generated">
            <a:extLst>
              <a:ext uri="{FF2B5EF4-FFF2-40B4-BE49-F238E27FC236}">
                <a16:creationId xmlns:a16="http://schemas.microsoft.com/office/drawing/2014/main" id="{E7B40D82-3541-8C0E-DE89-8A11F466961B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810" y="2034429"/>
            <a:ext cx="2552379" cy="330307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917FD-0C5E-F989-B243-BA341E37D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8F7A-6063-476F-B19C-50FFE16C23F2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>
              <a:solidFill>
                <a:srgbClr val="808080"/>
              </a:solidFill>
              <a:cs typeface="Arial" charset="0"/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D9819B81-F495-6195-8917-8C7B3B41AA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25" y="1970009"/>
            <a:ext cx="2705704" cy="3501499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55FA3A8A-F6EC-2805-4730-854C5A5DD5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172" y="1970009"/>
            <a:ext cx="2705704" cy="350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3789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7ED9-13CA-91AF-39F6-EB46FBD7F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Forum 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BB473-5800-10BC-D788-C406C402089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7110" y="5380113"/>
            <a:ext cx="7603113" cy="61844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Scan the QR code to submit questions in advance for the Q&amp;A Portion at the end of the Town Hall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F353F-6555-B979-87DD-595ED180A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8F7A-6063-476F-B19C-50FFE16C23F2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>
              <a:solidFill>
                <a:srgbClr val="808080"/>
              </a:solidFill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6946B0-467F-A0EF-8998-49F2D8F627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0" t="2735" r="3789" b="2340"/>
          <a:stretch/>
        </p:blipFill>
        <p:spPr>
          <a:xfrm>
            <a:off x="3145601" y="1991392"/>
            <a:ext cx="2886130" cy="286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6691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013" y="265990"/>
            <a:ext cx="7731346" cy="1016114"/>
          </a:xfrm>
        </p:spPr>
        <p:txBody>
          <a:bodyPr/>
          <a:lstStyle/>
          <a:p>
            <a:r>
              <a:rPr lang="en-US" dirty="0"/>
              <a:t>Communication Action Plan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48456" y="1328178"/>
            <a:ext cx="8447088" cy="487045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Mustang One-Stop Updates</a:t>
            </a:r>
            <a:r>
              <a:rPr lang="en-US" sz="1800" dirty="0">
                <a:solidFill>
                  <a:schemeClr val="tx1"/>
                </a:solidFill>
              </a:rPr>
              <a:t> (https://51fss.com/mustang-one-stop/)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CDC Guidelines for Pets going CONUS (</a:t>
            </a:r>
            <a:r>
              <a:rPr lang="en-US" sz="2000" dirty="0" err="1">
                <a:solidFill>
                  <a:schemeClr val="tx1"/>
                </a:solidFill>
              </a:rPr>
              <a:t>PCSing</a:t>
            </a:r>
            <a:r>
              <a:rPr lang="en-US" sz="2000" dirty="0">
                <a:solidFill>
                  <a:schemeClr val="tx1"/>
                </a:solidFill>
              </a:rPr>
              <a:t> your Pets)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Departing Osan Section now live! 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CONUS/OCONUS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Retirements &amp; Separations (coming soon)</a:t>
            </a:r>
          </a:p>
          <a:p>
            <a:endParaRPr lang="en-US" sz="2000" dirty="0"/>
          </a:p>
          <a:p>
            <a:pPr lvl="1"/>
            <a:endParaRPr lang="en-US" sz="18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63000" y="6518275"/>
            <a:ext cx="3810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20FB-CB9A-424A-B4B6-73D7B9241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28214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48456" y="1328178"/>
            <a:ext cx="8447088" cy="487045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5200" dirty="0"/>
              <a:t>Housing Update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63000" y="6518275"/>
            <a:ext cx="3810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20FB-CB9A-424A-B4B6-73D7B9241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13497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327" y="158760"/>
            <a:ext cx="7731346" cy="1016114"/>
          </a:xfrm>
        </p:spPr>
        <p:txBody>
          <a:bodyPr/>
          <a:lstStyle/>
          <a:p>
            <a:r>
              <a:rPr lang="en-US" dirty="0"/>
              <a:t>Open Forum Q&amp;A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84943" y="1333529"/>
            <a:ext cx="8086707" cy="4870450"/>
          </a:xfrm>
        </p:spPr>
        <p:txBody>
          <a:bodyPr/>
          <a:lstStyle/>
          <a:p>
            <a:endParaRPr lang="en-US" sz="1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Subject Matter Experts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FW Leadership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Public Affairs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Force Support Squadron</a:t>
            </a:r>
          </a:p>
          <a:p>
            <a:pPr lvl="2"/>
            <a:r>
              <a:rPr lang="en-US" sz="1400" dirty="0">
                <a:solidFill>
                  <a:schemeClr val="tx1"/>
                </a:solidFill>
              </a:rPr>
              <a:t>Upcoming Events</a:t>
            </a:r>
          </a:p>
          <a:p>
            <a:pPr lvl="2"/>
            <a:r>
              <a:rPr lang="en-US" sz="1400" dirty="0">
                <a:solidFill>
                  <a:schemeClr val="tx1"/>
                </a:solidFill>
              </a:rPr>
              <a:t>Military &amp; Family Readiness Center (M&amp;FRC)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Civil Engineer Squadron</a:t>
            </a:r>
          </a:p>
          <a:p>
            <a:pPr lvl="2"/>
            <a:r>
              <a:rPr lang="en-US" sz="1400" dirty="0">
                <a:solidFill>
                  <a:schemeClr val="tx1"/>
                </a:solidFill>
              </a:rPr>
              <a:t>Housing</a:t>
            </a:r>
          </a:p>
          <a:p>
            <a:pPr lvl="2"/>
            <a:r>
              <a:rPr lang="en-US" sz="1400" dirty="0">
                <a:solidFill>
                  <a:schemeClr val="tx1"/>
                </a:solidFill>
              </a:rPr>
              <a:t>Base Improvements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Medical Group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School Liaison Program Manager (SLPM)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Support Agencies</a:t>
            </a:r>
          </a:p>
          <a:p>
            <a:pPr lvl="2"/>
            <a:r>
              <a:rPr lang="en-US" sz="1400" dirty="0">
                <a:solidFill>
                  <a:schemeClr val="tx1"/>
                </a:solidFill>
              </a:rPr>
              <a:t>Legal</a:t>
            </a:r>
          </a:p>
          <a:p>
            <a:pPr lvl="2"/>
            <a:r>
              <a:rPr lang="en-US" sz="1400" dirty="0">
                <a:solidFill>
                  <a:schemeClr val="tx1"/>
                </a:solidFill>
              </a:rPr>
              <a:t>Equal Opportunity</a:t>
            </a:r>
          </a:p>
          <a:p>
            <a:pPr lvl="2"/>
            <a:r>
              <a:rPr lang="en-US" sz="1400" dirty="0">
                <a:solidFill>
                  <a:schemeClr val="tx1"/>
                </a:solidFill>
              </a:rPr>
              <a:t>SAPR</a:t>
            </a:r>
          </a:p>
          <a:p>
            <a:pPr lvl="2"/>
            <a:r>
              <a:rPr lang="en-US" sz="1400" dirty="0">
                <a:solidFill>
                  <a:schemeClr val="tx1"/>
                </a:solidFill>
              </a:rPr>
              <a:t>Victim’s Counsel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63000" y="6518275"/>
            <a:ext cx="3810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20FB-CB9A-424A-B4B6-73D7B9241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F6BB473-5800-10BC-D788-C406C402089B}"/>
              </a:ext>
            </a:extLst>
          </p:cNvPr>
          <p:cNvSpPr txBox="1">
            <a:spLocks/>
          </p:cNvSpPr>
          <p:nvPr/>
        </p:nvSpPr>
        <p:spPr bwMode="auto">
          <a:xfrm>
            <a:off x="6007693" y="4354641"/>
            <a:ext cx="2683380" cy="116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44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  <a:buChar char="§"/>
              <a:defRPr sz="2400" b="1">
                <a:solidFill>
                  <a:srgbClr val="151C77"/>
                </a:solidFill>
                <a:latin typeface="+mn-lt"/>
                <a:ea typeface="+mn-ea"/>
                <a:cs typeface="+mn-cs"/>
              </a:defRPr>
            </a:lvl1pPr>
            <a:lvl2pPr marL="688957" indent="-2825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  <a:buChar char="§"/>
              <a:defRPr sz="2200" b="1">
                <a:solidFill>
                  <a:srgbClr val="151C77"/>
                </a:solidFill>
                <a:latin typeface="+mn-lt"/>
              </a:defRPr>
            </a:lvl2pPr>
            <a:lvl3pPr marL="1027088" indent="-22383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  <a:buChar char="§"/>
              <a:defRPr b="1">
                <a:solidFill>
                  <a:srgbClr val="151C77"/>
                </a:solidFill>
                <a:latin typeface="+mn-lt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kern="0" dirty="0">
                <a:solidFill>
                  <a:schemeClr val="tx1"/>
                </a:solidFill>
              </a:rPr>
              <a:t>You can also scan the QR code to ask a question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6946B0-467F-A0EF-8998-49F2D8F627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0" t="2735" r="3789" b="2340"/>
          <a:stretch/>
        </p:blipFill>
        <p:spPr>
          <a:xfrm>
            <a:off x="5872927" y="1568153"/>
            <a:ext cx="2886130" cy="286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1722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63000" y="6518275"/>
            <a:ext cx="3810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20FB-CB9A-424A-B4B6-73D7B9241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84D5A2CD-DF43-B129-8890-B25D3098C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870" y="297900"/>
            <a:ext cx="7107767" cy="957590"/>
          </a:xfrm>
        </p:spPr>
        <p:txBody>
          <a:bodyPr/>
          <a:lstStyle/>
          <a:p>
            <a:pPr algn="ctr"/>
            <a:r>
              <a:rPr lang="en-US" sz="3600" i="1" dirty="0"/>
              <a:t>Join Us Next Time!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AE66F-4083-E927-B2CF-02A1214D14E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0802" y="1411266"/>
            <a:ext cx="8342197" cy="2642289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u="sng" dirty="0">
                <a:solidFill>
                  <a:schemeClr val="tx1"/>
                </a:solidFill>
              </a:rPr>
              <a:t>September Town Hall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chemeClr val="tx1"/>
                </a:solidFill>
              </a:rPr>
              <a:t>Theme: Installation Housing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chemeClr val="tx1"/>
                </a:solidFill>
              </a:rPr>
              <a:t>Date: 11 September 2024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chemeClr val="tx1"/>
                </a:solidFill>
              </a:rPr>
              <a:t>Location: O-Club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chemeClr val="tx1"/>
                </a:solidFill>
              </a:rPr>
              <a:t>Time: 1700</a:t>
            </a:r>
          </a:p>
          <a:p>
            <a:pPr lvl="1"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B6F64DB-70F1-19B0-D010-B22400A1D1C9}"/>
              </a:ext>
            </a:extLst>
          </p:cNvPr>
          <p:cNvSpPr txBox="1">
            <a:spLocks/>
          </p:cNvSpPr>
          <p:nvPr/>
        </p:nvSpPr>
        <p:spPr bwMode="auto">
          <a:xfrm>
            <a:off x="898411" y="4103426"/>
            <a:ext cx="7452683" cy="82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44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  <a:buChar char="§"/>
              <a:defRPr sz="2400" b="1">
                <a:solidFill>
                  <a:srgbClr val="151C77"/>
                </a:solidFill>
                <a:latin typeface="+mn-lt"/>
                <a:ea typeface="+mn-ea"/>
                <a:cs typeface="+mn-cs"/>
              </a:defRPr>
            </a:lvl1pPr>
            <a:lvl2pPr marL="688957" indent="-2825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  <a:buChar char="§"/>
              <a:defRPr sz="2200" b="1">
                <a:solidFill>
                  <a:srgbClr val="151C77"/>
                </a:solidFill>
                <a:latin typeface="+mn-lt"/>
              </a:defRPr>
            </a:lvl2pPr>
            <a:lvl3pPr marL="1027088" indent="-22383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  <a:buChar char="§"/>
              <a:defRPr b="1">
                <a:solidFill>
                  <a:srgbClr val="151C77"/>
                </a:solidFill>
                <a:latin typeface="+mn-lt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000" b="0" u="sng" kern="0" dirty="0">
                <a:solidFill>
                  <a:schemeClr val="tx1"/>
                </a:solidFill>
              </a:rPr>
              <a:t>Social Media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800" b="0" u="sng" kern="0" dirty="0">
                <a:solidFill>
                  <a:schemeClr val="tx1"/>
                </a:solidFill>
              </a:rPr>
              <a:t>51st Fighter Wing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800" b="0" kern="0" dirty="0">
                <a:solidFill>
                  <a:schemeClr val="tx1"/>
                </a:solidFill>
              </a:rPr>
              <a:t>Facebook: @51stFW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800" b="0" kern="0" dirty="0">
                <a:solidFill>
                  <a:schemeClr val="tx1"/>
                </a:solidFill>
              </a:rPr>
              <a:t>Instagram: @51stfw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800" b="0" kern="0" dirty="0">
                <a:solidFill>
                  <a:schemeClr val="tx1"/>
                </a:solidFill>
              </a:rPr>
              <a:t>AF Connect App: 51st Fighter Wing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2000" b="0" u="sng" kern="0" dirty="0">
              <a:solidFill>
                <a:schemeClr val="tx1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en-US" sz="2600" b="0" u="sng" kern="0" dirty="0">
              <a:solidFill>
                <a:schemeClr val="tx1"/>
              </a:solidFill>
            </a:endParaRPr>
          </a:p>
          <a:p>
            <a:pPr lvl="1" algn="ctr"/>
            <a:endParaRPr lang="en-US" sz="3200" kern="0" dirty="0">
              <a:solidFill>
                <a:schemeClr val="tx1"/>
              </a:solidFill>
            </a:endParaRPr>
          </a:p>
          <a:p>
            <a:pPr algn="ctr"/>
            <a:endParaRPr lang="en-US" sz="3200" kern="0" dirty="0">
              <a:solidFill>
                <a:schemeClr val="tx1"/>
              </a:solidFill>
            </a:endParaRPr>
          </a:p>
          <a:p>
            <a:pPr algn="ctr"/>
            <a:endParaRPr lang="en-US" sz="3200" kern="0" dirty="0">
              <a:solidFill>
                <a:schemeClr val="tx1"/>
              </a:solidFill>
            </a:endParaRPr>
          </a:p>
          <a:p>
            <a:pPr algn="ctr"/>
            <a:endParaRPr lang="en-US" sz="3200" kern="0" dirty="0">
              <a:solidFill>
                <a:schemeClr val="tx1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C330F8E-3FDF-4A8A-FAB8-83EEB7979561}"/>
              </a:ext>
            </a:extLst>
          </p:cNvPr>
          <p:cNvSpPr txBox="1">
            <a:spLocks/>
          </p:cNvSpPr>
          <p:nvPr/>
        </p:nvSpPr>
        <p:spPr bwMode="auto">
          <a:xfrm>
            <a:off x="5244944" y="4513731"/>
            <a:ext cx="3518056" cy="18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44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  <a:buChar char="§"/>
              <a:defRPr sz="2400" b="1">
                <a:solidFill>
                  <a:srgbClr val="151C77"/>
                </a:solidFill>
                <a:latin typeface="+mn-lt"/>
                <a:ea typeface="+mn-ea"/>
                <a:cs typeface="+mn-cs"/>
              </a:defRPr>
            </a:lvl1pPr>
            <a:lvl2pPr marL="688957" indent="-2825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  <a:buChar char="§"/>
              <a:defRPr sz="2200" b="1">
                <a:solidFill>
                  <a:srgbClr val="151C77"/>
                </a:solidFill>
                <a:latin typeface="+mn-lt"/>
              </a:defRPr>
            </a:lvl2pPr>
            <a:lvl3pPr marL="1027088" indent="-22383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  <a:buChar char="§"/>
              <a:defRPr b="1">
                <a:solidFill>
                  <a:srgbClr val="151C77"/>
                </a:solidFill>
                <a:latin typeface="+mn-lt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1800" b="0" u="sng" kern="0" dirty="0">
                <a:solidFill>
                  <a:schemeClr val="tx1"/>
                </a:solidFill>
              </a:rPr>
              <a:t>51st FSS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800" b="0" kern="0" dirty="0">
                <a:solidFill>
                  <a:schemeClr val="tx1"/>
                </a:solidFill>
              </a:rPr>
              <a:t>Facebook: @51fss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800" b="0" kern="0" dirty="0">
                <a:solidFill>
                  <a:schemeClr val="tx1"/>
                </a:solidFill>
              </a:rPr>
              <a:t>Instagram: @osan_air_base_fss</a:t>
            </a:r>
            <a:endParaRPr lang="en-US" sz="2800" kern="0" dirty="0">
              <a:solidFill>
                <a:schemeClr val="tx1"/>
              </a:solidFill>
            </a:endParaRPr>
          </a:p>
          <a:p>
            <a:pPr algn="ctr"/>
            <a:endParaRPr lang="en-US" sz="2800" kern="0" dirty="0">
              <a:solidFill>
                <a:schemeClr val="tx1"/>
              </a:solidFill>
            </a:endParaRPr>
          </a:p>
          <a:p>
            <a:pPr algn="ctr"/>
            <a:endParaRPr lang="en-US" sz="28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455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3F34426-40A5-1D8E-0EB5-F41B60026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>
                <a:effectLst/>
                <a:ea typeface="Aptos" panose="020B0004020202020204" pitchFamily="34" charset="0"/>
              </a:rPr>
              <a:t>School Liaison Program </a:t>
            </a:r>
            <a:endParaRPr lang="en-US" i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4DC6C8-70C6-AA25-63A7-B4780077490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0198" y="1279100"/>
            <a:ext cx="8385346" cy="5121701"/>
          </a:xfrm>
        </p:spPr>
        <p:txBody>
          <a:bodyPr/>
          <a:lstStyle/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DoDEA &amp; Base</a:t>
            </a:r>
          </a:p>
          <a:p>
            <a:pPr lvl="1"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School Advisory Committee (4x SY)</a:t>
            </a:r>
          </a:p>
          <a:p>
            <a:pPr lvl="1"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Installation Advisory Committee (4x SY)</a:t>
            </a:r>
          </a:p>
          <a:p>
            <a:pPr lvl="1"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School Meal Program</a:t>
            </a:r>
          </a:p>
          <a:p>
            <a:pPr marL="746113" lvl="1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Transitions for your students 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6113" lvl="1" indent="-342900"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Anchored4Life at OES</a:t>
            </a:r>
          </a:p>
          <a:p>
            <a:pPr marL="746113" lvl="1" indent="-342900"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/>
                <a:cs typeface="Arial"/>
              </a:rPr>
              <a:t>Ambassador Program at OMHS</a:t>
            </a:r>
          </a:p>
          <a:p>
            <a:pPr marL="746113" lvl="1" indent="-342900"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/>
                <a:cs typeface="Arial"/>
              </a:rPr>
              <a:t>School Liaison to host Army bases &amp; DoDEA October 2024</a:t>
            </a:r>
          </a:p>
          <a:p>
            <a:pPr marL="746113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Transportation</a:t>
            </a:r>
          </a:p>
          <a:p>
            <a:pPr marL="746113" lvl="1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  <a:cs typeface="Arial"/>
              </a:rPr>
              <a:t>Godeok</a:t>
            </a:r>
            <a:r>
              <a:rPr lang="en-US" sz="1800" dirty="0">
                <a:solidFill>
                  <a:schemeClr val="tx1"/>
                </a:solidFill>
                <a:cs typeface="Arial"/>
              </a:rPr>
              <a:t> – DoDEA &amp; BEK</a:t>
            </a:r>
          </a:p>
          <a:p>
            <a:pPr marL="746113" lvl="1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cs typeface="Arial"/>
              </a:rPr>
              <a:t>Pre-K </a:t>
            </a:r>
            <a:r>
              <a:rPr lang="en-US" sz="180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| CDC support </a:t>
            </a:r>
          </a:p>
          <a:p>
            <a:pPr marL="403213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None/>
              <a:tabLst/>
              <a:defRPr/>
            </a:pPr>
            <a:endParaRPr lang="en-US" dirty="0">
              <a:latin typeface="Arial"/>
              <a:cs typeface="Arial"/>
            </a:endParaRPr>
          </a:p>
          <a:p>
            <a:pPr marL="688328" marR="0" lvl="1" indent="-28511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lang="en-US" dirty="0">
              <a:cs typeface="Arial"/>
            </a:endParaRPr>
          </a:p>
          <a:p>
            <a:pPr marL="403213" lvl="1" indent="0">
              <a:buNone/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339920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3F34426-40A5-1D8E-0EB5-F41B60026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>
                <a:effectLst/>
                <a:ea typeface="Aptos" panose="020B0004020202020204" pitchFamily="34" charset="0"/>
              </a:rPr>
              <a:t>School Liaison Program </a:t>
            </a:r>
            <a:endParaRPr lang="en-US" i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4DC6C8-70C6-AA25-63A7-B4780077490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39282" y="1276329"/>
            <a:ext cx="4717278" cy="5241341"/>
          </a:xfrm>
        </p:spPr>
        <p:txBody>
          <a:bodyPr/>
          <a:lstStyle/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 Arial"/>
                <a:cs typeface="Arial"/>
              </a:rPr>
              <a:t>Non-Command Sponsored Families</a:t>
            </a:r>
          </a:p>
          <a:p>
            <a:pPr lvl="1"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 Arial"/>
                <a:ea typeface="+mn-ea"/>
                <a:cs typeface="Arial"/>
              </a:rPr>
              <a:t>Off Base Tuition options</a:t>
            </a:r>
          </a:p>
          <a:p>
            <a:pPr lvl="1"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 Arial"/>
                <a:ea typeface="+mn-ea"/>
                <a:cs typeface="Arial"/>
              </a:rPr>
              <a:t>Homeschool options</a:t>
            </a:r>
          </a:p>
          <a:p>
            <a:pPr lvl="2"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 Arial"/>
                <a:ea typeface="+mn-ea"/>
                <a:cs typeface="Arial"/>
              </a:rPr>
              <a:t>Space Available options 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 Arial"/>
                <a:cs typeface="Arial"/>
              </a:rPr>
              <a:t>Homeschool </a:t>
            </a:r>
          </a:p>
          <a:p>
            <a:pPr marL="688963" lvl="1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 Arial"/>
                <a:cs typeface="Arial"/>
              </a:rPr>
              <a:t>Follow your state laws</a:t>
            </a:r>
          </a:p>
          <a:p>
            <a:pPr marL="1027094" lvl="2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 Arial"/>
                <a:cs typeface="Arial"/>
              </a:rPr>
              <a:t>Home School Legal Defense Association HSLDA.org </a:t>
            </a:r>
          </a:p>
          <a:p>
            <a:pPr marL="688963" lvl="1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 Arial"/>
                <a:cs typeface="Arial"/>
              </a:rPr>
              <a:t>Facebook Page: Osan Homeschoolers</a:t>
            </a:r>
            <a:endParaRPr lang="en-US" sz="1600" dirty="0">
              <a:solidFill>
                <a:schemeClr val="tx1"/>
              </a:solidFill>
              <a:highlight>
                <a:srgbClr val="FFFF00"/>
              </a:highlight>
              <a:latin typeface=" Arial"/>
              <a:cs typeface="Arial"/>
            </a:endParaRPr>
          </a:p>
          <a:p>
            <a:pPr marL="1027094" lvl="2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 Arial"/>
                <a:ea typeface="+mn-ea"/>
                <a:cs typeface="Arial"/>
              </a:rPr>
              <a:t>Leaders: Kelli Howell and Julieann Dietz</a:t>
            </a:r>
          </a:p>
          <a:p>
            <a:pPr marL="1027094" lvl="2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 Arial"/>
                <a:ea typeface="+mn-ea"/>
                <a:cs typeface="Arial"/>
              </a:rPr>
              <a:t>Kick off event: September 6 | 1000 Ice Cream Social </a:t>
            </a:r>
          </a:p>
          <a:p>
            <a:pPr marL="1027094" lvl="2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 Arial"/>
                <a:ea typeface="+mn-ea"/>
                <a:cs typeface="Arial"/>
              </a:rPr>
              <a:t>Osan Library: Wednesdays, 1300 Homeschool Group</a:t>
            </a:r>
          </a:p>
          <a:p>
            <a:pPr marL="688963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 Arial"/>
                <a:cs typeface="Arial"/>
              </a:rPr>
              <a:t>Resources on Osan School Liaison Office website</a:t>
            </a:r>
          </a:p>
          <a:p>
            <a:pPr marL="1027094" marR="0" lvl="2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 Arial"/>
                <a:cs typeface="Arial"/>
              </a:rPr>
              <a:t>Tutor.com</a:t>
            </a:r>
          </a:p>
          <a:p>
            <a:pPr marL="741344" lvl="2" indent="0">
              <a:buNone/>
            </a:pPr>
            <a:endParaRPr lang="en-US" sz="1600" dirty="0">
              <a:solidFill>
                <a:schemeClr val="tx1"/>
              </a:solidFill>
              <a:latin typeface="Arial"/>
              <a:ea typeface="+mn-ea"/>
              <a:cs typeface="Arial"/>
            </a:endParaRPr>
          </a:p>
          <a:p>
            <a:pPr marL="403213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None/>
              <a:tabLst/>
              <a:defRPr/>
            </a:pP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pPr marL="403213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None/>
              <a:tabLst/>
              <a:defRPr/>
            </a:pP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pPr marL="688328" marR="0" lvl="1" indent="-28511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lang="en-US" dirty="0">
              <a:solidFill>
                <a:schemeClr val="tx1"/>
              </a:solidFill>
              <a:cs typeface="Arial"/>
            </a:endParaRPr>
          </a:p>
          <a:p>
            <a:pPr marL="403213" lvl="1" indent="0">
              <a:buNone/>
            </a:pPr>
            <a:endParaRPr lang="en-US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029659-3841-9462-CB13-61566DDEAD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6" t="34926" r="34793" b="11952"/>
          <a:stretch/>
        </p:blipFill>
        <p:spPr>
          <a:xfrm>
            <a:off x="4888194" y="1527811"/>
            <a:ext cx="4201906" cy="2303592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00F161-94C2-07B4-720A-186E0B569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660" y="3886950"/>
            <a:ext cx="3478815" cy="250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7361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3F34426-40A5-1D8E-0EB5-F41B60026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>
                <a:effectLst/>
                <a:ea typeface="Aptos" panose="020B0004020202020204" pitchFamily="34" charset="0"/>
              </a:rPr>
              <a:t>School Liaison Program </a:t>
            </a:r>
            <a:endParaRPr lang="en-US" i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4DC6C8-70C6-AA25-63A7-B4780077490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1462" y="1338919"/>
            <a:ext cx="8672537" cy="5033472"/>
          </a:xfr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Social Emotional Workshop with EFMP &amp; MFLC	</a:t>
            </a:r>
          </a:p>
          <a:p>
            <a:pPr marL="746113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September 5 | 1100-1200 - 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School Liaison Office </a:t>
            </a:r>
          </a:p>
          <a:p>
            <a:pPr marL="1027094" lvl="2" indent="-285750"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Professional Development Center (next to Chilis) | Room 22</a:t>
            </a:r>
          </a:p>
          <a:p>
            <a:pPr marL="746113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Youth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MFLCs 101 Workshop </a:t>
            </a:r>
          </a:p>
          <a:p>
            <a:pPr marL="746113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August 15 | 1030 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- School Liaison Office</a:t>
            </a:r>
          </a:p>
          <a:p>
            <a:pPr marL="1027094" lvl="2" indent="-285750"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Homeschooling &amp; DoDEA</a:t>
            </a:r>
          </a:p>
          <a:p>
            <a:pPr marL="746113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October 8 | 1400 - School Liaison Office </a:t>
            </a:r>
          </a:p>
          <a:p>
            <a:pPr marL="741344" lvl="2" indent="0">
              <a:buClr>
                <a:srgbClr val="002060"/>
              </a:buClr>
              <a:buNone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Sips with the SLO (School Liaison Office)</a:t>
            </a:r>
          </a:p>
          <a:p>
            <a:pPr marL="746113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October 8 | 0900-1000 - Café Bene (SED) </a:t>
            </a:r>
          </a:p>
          <a:p>
            <a:pPr marL="1027094" lvl="2" indent="-285750"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Guest Speaker from Youth and Teen Center </a:t>
            </a:r>
          </a:p>
          <a:p>
            <a:pPr marL="741344" lvl="2" indent="0">
              <a:buNone/>
              <a:defRPr/>
            </a:pPr>
            <a:endParaRPr lang="en-US" sz="1400" dirty="0">
              <a:latin typeface="Arial"/>
              <a:cs typeface="Arial"/>
            </a:endParaRPr>
          </a:p>
          <a:p>
            <a:pPr marL="403213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None/>
              <a:tabLst/>
              <a:defRPr/>
            </a:pPr>
            <a:endParaRPr lang="en-US" dirty="0">
              <a:latin typeface="Arial"/>
              <a:cs typeface="Arial"/>
            </a:endParaRPr>
          </a:p>
          <a:p>
            <a:pPr marL="403213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None/>
              <a:tabLst/>
              <a:defRPr/>
            </a:pPr>
            <a:endParaRPr lang="en-US" dirty="0">
              <a:latin typeface="Arial"/>
              <a:cs typeface="Arial"/>
            </a:endParaRPr>
          </a:p>
          <a:p>
            <a:pPr marL="688328" marR="0" lvl="1" indent="-28511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lang="en-US" dirty="0">
              <a:cs typeface="Arial"/>
            </a:endParaRPr>
          </a:p>
          <a:p>
            <a:pPr marL="403213" lvl="1" indent="0">
              <a:buNone/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098079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77B2B-A5BA-F9B7-A717-19A3AC349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03" y="186146"/>
            <a:ext cx="6733029" cy="1016114"/>
          </a:xfrm>
        </p:spPr>
        <p:txBody>
          <a:bodyPr/>
          <a:lstStyle/>
          <a:p>
            <a:r>
              <a:rPr lang="en-US" i="1" dirty="0"/>
              <a:t>2024 Universal Pre-K Transportation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8796B-10A2-C57B-3124-D9F9F5CF11D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6374" y="1453857"/>
            <a:ext cx="8631253" cy="4870450"/>
          </a:xfrm>
        </p:spPr>
        <p:txBody>
          <a:bodyPr/>
          <a:lstStyle/>
          <a:p>
            <a:pPr marL="3175" lvl="1" indent="0" algn="ctr">
              <a:buNone/>
            </a:pPr>
            <a:r>
              <a:rPr lang="en-US" sz="2600" dirty="0">
                <a:solidFill>
                  <a:schemeClr val="tx1"/>
                </a:solidFill>
                <a:cs typeface="Arial"/>
              </a:rPr>
              <a:t>Purpose: Transport children who are signed up for CDC services and are registered for Universal Pre-K. </a:t>
            </a:r>
          </a:p>
          <a:p>
            <a:pPr marL="3175" lvl="1" indent="0" algn="ctr">
              <a:buNone/>
            </a:pPr>
            <a:endParaRPr lang="en-US" sz="2600" dirty="0">
              <a:solidFill>
                <a:schemeClr val="tx1"/>
              </a:solidFill>
              <a:cs typeface="Arial"/>
            </a:endParaRPr>
          </a:p>
          <a:p>
            <a:pPr marL="3175" lvl="1" indent="0" algn="ctr">
              <a:buNone/>
            </a:pPr>
            <a:r>
              <a:rPr lang="en-US" sz="2600" dirty="0">
                <a:solidFill>
                  <a:schemeClr val="tx1"/>
                </a:solidFill>
                <a:cs typeface="Arial"/>
              </a:rPr>
              <a:t>Start Date: 03 September 2024 </a:t>
            </a:r>
          </a:p>
          <a:p>
            <a:pPr marL="3175" lvl="1" indent="0" algn="ctr">
              <a:buNone/>
            </a:pPr>
            <a:endParaRPr lang="en-US" sz="2600" dirty="0">
              <a:solidFill>
                <a:schemeClr val="tx1"/>
              </a:solidFill>
              <a:cs typeface="Arial"/>
            </a:endParaRPr>
          </a:p>
          <a:p>
            <a:pPr marL="3175" lvl="1" indent="0" algn="ctr">
              <a:buNone/>
            </a:pPr>
            <a:r>
              <a:rPr lang="en-US" sz="2600" dirty="0">
                <a:solidFill>
                  <a:schemeClr val="tx1"/>
                </a:solidFill>
                <a:cs typeface="Arial"/>
              </a:rPr>
              <a:t>Times:</a:t>
            </a:r>
          </a:p>
          <a:p>
            <a:pPr marL="3175" lvl="1" indent="0" algn="ctr">
              <a:buNone/>
            </a:pPr>
            <a:r>
              <a:rPr lang="en-US" sz="2600" dirty="0">
                <a:solidFill>
                  <a:schemeClr val="tx1"/>
                </a:solidFill>
                <a:cs typeface="Arial"/>
              </a:rPr>
              <a:t>AM Run (Mon - Fri) Leaves CDC for OES at 0720 </a:t>
            </a:r>
          </a:p>
          <a:p>
            <a:pPr marL="3175" lvl="1" indent="0" algn="ctr">
              <a:buNone/>
            </a:pPr>
            <a:r>
              <a:rPr lang="en-US" sz="2600" dirty="0">
                <a:solidFill>
                  <a:schemeClr val="tx1"/>
                </a:solidFill>
                <a:cs typeface="Arial"/>
              </a:rPr>
              <a:t>PM Run (Mon, Wed - Fri) Leaves OES for CDC at 1440</a:t>
            </a:r>
          </a:p>
          <a:p>
            <a:pPr marL="3175" lvl="1" indent="0" algn="ctr">
              <a:buNone/>
            </a:pPr>
            <a:r>
              <a:rPr lang="en-US" sz="2600" dirty="0">
                <a:solidFill>
                  <a:schemeClr val="tx1"/>
                </a:solidFill>
                <a:cs typeface="Arial"/>
              </a:rPr>
              <a:t>PM Run (Tue) Leaves OES for CDC at 1325</a:t>
            </a:r>
          </a:p>
          <a:p>
            <a:pPr marL="341306" lvl="2" indent="0" algn="ctr">
              <a:buNone/>
            </a:pPr>
            <a:endParaRPr lang="en-US" sz="1400" dirty="0">
              <a:solidFill>
                <a:srgbClr val="003399"/>
              </a:solidFill>
              <a:cs typeface="Arial"/>
            </a:endParaRPr>
          </a:p>
          <a:p>
            <a:pPr marL="341306" lvl="2" indent="0" algn="ctr">
              <a:buNone/>
            </a:pPr>
            <a:endParaRPr lang="en-US" dirty="0">
              <a:solidFill>
                <a:srgbClr val="003399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AC87F-A776-79DE-37B6-AAB3B84C2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8F7A-6063-476F-B19C-50FFE16C23F2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>
              <a:solidFill>
                <a:srgbClr val="80808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96473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3F34426-40A5-1D8E-0EB5-F41B60026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715" y="177528"/>
            <a:ext cx="7075812" cy="1016114"/>
          </a:xfrm>
        </p:spPr>
        <p:txBody>
          <a:bodyPr/>
          <a:lstStyle/>
          <a:p>
            <a:r>
              <a:rPr lang="en-US" sz="3600" i="1" dirty="0">
                <a:effectLst/>
                <a:ea typeface="Aptos" panose="020B0004020202020204" pitchFamily="34" charset="0"/>
              </a:rPr>
              <a:t>Military &amp; Family Life Counseling</a:t>
            </a:r>
            <a:endParaRPr lang="en-US" i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4DC6C8-70C6-AA25-63A7-B4780077490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5124" y="1362620"/>
            <a:ext cx="8447088" cy="48704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cs typeface="Arial"/>
              </a:rPr>
              <a:t>Parental Consent Form</a:t>
            </a:r>
          </a:p>
          <a:p>
            <a:pPr marL="406389" lvl="1" indent="0">
              <a:buNone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151C7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03213" lvl="1" indent="0">
              <a:buNone/>
            </a:pPr>
            <a:endParaRPr lang="en-US" dirty="0"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3B5374-5FDB-44A4-4B8A-1158CF08E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5" y="1846100"/>
            <a:ext cx="9017091" cy="45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0987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3F34426-40A5-1D8E-0EB5-F41B60026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DoDEA District</a:t>
            </a:r>
            <a:endParaRPr lang="en-US" i="1" dirty="0"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4DC6C8-70C6-AA25-63A7-B4780077490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2572" y="1210733"/>
            <a:ext cx="7607998" cy="487045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100" b="1" u="sng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Pre-Registration (New and Existing Students)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To register to attend a DoDEA School the following age requirements must be met.</a:t>
            </a:r>
          </a:p>
          <a:p>
            <a:pPr marL="53987" indent="0">
              <a:buNone/>
              <a:tabLst>
                <a:tab pos="400050" algn="l"/>
              </a:tabLst>
            </a:pPr>
            <a:r>
              <a:rPr lang="en-US" sz="1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	</a:t>
            </a:r>
            <a:r>
              <a:rPr lang="en-US" sz="1400" b="1" u="sng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 child must be:</a:t>
            </a:r>
          </a:p>
          <a:p>
            <a:pPr marL="457200" lvl="1" indent="0">
              <a:buNone/>
            </a:pPr>
            <a:r>
              <a:rPr lang="en-US" sz="12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	 - four years old by September 1 to attend Pre-Kindergarten.</a:t>
            </a:r>
          </a:p>
          <a:p>
            <a:pPr marL="457200" lvl="1" indent="0">
              <a:buNone/>
            </a:pPr>
            <a:r>
              <a:rPr lang="en-US" sz="12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	 - five years old by September 1 to enroll in Kindergarten.</a:t>
            </a:r>
          </a:p>
          <a:p>
            <a:pPr marL="457200" lvl="1" indent="0">
              <a:buNone/>
            </a:pPr>
            <a:r>
              <a:rPr lang="en-US" sz="12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	 - six years old by September 1 to attend First Grade.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DoDEA Online Registration Portal </a:t>
            </a:r>
            <a:r>
              <a:rPr lang="en-US" sz="1200" dirty="0">
                <a:solidFill>
                  <a:schemeClr val="tx1"/>
                </a:solidFill>
                <a:latin typeface="+mj-lt"/>
                <a:hlinkClick r:id="rId2"/>
              </a:rPr>
              <a:t>https://dodeasis.myfollett.com/aspen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to register new students.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Existing students contact the School Registrar to update student information.</a:t>
            </a:r>
          </a:p>
          <a:p>
            <a:pPr marL="406389" lvl="1" indent="0">
              <a:buNone/>
            </a:pPr>
            <a:endParaRPr lang="en-US" sz="12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406389" lvl="1" indent="0">
              <a:buNone/>
            </a:pPr>
            <a:r>
              <a:rPr lang="en-US" sz="1100" b="1" u="sng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PTSO Enrollment</a:t>
            </a:r>
          </a:p>
          <a:p>
            <a:pPr marL="403213" lvl="1" indent="0">
              <a:buNone/>
            </a:pPr>
            <a:r>
              <a:rPr lang="en-US" sz="11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Osan Elementary School – PTSO President: Denise Mejia </a:t>
            </a:r>
            <a:r>
              <a:rPr lang="en-US" sz="1050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contactusoespto@gmail.com</a:t>
            </a:r>
            <a:endParaRPr lang="en-US" sz="105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403213" lvl="1" indent="0">
              <a:buNone/>
            </a:pPr>
            <a:r>
              <a:rPr lang="en-US" sz="11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Osan Middle/High School – PTSO President: Elizabeth Williams </a:t>
            </a:r>
            <a:r>
              <a:rPr lang="en-US" sz="1050" b="1" u="sng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OsanmiddlehighPTSO@gmail.com</a:t>
            </a:r>
            <a:r>
              <a:rPr lang="en-US" sz="11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300" b="1" u="sng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100" b="1" u="sng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Sports</a:t>
            </a:r>
            <a:r>
              <a:rPr lang="en-US" sz="1100" u="sng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&amp;</a:t>
            </a:r>
            <a:r>
              <a:rPr lang="en-US" sz="1100" b="1" u="sng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Extra Curricular Activities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Information will be provided to your student throughout the school year.</a:t>
            </a:r>
          </a:p>
          <a:p>
            <a:pPr marL="0" indent="0">
              <a:buNone/>
            </a:pPr>
            <a:endParaRPr lang="en-US" sz="800" b="1" u="sng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100" b="1" u="sng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School Drop Off and Pick Up Times</a:t>
            </a:r>
          </a:p>
          <a:p>
            <a:pPr marL="233362" lvl="2" indent="0">
              <a:buNone/>
            </a:pPr>
            <a:r>
              <a:rPr lang="en-US" sz="11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Osan Elementary School Drop Off: 0730-0800 (Mon-Fri)</a:t>
            </a:r>
          </a:p>
          <a:p>
            <a:pPr marL="233362" lvl="2" indent="0">
              <a:buNone/>
            </a:pPr>
            <a:r>
              <a:rPr lang="en-US" sz="11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Pick up: Car Riders 1420 (Mon, Wed-Fri) &amp; 1310 (Tues), All other students 1430 (Mon, Wed-Fri) 1420 (Tues) </a:t>
            </a:r>
          </a:p>
          <a:p>
            <a:pPr marL="233362" lvl="2" indent="0">
              <a:buNone/>
            </a:pPr>
            <a:r>
              <a:rPr lang="en-US" sz="11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Osan </a:t>
            </a:r>
            <a:r>
              <a:rPr lang="en-US" sz="11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Middle/High School Drop Off: 0815-0825 hours </a:t>
            </a:r>
          </a:p>
          <a:p>
            <a:pPr marL="233362" lvl="2" indent="0">
              <a:buNone/>
            </a:pPr>
            <a:r>
              <a:rPr lang="en-US" sz="1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Pick up: 1510 (Mon, Wed-Fri) 1410 (Tues)</a:t>
            </a:r>
          </a:p>
          <a:p>
            <a:pPr marL="403213" lvl="1" indent="0">
              <a:buNone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**********SCHOOLS NEED VOLUNTEERS*********</a:t>
            </a:r>
          </a:p>
          <a:p>
            <a:pPr marL="403213" lvl="1" indent="0">
              <a:buNone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151C77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	</a:t>
            </a:r>
          </a:p>
          <a:p>
            <a:pPr marL="0" indent="0">
              <a:buNone/>
            </a:pPr>
            <a:r>
              <a:rPr lang="en-US" dirty="0">
                <a:latin typeface="+mj-lt"/>
                <a:cs typeface="Arial"/>
              </a:rPr>
              <a:t> </a:t>
            </a:r>
          </a:p>
          <a:p>
            <a:pPr marL="403213" lvl="1" indent="0">
              <a:buNone/>
            </a:pPr>
            <a:endParaRPr lang="en-US" dirty="0">
              <a:latin typeface="+mj-lt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E604C8-99BE-CEE8-E0BA-3D815F4923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67" t="-11793" r="-25667" b="-11793"/>
          <a:stretch/>
        </p:blipFill>
        <p:spPr>
          <a:xfrm>
            <a:off x="6931990" y="1444787"/>
            <a:ext cx="2130157" cy="14902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C25709-3419-EFF2-F12D-6CCD02240A93}"/>
              </a:ext>
            </a:extLst>
          </p:cNvPr>
          <p:cNvSpPr txBox="1"/>
          <p:nvPr/>
        </p:nvSpPr>
        <p:spPr>
          <a:xfrm>
            <a:off x="6877408" y="4700196"/>
            <a:ext cx="2350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Arial"/>
              </a:rPr>
              <a:t>DoDEA Pacific West</a:t>
            </a:r>
          </a:p>
          <a:p>
            <a:pPr algn="ctr"/>
            <a:r>
              <a:rPr lang="en-US" sz="9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Arial"/>
              </a:rPr>
              <a:t>Information Site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69F613-0EA7-557A-1E35-E1EA06241961}"/>
              </a:ext>
            </a:extLst>
          </p:cNvPr>
          <p:cNvSpPr txBox="1"/>
          <p:nvPr/>
        </p:nvSpPr>
        <p:spPr>
          <a:xfrm>
            <a:off x="7315199" y="5911022"/>
            <a:ext cx="15984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7030A0"/>
                </a:solidFill>
                <a:latin typeface=" Arial"/>
              </a:rPr>
              <a:t>https://www.dodea.edu/pacific/pac-west/osan-ab-schools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4CD8A1-0114-AE7A-D924-F5A90553DA56}"/>
              </a:ext>
            </a:extLst>
          </p:cNvPr>
          <p:cNvSpPr txBox="1"/>
          <p:nvPr/>
        </p:nvSpPr>
        <p:spPr>
          <a:xfrm>
            <a:off x="6802452" y="4215398"/>
            <a:ext cx="2212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13" lvl="1" indent="0">
              <a:buNone/>
              <a:defRPr/>
            </a:pPr>
            <a:r>
              <a:rPr lang="en-US" sz="900" b="1" u="sng" dirty="0">
                <a:solidFill>
                  <a:srgbClr val="0070C0"/>
                </a:solidFill>
                <a:latin typeface=" Arial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https://www.usajobs.gov/GetJob/ViewDetails/604921500</a:t>
            </a:r>
            <a:r>
              <a:rPr lang="en-US" sz="900" b="1" u="sng" dirty="0">
                <a:solidFill>
                  <a:srgbClr val="0070C0"/>
                </a:solidFill>
                <a:latin typeface=" Arial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D5CF4-6FAC-BAA8-1863-FE9CDA19DE01}"/>
              </a:ext>
            </a:extLst>
          </p:cNvPr>
          <p:cNvSpPr txBox="1"/>
          <p:nvPr/>
        </p:nvSpPr>
        <p:spPr>
          <a:xfrm>
            <a:off x="6298615" y="3169072"/>
            <a:ext cx="33039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Arial"/>
                <a:cs typeface="Times New Roman" panose="02020603050405020304" pitchFamily="18" charset="0"/>
              </a:rPr>
              <a:t>**Schools Need Substitute Teachers**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912D5D-6F2C-4C4C-8177-1644C2C100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806" y="3429000"/>
            <a:ext cx="954754" cy="8433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3772517-1489-38E8-8174-E6B54C7FD0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1068" y="5067644"/>
            <a:ext cx="843378" cy="84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8935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3F34426-40A5-1D8E-0EB5-F41B60026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>
                <a:effectLst/>
                <a:ea typeface="Aptos" panose="020B0004020202020204" pitchFamily="34" charset="0"/>
              </a:rPr>
              <a:t>Osan Middle High School </a:t>
            </a:r>
            <a:endParaRPr lang="en-US" i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4DC6C8-70C6-AA25-63A7-B4780077490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5124" y="1345528"/>
            <a:ext cx="8447088" cy="4870450"/>
          </a:xfrm>
        </p:spPr>
        <p:txBody>
          <a:bodyPr/>
          <a:lstStyle/>
          <a:p>
            <a:pPr marL="6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Student Orientation(s):</a:t>
            </a:r>
          </a:p>
          <a:p>
            <a:pPr marL="746113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Thursday, August 15</a:t>
            </a:r>
          </a:p>
          <a:p>
            <a:pPr marL="1084244" lvl="2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New Student Orientation/Gr. 6 Session for Success @ 1530-1700</a:t>
            </a:r>
            <a:endParaRPr lang="en-US" dirty="0">
              <a:solidFill>
                <a:schemeClr val="tx1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6113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Friday, August 16 </a:t>
            </a:r>
          </a:p>
          <a:p>
            <a:pPr marL="1084244" lvl="2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Cougar Corral - All Student Orientation @ 1500-1700</a:t>
            </a:r>
            <a:endParaRPr lang="en-US" dirty="0">
              <a:solidFill>
                <a:schemeClr val="tx1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03213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tx1"/>
              </a:solidFill>
              <a:cs typeface="Arial"/>
            </a:endParaRPr>
          </a:p>
          <a:p>
            <a:pPr marL="6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First Day of School:</a:t>
            </a:r>
          </a:p>
          <a:p>
            <a:pPr marL="746113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Monday, August 19</a:t>
            </a:r>
          </a:p>
          <a:p>
            <a:pPr marL="746113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1"/>
                </a:solidFill>
                <a:ea typeface="Aptos" panose="020B0004020202020204" pitchFamily="34" charset="0"/>
                <a:cs typeface="Aptos" panose="020B0004020202020204" pitchFamily="34" charset="0"/>
              </a:rPr>
              <a:t>Breakfast will be Served (8:00 a.m.)</a:t>
            </a:r>
          </a:p>
          <a:p>
            <a:pPr marL="746113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1"/>
                </a:solidFill>
                <a:ea typeface="Aptos" panose="020B0004020202020204" pitchFamily="34" charset="0"/>
                <a:cs typeface="Aptos" panose="020B0004020202020204" pitchFamily="34" charset="0"/>
              </a:rPr>
              <a:t>Doors open daily at 8:25 a.m.</a:t>
            </a:r>
            <a:endParaRPr lang="en-US" sz="1800" dirty="0">
              <a:solidFill>
                <a:schemeClr val="tx1"/>
              </a:solidFill>
              <a:cs typeface="Arial"/>
            </a:endParaRPr>
          </a:p>
          <a:p>
            <a:pPr marL="746113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1"/>
                </a:solidFill>
                <a:ea typeface="Aptos" panose="020B0004020202020204" pitchFamily="34" charset="0"/>
                <a:cs typeface="Aptos" panose="020B0004020202020204" pitchFamily="34" charset="0"/>
              </a:rPr>
              <a:t>Locker Distribution Begins 3</a:t>
            </a:r>
            <a:r>
              <a:rPr lang="en-US" sz="1800" baseline="30000" dirty="0">
                <a:solidFill>
                  <a:schemeClr val="tx1"/>
                </a:solidFill>
                <a:ea typeface="Aptos" panose="020B0004020202020204" pitchFamily="34" charset="0"/>
                <a:cs typeface="Aptos" panose="020B0004020202020204" pitchFamily="34" charset="0"/>
              </a:rPr>
              <a:t>rd</a:t>
            </a:r>
            <a:r>
              <a:rPr lang="en-US" sz="1800" dirty="0">
                <a:solidFill>
                  <a:schemeClr val="tx1"/>
                </a:solidFill>
                <a:ea typeface="Aptos" panose="020B0004020202020204" pitchFamily="34" charset="0"/>
                <a:cs typeface="Aptos" panose="020B0004020202020204" pitchFamily="34" charset="0"/>
              </a:rPr>
              <a:t> Week of School (Doors Open Daily 8:15 a.m.)</a:t>
            </a:r>
          </a:p>
          <a:p>
            <a:pPr marL="746113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chemeClr val="tx1"/>
              </a:solidFill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6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School Year is Inclusive of </a:t>
            </a:r>
            <a:r>
              <a:rPr lang="en-US" sz="1800" dirty="0">
                <a:solidFill>
                  <a:schemeClr val="tx1"/>
                </a:solidFill>
                <a:ea typeface="Aptos" panose="020B0004020202020204" pitchFamily="34" charset="0"/>
                <a:cs typeface="Aptos" panose="020B0004020202020204" pitchFamily="34" charset="0"/>
              </a:rPr>
              <a:t>A</a:t>
            </a:r>
            <a:r>
              <a:rPr lang="en-US" sz="1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dditional </a:t>
            </a:r>
            <a:r>
              <a:rPr lang="en-US" sz="1800" dirty="0">
                <a:solidFill>
                  <a:schemeClr val="tx1"/>
                </a:solidFill>
                <a:ea typeface="Aptos" panose="020B0004020202020204" pitchFamily="34" charset="0"/>
                <a:cs typeface="Aptos" panose="020B0004020202020204" pitchFamily="34" charset="0"/>
              </a:rPr>
              <a:t>R</a:t>
            </a:r>
            <a:r>
              <a:rPr lang="en-US" sz="1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ecess Days:</a:t>
            </a:r>
          </a:p>
          <a:p>
            <a:pPr marL="746113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Friday, Oct 11</a:t>
            </a:r>
            <a:endParaRPr lang="en-US" sz="1800" dirty="0">
              <a:solidFill>
                <a:schemeClr val="tx1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6113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Wednesday, Nov 27</a:t>
            </a:r>
            <a:endParaRPr lang="en-US" sz="1800" dirty="0">
              <a:solidFill>
                <a:schemeClr val="tx1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6113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Friday, Feb 14</a:t>
            </a:r>
            <a:endParaRPr lang="en-US" sz="1800" dirty="0">
              <a:solidFill>
                <a:schemeClr val="tx1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6113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Friday, May 23</a:t>
            </a:r>
            <a:endParaRPr lang="en-US" sz="1800" dirty="0">
              <a:solidFill>
                <a:schemeClr val="tx1"/>
              </a:solidFill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120000"/>
              <a:buNone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151C7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indent="0">
              <a:buNone/>
            </a:pPr>
            <a:r>
              <a:rPr lang="en-US" dirty="0">
                <a:cs typeface="Arial"/>
              </a:rPr>
              <a:t> </a:t>
            </a:r>
          </a:p>
          <a:p>
            <a:pPr marL="403213" lvl="1" indent="0">
              <a:buNone/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347653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51 FW">
  <a:themeElements>
    <a:clrScheme name="36ABW_CC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36ABW_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6ABW_C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ABW_C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36ABW_CC">
  <a:themeElements>
    <a:clrScheme name="36ABW_CC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36ABW_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6ABW_C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ABW_C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8_Custom Design">
  <a:themeElements>
    <a:clrScheme name="DHA">
      <a:dk1>
        <a:srgbClr val="990000"/>
      </a:dk1>
      <a:lt1>
        <a:sysClr val="window" lastClr="FFFFFF"/>
      </a:lt1>
      <a:dk2>
        <a:srgbClr val="002060"/>
      </a:dk2>
      <a:lt2>
        <a:srgbClr val="DBE5F1"/>
      </a:lt2>
      <a:accent1>
        <a:srgbClr val="990000"/>
      </a:accent1>
      <a:accent2>
        <a:srgbClr val="DECBCB"/>
      </a:accent2>
      <a:accent3>
        <a:srgbClr val="002060"/>
      </a:accent3>
      <a:accent4>
        <a:srgbClr val="DBE5F1"/>
      </a:accent4>
      <a:accent5>
        <a:srgbClr val="7F7F7F"/>
      </a:accent5>
      <a:accent6>
        <a:srgbClr val="F2F2F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2_36ABW_CC">
  <a:themeElements>
    <a:clrScheme name="36ABW_CC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36ABW_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33CC33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228A2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33CC33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228A2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6ABW_C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ABW_C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51 FW">
  <a:themeElements>
    <a:clrScheme name="36ABW_CC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36ABW_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6ABW_C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ABW_C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RS Theme">
  <a:themeElements>
    <a:clrScheme name="36ABW_CC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36ABW_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6ABW_C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ABW_C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51 FW">
  <a:themeElements>
    <a:clrScheme name="36ABW_CC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36ABW_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6ABW_C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ABW_C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3_36ABW_CC">
  <a:themeElements>
    <a:clrScheme name="36ABW_CC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36ABW_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33CC33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228A2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33CC33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228A2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6ABW_C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ABW_C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4_36ABW_CC">
  <a:themeElements>
    <a:clrScheme name="36ABW_CC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36ABW_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33CC33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228A2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33CC33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228A2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6ABW_C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ABW_C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5_36ABW_CC">
  <a:themeElements>
    <a:clrScheme name="36ABW_CC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36ABW_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33CC33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228A2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33CC33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228A2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6ABW_C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ABW_C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51 FW">
  <a:themeElements>
    <a:clrScheme name="36ABW_CC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36ABW_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6ABW_C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ABW_C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ABW_CC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1F659B5F243443A2C93865F5BBEF48" ma:contentTypeVersion="2" ma:contentTypeDescription="Create a new document." ma:contentTypeScope="" ma:versionID="b8278d8322600053208d422db50d6823">
  <xsd:schema xmlns:xsd="http://www.w3.org/2001/XMLSchema" xmlns:xs="http://www.w3.org/2001/XMLSchema" xmlns:p="http://schemas.microsoft.com/office/2006/metadata/properties" xmlns:ns2="27fdf4b1-8ec5-4b22-97fe-e3ccdae330da" targetNamespace="http://schemas.microsoft.com/office/2006/metadata/properties" ma:root="true" ma:fieldsID="2bbe8ad6e14252b7a7bb551d4bbb7bb3" ns2:_="">
    <xsd:import namespace="27fdf4b1-8ec5-4b22-97fe-e3ccdae330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fdf4b1-8ec5-4b22-97fe-e3ccdae330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15FBBB-560E-470E-B1E8-1378AE161A99}">
  <ds:schemaRefs>
    <ds:schemaRef ds:uri="27fdf4b1-8ec5-4b22-97fe-e3ccdae330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C635F7A-E031-4C45-BE5B-C231E99368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441330-0D58-4D2F-926C-C1632A9EABFC}">
  <ds:schemaRefs>
    <ds:schemaRef ds:uri="http://purl.org/dc/elements/1.1/"/>
    <ds:schemaRef ds:uri="27fdf4b1-8ec5-4b22-97fe-e3ccdae330da"/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8331b18d-2d87-48ef-a35f-ac8818ebf9b4}" enabled="0" method="" siteId="{8331b18d-2d87-48ef-a35f-ac8818ebf9b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46689</TotalTime>
  <Words>1523</Words>
  <Application>Microsoft Office PowerPoint</Application>
  <PresentationFormat>On-screen Show (4:3)</PresentationFormat>
  <Paragraphs>301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23</vt:i4>
      </vt:variant>
    </vt:vector>
  </HeadingPairs>
  <TitlesOfParts>
    <vt:vector size="44" baseType="lpstr">
      <vt:lpstr>Gulim</vt:lpstr>
      <vt:lpstr> Arial</vt:lpstr>
      <vt:lpstr>Aptos</vt:lpstr>
      <vt:lpstr>Arial</vt:lpstr>
      <vt:lpstr>Bell MT</vt:lpstr>
      <vt:lpstr>Calibri</vt:lpstr>
      <vt:lpstr>Century Schoolbook</vt:lpstr>
      <vt:lpstr>Symbol</vt:lpstr>
      <vt:lpstr>Times New Roman</vt:lpstr>
      <vt:lpstr>Wingdings</vt:lpstr>
      <vt:lpstr>51 FW</vt:lpstr>
      <vt:lpstr>12_36ABW_CC</vt:lpstr>
      <vt:lpstr>1_51 FW</vt:lpstr>
      <vt:lpstr>LRS Theme</vt:lpstr>
      <vt:lpstr>2_51 FW</vt:lpstr>
      <vt:lpstr>13_36ABW_CC</vt:lpstr>
      <vt:lpstr>14_36ABW_CC</vt:lpstr>
      <vt:lpstr>15_36ABW_CC</vt:lpstr>
      <vt:lpstr>11_51 FW</vt:lpstr>
      <vt:lpstr>11_36ABW_CC</vt:lpstr>
      <vt:lpstr>18_Custom Design</vt:lpstr>
      <vt:lpstr>PowerPoint Presentation</vt:lpstr>
      <vt:lpstr>Open Forum Q&amp;A</vt:lpstr>
      <vt:lpstr>School Liaison Program </vt:lpstr>
      <vt:lpstr>School Liaison Program </vt:lpstr>
      <vt:lpstr>School Liaison Program </vt:lpstr>
      <vt:lpstr>2024 Universal Pre-K Transportation</vt:lpstr>
      <vt:lpstr>Military &amp; Family Life Counseling</vt:lpstr>
      <vt:lpstr>DoDEA District</vt:lpstr>
      <vt:lpstr>Osan Middle High School </vt:lpstr>
      <vt:lpstr>Osan Elementary School </vt:lpstr>
      <vt:lpstr>Osan Elementary School </vt:lpstr>
      <vt:lpstr>Osan Elementary School </vt:lpstr>
      <vt:lpstr>Osan Elementary School </vt:lpstr>
      <vt:lpstr>Osan Elementary School </vt:lpstr>
      <vt:lpstr>Force Support Updates</vt:lpstr>
      <vt:lpstr>Force Support Updates</vt:lpstr>
      <vt:lpstr>Force Support Updates </vt:lpstr>
      <vt:lpstr>PowerPoint Presentation</vt:lpstr>
      <vt:lpstr>Force Support Updates </vt:lpstr>
      <vt:lpstr>Communication Action Plan</vt:lpstr>
      <vt:lpstr>PowerPoint Presentation</vt:lpstr>
      <vt:lpstr>Open Forum Q&amp;A</vt:lpstr>
      <vt:lpstr>Join Us Next Time!</vt:lpstr>
    </vt:vector>
  </TitlesOfParts>
  <Company>U.S. Department of Defense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GEIST, ANDREW C Capt USAF PACAF 25 FS/PILOT</dc:creator>
  <cp:lastModifiedBy>STRICKLAND, KRISTINA D 1st Lt USAF PACAF 51 FW/PA</cp:lastModifiedBy>
  <cp:revision>1260</cp:revision>
  <cp:lastPrinted>2023-10-18T07:17:34Z</cp:lastPrinted>
  <dcterms:created xsi:type="dcterms:W3CDTF">2018-07-10T07:55:01Z</dcterms:created>
  <dcterms:modified xsi:type="dcterms:W3CDTF">2024-08-14T02:29:26Z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0x010100DE1F659B5F243443A2C93865F5BBEF48</vt:lpwstr>
  </property>
</Properties>
</file>