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modernComment_1054_698BE7F8.xml" ContentType="application/vnd.ms-powerpoint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4"/>
    <p:sldMasterId id="2147483678" r:id="rId5"/>
    <p:sldMasterId id="2147483694" r:id="rId6"/>
    <p:sldMasterId id="2147483699" r:id="rId7"/>
    <p:sldMasterId id="2147483721" r:id="rId8"/>
    <p:sldMasterId id="2147483740" r:id="rId9"/>
    <p:sldMasterId id="2147483797" r:id="rId10"/>
    <p:sldMasterId id="2147483812" r:id="rId11"/>
    <p:sldMasterId id="2147483830" r:id="rId12"/>
    <p:sldMasterId id="2147483876" r:id="rId13"/>
    <p:sldMasterId id="2147483937" r:id="rId14"/>
  </p:sldMasterIdLst>
  <p:notesMasterIdLst>
    <p:notesMasterId r:id="rId49"/>
  </p:notesMasterIdLst>
  <p:handoutMasterIdLst>
    <p:handoutMasterId r:id="rId50"/>
  </p:handoutMasterIdLst>
  <p:sldIdLst>
    <p:sldId id="4228" r:id="rId15"/>
    <p:sldId id="466" r:id="rId16"/>
    <p:sldId id="4183" r:id="rId17"/>
    <p:sldId id="4198" r:id="rId18"/>
    <p:sldId id="4224" r:id="rId19"/>
    <p:sldId id="928" r:id="rId20"/>
    <p:sldId id="4193" r:id="rId21"/>
    <p:sldId id="4221" r:id="rId22"/>
    <p:sldId id="4212" r:id="rId23"/>
    <p:sldId id="4213" r:id="rId24"/>
    <p:sldId id="4214" r:id="rId25"/>
    <p:sldId id="4215" r:id="rId26"/>
    <p:sldId id="4219" r:id="rId27"/>
    <p:sldId id="4217" r:id="rId28"/>
    <p:sldId id="4216" r:id="rId29"/>
    <p:sldId id="4218" r:id="rId30"/>
    <p:sldId id="4220" r:id="rId31"/>
    <p:sldId id="4208" r:id="rId32"/>
    <p:sldId id="4223" r:id="rId33"/>
    <p:sldId id="4226" r:id="rId34"/>
    <p:sldId id="4222" r:id="rId35"/>
    <p:sldId id="4225" r:id="rId36"/>
    <p:sldId id="4205" r:id="rId37"/>
    <p:sldId id="4227" r:id="rId38"/>
    <p:sldId id="4180" r:id="rId39"/>
    <p:sldId id="4179" r:id="rId40"/>
    <p:sldId id="4201" r:id="rId41"/>
    <p:sldId id="4211" r:id="rId42"/>
    <p:sldId id="4200" r:id="rId43"/>
    <p:sldId id="4189" r:id="rId44"/>
    <p:sldId id="4207" r:id="rId45"/>
    <p:sldId id="4229" r:id="rId46"/>
    <p:sldId id="4204" r:id="rId47"/>
    <p:sldId id="4137" r:id="rId4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58439B-5B55-494E-D3D2-5525B2DA480B}" name="MOORE, BRIGHAM A Maj USAF PACAF 51 CES/CD" initials="MC" userId="S::brigham.moore.1@us.af.mil::86493a27-ebf7-412a-9ea6-9e395d6d1bd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RTON, STEFAN L TSgt USAF PACAF 51 FSS/FSPS" initials="NSLTUP5F" lastIdx="12" clrIdx="1">
    <p:extLst>
      <p:ext uri="{19B8F6BF-5375-455C-9EA6-DF929625EA0E}">
        <p15:presenceInfo xmlns:p15="http://schemas.microsoft.com/office/powerpoint/2012/main" userId="S-1-5-21-1271409858-1095883707-2794662393-4267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1E59A7-ACD6-46E2-ADD4-6908C681ACF3}" v="30" dt="2024-09-05T02:06:27.298"/>
    <p1510:client id="{5F35BAD5-2386-48C0-9CD0-33959A04566F}" v="52" dt="2024-09-05T01:25:28.006"/>
    <p1510:client id="{6A56A53E-0C5C-4A07-BC21-1C7364005856}" v="808" dt="2024-09-04T07:02:25.016"/>
    <p1510:client id="{E915015B-F3FE-4023-AA27-7776CE74C31A}" v="7" dt="2024-09-04T23:21:42.567"/>
    <p1510:client id="{F0A05BA2-53BF-4CD3-8440-0000A67A4ADE}" v="227" dt="2024-09-05T01:52:19.1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9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notesMaster" Target="notesMasters/notesMaster1.xml"/><Relationship Id="rId57" Type="http://schemas.microsoft.com/office/2018/10/relationships/authors" Target="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presProps" Target="presProps.xml"/></Relationships>
</file>

<file path=ppt/comments/modernComment_1054_698BE7F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780454C-DE63-426A-903A-D5810C35FE9D}" authorId="{D958439B-5B55-494E-D3D2-5525B2DA480B}" status="resolved" created="2024-09-05T02:02:58.27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70776568" sldId="4180"/>
      <ac:spMk id="4" creationId="{00000000-0000-0000-0000-000000000000}"/>
    </ac:deMkLst>
    <p188:txBody>
      <a:bodyPr/>
      <a:lstStyle/>
      <a:p>
        <a:r>
          <a:rPr lang="en-US"/>
          <a:t>[@STOUT, TYLER S Capt USAF PACAF 51 CES/CEI] or [@BUSBY, JOHNNY R JR CIV USAF PACAF 51 CES/CEIHH] I think the "On Pause - Restarting Soon" should be red to match the color theme you have going on.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2E5478-EEB1-4BDF-94A7-53121AA90CD7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70DE118-BDA5-48B8-AAD5-0E71F53505E7}">
      <dgm:prSet/>
      <dgm:spPr>
        <a:xfrm>
          <a:off x="596126" y="1084"/>
          <a:ext cx="2164129" cy="129847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REPLACED AIR FILTERS (96 UNITS)</a:t>
          </a:r>
        </a:p>
      </dgm:t>
    </dgm:pt>
    <dgm:pt modelId="{8B21594D-E10C-43B5-A407-851CCB4DB319}" type="parTrans" cxnId="{D23C6CC2-EE65-4459-AE22-1121DA20E7AA}">
      <dgm:prSet/>
      <dgm:spPr/>
      <dgm:t>
        <a:bodyPr/>
        <a:lstStyle/>
        <a:p>
          <a:endParaRPr lang="en-US"/>
        </a:p>
      </dgm:t>
    </dgm:pt>
    <dgm:pt modelId="{6DB847B3-64E9-48AC-AE78-CB1121CFA699}" type="sibTrans" cxnId="{D23C6CC2-EE65-4459-AE22-1121DA20E7AA}">
      <dgm:prSet/>
      <dgm:spPr/>
      <dgm:t>
        <a:bodyPr/>
        <a:lstStyle/>
        <a:p>
          <a:endParaRPr lang="en-US"/>
        </a:p>
      </dgm:t>
    </dgm:pt>
    <dgm:pt modelId="{C4CA3749-9643-41D4-80EA-754A42D88D32}">
      <dgm:prSet/>
      <dgm:spPr>
        <a:xfrm>
          <a:off x="2976668" y="1084"/>
          <a:ext cx="2164129" cy="129847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PM ON FAN COIL UNITS (63 UNITS)</a:t>
          </a:r>
        </a:p>
      </dgm:t>
    </dgm:pt>
    <dgm:pt modelId="{EDA7364D-6B3E-4768-8294-96DEE6E39101}" type="parTrans" cxnId="{087FAA62-D62B-41C9-BD8D-31601299BE56}">
      <dgm:prSet/>
      <dgm:spPr/>
      <dgm:t>
        <a:bodyPr/>
        <a:lstStyle/>
        <a:p>
          <a:endParaRPr lang="en-US"/>
        </a:p>
      </dgm:t>
    </dgm:pt>
    <dgm:pt modelId="{AF84EFC9-A59C-4605-A45A-1BECBC6BC5F9}" type="sibTrans" cxnId="{087FAA62-D62B-41C9-BD8D-31601299BE56}">
      <dgm:prSet/>
      <dgm:spPr/>
      <dgm:t>
        <a:bodyPr/>
        <a:lstStyle/>
        <a:p>
          <a:endParaRPr lang="en-US"/>
        </a:p>
      </dgm:t>
    </dgm:pt>
    <dgm:pt modelId="{12EDBF94-3A66-4BAA-9342-92E942AB1D6A}">
      <dgm:prSet/>
      <dgm:spPr>
        <a:xfrm>
          <a:off x="5357210" y="1515974"/>
          <a:ext cx="2164129" cy="129847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CONTRACTOR WORK HOURS (300)</a:t>
          </a:r>
        </a:p>
      </dgm:t>
    </dgm:pt>
    <dgm:pt modelId="{36EFDC18-B5F2-44EB-8F2A-60D0A52C821D}" type="parTrans" cxnId="{058CA60B-9A5A-472A-8249-DC95BFF91D2B}">
      <dgm:prSet/>
      <dgm:spPr/>
      <dgm:t>
        <a:bodyPr/>
        <a:lstStyle/>
        <a:p>
          <a:endParaRPr lang="en-US"/>
        </a:p>
      </dgm:t>
    </dgm:pt>
    <dgm:pt modelId="{DD6A0BD4-9FBF-41DD-B571-BC91FF202F0F}" type="sibTrans" cxnId="{058CA60B-9A5A-472A-8249-DC95BFF91D2B}">
      <dgm:prSet/>
      <dgm:spPr/>
      <dgm:t>
        <a:bodyPr/>
        <a:lstStyle/>
        <a:p>
          <a:endParaRPr lang="en-US"/>
        </a:p>
      </dgm:t>
    </dgm:pt>
    <dgm:pt modelId="{445587AF-7CF4-4CB0-B853-7F6C6B330CCE}">
      <dgm:prSet/>
      <dgm:spPr>
        <a:xfrm>
          <a:off x="2976668" y="3030864"/>
          <a:ext cx="2164129" cy="129847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72 WORK ORDERS / 55 ROOMS</a:t>
          </a:r>
        </a:p>
      </dgm:t>
    </dgm:pt>
    <dgm:pt modelId="{4AE3C081-498D-492B-A3EE-352309031F16}" type="parTrans" cxnId="{16B5A28F-B796-4BEF-A88F-994764670669}">
      <dgm:prSet/>
      <dgm:spPr/>
      <dgm:t>
        <a:bodyPr/>
        <a:lstStyle/>
        <a:p>
          <a:endParaRPr lang="en-US"/>
        </a:p>
      </dgm:t>
    </dgm:pt>
    <dgm:pt modelId="{DE525636-5002-4D11-B7B4-60BCDBA029E5}" type="sibTrans" cxnId="{16B5A28F-B796-4BEF-A88F-994764670669}">
      <dgm:prSet/>
      <dgm:spPr/>
      <dgm:t>
        <a:bodyPr/>
        <a:lstStyle/>
        <a:p>
          <a:endParaRPr lang="en-US"/>
        </a:p>
      </dgm:t>
    </dgm:pt>
    <dgm:pt modelId="{43FF86FA-EA2D-4997-AF3E-09D3490C4FCF}">
      <dgm:prSet/>
      <dgm:spPr>
        <a:xfrm>
          <a:off x="5357210" y="3030864"/>
          <a:ext cx="2164129" cy="1298477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PERFORMED DUCT MOLD INSPECTIONS</a:t>
          </a:r>
        </a:p>
      </dgm:t>
    </dgm:pt>
    <dgm:pt modelId="{BBDAA2BE-30F5-4E91-8BC4-92C792C5607D}" type="parTrans" cxnId="{8C16296D-0D92-4948-8718-E8996E00682D}">
      <dgm:prSet/>
      <dgm:spPr/>
      <dgm:t>
        <a:bodyPr/>
        <a:lstStyle/>
        <a:p>
          <a:endParaRPr lang="en-US"/>
        </a:p>
      </dgm:t>
    </dgm:pt>
    <dgm:pt modelId="{86BD91CF-A8F3-410D-9C82-33FE10DA6132}" type="sibTrans" cxnId="{8C16296D-0D92-4948-8718-E8996E00682D}">
      <dgm:prSet/>
      <dgm:spPr/>
      <dgm:t>
        <a:bodyPr/>
        <a:lstStyle/>
        <a:p>
          <a:endParaRPr lang="en-US"/>
        </a:p>
      </dgm:t>
    </dgm:pt>
    <dgm:pt modelId="{2698999A-ECAB-4E69-85D5-D1FA86AD796C}">
      <dgm:prSet/>
      <dgm:spPr>
        <a:xfrm>
          <a:off x="596126" y="4545755"/>
          <a:ext cx="2164129" cy="1298477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UPDATING CONTRACT</a:t>
          </a:r>
        </a:p>
      </dgm:t>
    </dgm:pt>
    <dgm:pt modelId="{41E9B800-C3D5-426E-A03C-2F2BBD78B320}" type="parTrans" cxnId="{C2DA896D-87E0-451B-9C1C-14AFF6578E75}">
      <dgm:prSet/>
      <dgm:spPr/>
      <dgm:t>
        <a:bodyPr/>
        <a:lstStyle/>
        <a:p>
          <a:endParaRPr lang="en-US"/>
        </a:p>
      </dgm:t>
    </dgm:pt>
    <dgm:pt modelId="{A02CE658-4C4D-4E46-912E-30D90F1255BC}" type="sibTrans" cxnId="{C2DA896D-87E0-451B-9C1C-14AFF6578E75}">
      <dgm:prSet/>
      <dgm:spPr/>
      <dgm:t>
        <a:bodyPr/>
        <a:lstStyle/>
        <a:p>
          <a:endParaRPr lang="en-US"/>
        </a:p>
      </dgm:t>
    </dgm:pt>
    <dgm:pt modelId="{1D91D3FC-F56F-4FDC-BE27-3FC6AAEB1A25}">
      <dgm:prSet/>
      <dgm:spPr>
        <a:xfrm>
          <a:off x="596126" y="1515974"/>
          <a:ext cx="2164129" cy="129847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PM ON ALL 6 CHILLERS</a:t>
          </a:r>
        </a:p>
      </dgm:t>
    </dgm:pt>
    <dgm:pt modelId="{5E97B723-947A-487F-B150-A207C6F61D34}" type="parTrans" cxnId="{58A4A2BB-5618-47C2-8F75-BA7B2B3A2DAF}">
      <dgm:prSet/>
      <dgm:spPr/>
      <dgm:t>
        <a:bodyPr/>
        <a:lstStyle/>
        <a:p>
          <a:endParaRPr lang="en-US"/>
        </a:p>
      </dgm:t>
    </dgm:pt>
    <dgm:pt modelId="{AD213D3A-8708-4648-BA78-23BAE99E0E0C}" type="sibTrans" cxnId="{58A4A2BB-5618-47C2-8F75-BA7B2B3A2DAF}">
      <dgm:prSet/>
      <dgm:spPr/>
      <dgm:t>
        <a:bodyPr/>
        <a:lstStyle/>
        <a:p>
          <a:endParaRPr lang="en-US"/>
        </a:p>
      </dgm:t>
    </dgm:pt>
    <dgm:pt modelId="{88806358-F6E1-4698-8360-4CB61D95395E}">
      <dgm:prSet/>
      <dgm:spPr>
        <a:xfrm>
          <a:off x="5357210" y="4545755"/>
          <a:ext cx="2164129" cy="1298477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CREATED WORK TASK TRACKER</a:t>
          </a:r>
        </a:p>
      </dgm:t>
    </dgm:pt>
    <dgm:pt modelId="{362A65B7-8E22-4E28-98BF-E8B1B83E80F4}" type="parTrans" cxnId="{B5ED0D7E-24FD-41A8-9F79-F61585A97768}">
      <dgm:prSet/>
      <dgm:spPr/>
      <dgm:t>
        <a:bodyPr/>
        <a:lstStyle/>
        <a:p>
          <a:endParaRPr lang="en-US"/>
        </a:p>
      </dgm:t>
    </dgm:pt>
    <dgm:pt modelId="{8B39FA60-272F-4268-B349-39E8BAEEBFD0}" type="sibTrans" cxnId="{B5ED0D7E-24FD-41A8-9F79-F61585A97768}">
      <dgm:prSet/>
      <dgm:spPr/>
      <dgm:t>
        <a:bodyPr/>
        <a:lstStyle/>
        <a:p>
          <a:endParaRPr lang="en-US"/>
        </a:p>
      </dgm:t>
    </dgm:pt>
    <dgm:pt modelId="{E1807D99-4341-49D3-9A57-BB3D0E6EF232}">
      <dgm:prSet/>
      <dgm:spPr>
        <a:xfrm>
          <a:off x="2976668" y="4545755"/>
          <a:ext cx="2164129" cy="1298477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UPDATING QA PLAN</a:t>
          </a:r>
        </a:p>
      </dgm:t>
    </dgm:pt>
    <dgm:pt modelId="{09E6689B-B435-4DE2-94A1-2A6290EBC81D}" type="parTrans" cxnId="{3A5A1655-E716-48C3-BA27-63700E603BAA}">
      <dgm:prSet/>
      <dgm:spPr/>
      <dgm:t>
        <a:bodyPr/>
        <a:lstStyle/>
        <a:p>
          <a:endParaRPr lang="en-US"/>
        </a:p>
      </dgm:t>
    </dgm:pt>
    <dgm:pt modelId="{2DA99044-302C-41B2-91D2-182B7B60AAF9}" type="sibTrans" cxnId="{3A5A1655-E716-48C3-BA27-63700E603BAA}">
      <dgm:prSet/>
      <dgm:spPr/>
      <dgm:t>
        <a:bodyPr/>
        <a:lstStyle/>
        <a:p>
          <a:endParaRPr lang="en-US"/>
        </a:p>
      </dgm:t>
    </dgm:pt>
    <dgm:pt modelId="{913498D7-F5FE-4703-A96E-36CFCF597A2E}">
      <dgm:prSet/>
      <dgm:spPr>
        <a:xfrm>
          <a:off x="5357210" y="1084"/>
          <a:ext cx="2164129" cy="1298477"/>
        </a:xfrm>
        <a:solidFill>
          <a:schemeClr val="accent6">
            <a:lumMod val="75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ORDERED 30 CAPACITORS &amp; 13 FAN MOTORS</a:t>
          </a:r>
        </a:p>
      </dgm:t>
    </dgm:pt>
    <dgm:pt modelId="{F99E5A4B-9ADD-454D-AC6A-C4FADA966D48}" type="parTrans" cxnId="{CDEE6D6A-5380-4C84-AB1B-FEE68FD7BBBA}">
      <dgm:prSet/>
      <dgm:spPr/>
      <dgm:t>
        <a:bodyPr/>
        <a:lstStyle/>
        <a:p>
          <a:endParaRPr lang="en-US"/>
        </a:p>
      </dgm:t>
    </dgm:pt>
    <dgm:pt modelId="{67052945-0ED3-4C7A-86E5-35EBD32B19A5}" type="sibTrans" cxnId="{CDEE6D6A-5380-4C84-AB1B-FEE68FD7BBBA}">
      <dgm:prSet/>
      <dgm:spPr/>
      <dgm:t>
        <a:bodyPr/>
        <a:lstStyle/>
        <a:p>
          <a:endParaRPr lang="en-US"/>
        </a:p>
      </dgm:t>
    </dgm:pt>
    <dgm:pt modelId="{FEBCD9BA-EE94-4764-AFA1-F8FE7CEB3F43}">
      <dgm:prSet/>
      <dgm:spPr>
        <a:xfrm>
          <a:off x="2976668" y="1515974"/>
          <a:ext cx="2164129" cy="1298477"/>
        </a:xfrm>
        <a:solidFill>
          <a:schemeClr val="accent6">
            <a:lumMod val="75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ISSUED PORTABLE AC UNITS (51)</a:t>
          </a:r>
        </a:p>
      </dgm:t>
    </dgm:pt>
    <dgm:pt modelId="{E3F9D6B8-C75E-4AEE-93FC-E8D871DEFF9D}" type="parTrans" cxnId="{75E0EF79-96CE-41CC-A3E6-48067DB7C252}">
      <dgm:prSet/>
      <dgm:spPr/>
      <dgm:t>
        <a:bodyPr/>
        <a:lstStyle/>
        <a:p>
          <a:endParaRPr lang="en-US"/>
        </a:p>
      </dgm:t>
    </dgm:pt>
    <dgm:pt modelId="{F85C0E10-8BC6-438F-A7E2-C51EBBC4A330}" type="sibTrans" cxnId="{75E0EF79-96CE-41CC-A3E6-48067DB7C252}">
      <dgm:prSet/>
      <dgm:spPr/>
      <dgm:t>
        <a:bodyPr/>
        <a:lstStyle/>
        <a:p>
          <a:endParaRPr lang="en-US"/>
        </a:p>
      </dgm:t>
    </dgm:pt>
    <dgm:pt modelId="{A4646B79-3A14-4800-8C9A-46BC1C02B9EF}">
      <dgm:prSet/>
      <dgm:spPr>
        <a:xfrm>
          <a:off x="2976668" y="1515974"/>
          <a:ext cx="2164129" cy="1298477"/>
        </a:xfrm>
        <a:solidFill>
          <a:schemeClr val="accent6">
            <a:lumMod val="75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AUGMENTED HVAC SUPPORT</a:t>
          </a:r>
        </a:p>
      </dgm:t>
    </dgm:pt>
    <dgm:pt modelId="{3C0515EB-E3C1-4824-9369-DD686F9D59F1}" type="parTrans" cxnId="{87DFBDA8-564C-4071-A663-975C2B89EF78}">
      <dgm:prSet/>
      <dgm:spPr/>
      <dgm:t>
        <a:bodyPr/>
        <a:lstStyle/>
        <a:p>
          <a:endParaRPr lang="en-US"/>
        </a:p>
      </dgm:t>
    </dgm:pt>
    <dgm:pt modelId="{FA0E8709-FF17-4DB2-B01A-44B9634D9AB7}" type="sibTrans" cxnId="{87DFBDA8-564C-4071-A663-975C2B89EF78}">
      <dgm:prSet/>
      <dgm:spPr/>
      <dgm:t>
        <a:bodyPr/>
        <a:lstStyle/>
        <a:p>
          <a:endParaRPr lang="en-US"/>
        </a:p>
      </dgm:t>
    </dgm:pt>
    <dgm:pt modelId="{1066B2BD-9300-4DF2-B649-02B34D92D5E4}" type="pres">
      <dgm:prSet presAssocID="{FA2E5478-EEB1-4BDF-94A7-53121AA90CD7}" presName="diagram" presStyleCnt="0">
        <dgm:presLayoutVars>
          <dgm:dir/>
          <dgm:resizeHandles val="exact"/>
        </dgm:presLayoutVars>
      </dgm:prSet>
      <dgm:spPr/>
    </dgm:pt>
    <dgm:pt modelId="{5D58D2FC-6CB3-4669-ADBA-5D0D0B783596}" type="pres">
      <dgm:prSet presAssocID="{070DE118-BDA5-48B8-AAD5-0E71F53505E7}" presName="node" presStyleLbl="node1" presStyleIdx="0" presStyleCnt="12">
        <dgm:presLayoutVars>
          <dgm:bulletEnabled val="1"/>
        </dgm:presLayoutVars>
      </dgm:prSet>
      <dgm:spPr/>
    </dgm:pt>
    <dgm:pt modelId="{D1217F51-B735-4F95-8B97-A19A004EE35A}" type="pres">
      <dgm:prSet presAssocID="{6DB847B3-64E9-48AC-AE78-CB1121CFA699}" presName="sibTrans" presStyleCnt="0"/>
      <dgm:spPr/>
    </dgm:pt>
    <dgm:pt modelId="{B0031751-E449-4444-983C-EBE6C3C9ACE0}" type="pres">
      <dgm:prSet presAssocID="{C4CA3749-9643-41D4-80EA-754A42D88D32}" presName="node" presStyleLbl="node1" presStyleIdx="1" presStyleCnt="12">
        <dgm:presLayoutVars>
          <dgm:bulletEnabled val="1"/>
        </dgm:presLayoutVars>
      </dgm:prSet>
      <dgm:spPr/>
    </dgm:pt>
    <dgm:pt modelId="{AB3F9BF2-5E53-4926-ABF2-2110CA3DD1DA}" type="pres">
      <dgm:prSet presAssocID="{AF84EFC9-A59C-4605-A45A-1BECBC6BC5F9}" presName="sibTrans" presStyleCnt="0"/>
      <dgm:spPr/>
    </dgm:pt>
    <dgm:pt modelId="{D4CEC405-D290-4529-BCED-17A89160E89E}" type="pres">
      <dgm:prSet presAssocID="{1D91D3FC-F56F-4FDC-BE27-3FC6AAEB1A25}" presName="node" presStyleLbl="node1" presStyleIdx="2" presStyleCnt="12">
        <dgm:presLayoutVars>
          <dgm:bulletEnabled val="1"/>
        </dgm:presLayoutVars>
      </dgm:prSet>
      <dgm:spPr/>
    </dgm:pt>
    <dgm:pt modelId="{3B0B61ED-C977-4468-B673-BD3AF360A264}" type="pres">
      <dgm:prSet presAssocID="{AD213D3A-8708-4648-BA78-23BAE99E0E0C}" presName="sibTrans" presStyleCnt="0"/>
      <dgm:spPr/>
    </dgm:pt>
    <dgm:pt modelId="{1C3D93CA-E6E7-43AC-85A5-FA9D3D5D1CAB}" type="pres">
      <dgm:prSet presAssocID="{12EDBF94-3A66-4BAA-9342-92E942AB1D6A}" presName="node" presStyleLbl="node1" presStyleIdx="3" presStyleCnt="12">
        <dgm:presLayoutVars>
          <dgm:bulletEnabled val="1"/>
        </dgm:presLayoutVars>
      </dgm:prSet>
      <dgm:spPr/>
    </dgm:pt>
    <dgm:pt modelId="{C9BC2689-F1CC-441B-86CC-9AA17A9852EB}" type="pres">
      <dgm:prSet presAssocID="{DD6A0BD4-9FBF-41DD-B571-BC91FF202F0F}" presName="sibTrans" presStyleCnt="0"/>
      <dgm:spPr/>
    </dgm:pt>
    <dgm:pt modelId="{E656B12C-C008-4A7A-A21D-DB29D71B7C39}" type="pres">
      <dgm:prSet presAssocID="{445587AF-7CF4-4CB0-B853-7F6C6B330CCE}" presName="node" presStyleLbl="node1" presStyleIdx="4" presStyleCnt="12">
        <dgm:presLayoutVars>
          <dgm:bulletEnabled val="1"/>
        </dgm:presLayoutVars>
      </dgm:prSet>
      <dgm:spPr/>
    </dgm:pt>
    <dgm:pt modelId="{E2734934-95EF-43A1-9673-F0622B10F502}" type="pres">
      <dgm:prSet presAssocID="{DE525636-5002-4D11-B7B4-60BCDBA029E5}" presName="sibTrans" presStyleCnt="0"/>
      <dgm:spPr/>
    </dgm:pt>
    <dgm:pt modelId="{F7D14055-E0E6-449E-AB11-B6229A659E56}" type="pres">
      <dgm:prSet presAssocID="{43FF86FA-EA2D-4997-AF3E-09D3490C4FCF}" presName="node" presStyleLbl="node1" presStyleIdx="5" presStyleCnt="12">
        <dgm:presLayoutVars>
          <dgm:bulletEnabled val="1"/>
        </dgm:presLayoutVars>
      </dgm:prSet>
      <dgm:spPr/>
    </dgm:pt>
    <dgm:pt modelId="{4C838165-0C56-4BF6-A515-62781EAD8C0B}" type="pres">
      <dgm:prSet presAssocID="{86BD91CF-A8F3-410D-9C82-33FE10DA6132}" presName="sibTrans" presStyleCnt="0"/>
      <dgm:spPr/>
    </dgm:pt>
    <dgm:pt modelId="{029F6034-4F54-446D-AF2B-E24A52CB1C8B}" type="pres">
      <dgm:prSet presAssocID="{2698999A-ECAB-4E69-85D5-D1FA86AD796C}" presName="node" presStyleLbl="node1" presStyleIdx="6" presStyleCnt="12">
        <dgm:presLayoutVars>
          <dgm:bulletEnabled val="1"/>
        </dgm:presLayoutVars>
      </dgm:prSet>
      <dgm:spPr/>
    </dgm:pt>
    <dgm:pt modelId="{9832C642-3FC5-49C4-9043-84A2F9B79911}" type="pres">
      <dgm:prSet presAssocID="{A02CE658-4C4D-4E46-912E-30D90F1255BC}" presName="sibTrans" presStyleCnt="0"/>
      <dgm:spPr/>
    </dgm:pt>
    <dgm:pt modelId="{43230825-E5A2-4826-A86A-8D16D9DFCA43}" type="pres">
      <dgm:prSet presAssocID="{E1807D99-4341-49D3-9A57-BB3D0E6EF232}" presName="node" presStyleLbl="node1" presStyleIdx="7" presStyleCnt="12">
        <dgm:presLayoutVars>
          <dgm:bulletEnabled val="1"/>
        </dgm:presLayoutVars>
      </dgm:prSet>
      <dgm:spPr/>
    </dgm:pt>
    <dgm:pt modelId="{F8EB693A-2426-4470-A085-23B9D19A9046}" type="pres">
      <dgm:prSet presAssocID="{2DA99044-302C-41B2-91D2-182B7B60AAF9}" presName="sibTrans" presStyleCnt="0"/>
      <dgm:spPr/>
    </dgm:pt>
    <dgm:pt modelId="{380244F2-0D8A-4B7F-971B-99CC1A00C6AD}" type="pres">
      <dgm:prSet presAssocID="{88806358-F6E1-4698-8360-4CB61D95395E}" presName="node" presStyleLbl="node1" presStyleIdx="8" presStyleCnt="12">
        <dgm:presLayoutVars>
          <dgm:bulletEnabled val="1"/>
        </dgm:presLayoutVars>
      </dgm:prSet>
      <dgm:spPr/>
    </dgm:pt>
    <dgm:pt modelId="{7DA234CE-E4C9-4DD7-A3A6-C50371FF52CB}" type="pres">
      <dgm:prSet presAssocID="{8B39FA60-272F-4268-B349-39E8BAEEBFD0}" presName="sibTrans" presStyleCnt="0"/>
      <dgm:spPr/>
    </dgm:pt>
    <dgm:pt modelId="{5AFC820E-F122-4103-BFBB-3216CB2BA136}" type="pres">
      <dgm:prSet presAssocID="{913498D7-F5FE-4703-A96E-36CFCF597A2E}" presName="node" presStyleLbl="node1" presStyleIdx="9" presStyleCnt="12">
        <dgm:presLayoutVars>
          <dgm:bulletEnabled val="1"/>
        </dgm:presLayoutVars>
      </dgm:prSet>
      <dgm:spPr>
        <a:prstGeom prst="rect">
          <a:avLst/>
        </a:prstGeom>
      </dgm:spPr>
    </dgm:pt>
    <dgm:pt modelId="{440ED49B-C545-4540-B674-F62007238A22}" type="pres">
      <dgm:prSet presAssocID="{67052945-0ED3-4C7A-86E5-35EBD32B19A5}" presName="sibTrans" presStyleCnt="0"/>
      <dgm:spPr/>
    </dgm:pt>
    <dgm:pt modelId="{B4F3AC6C-C8D2-4935-B886-32C98CCDDE96}" type="pres">
      <dgm:prSet presAssocID="{FEBCD9BA-EE94-4764-AFA1-F8FE7CEB3F43}" presName="node" presStyleLbl="node1" presStyleIdx="10" presStyleCnt="12">
        <dgm:presLayoutVars>
          <dgm:bulletEnabled val="1"/>
        </dgm:presLayoutVars>
      </dgm:prSet>
      <dgm:spPr>
        <a:prstGeom prst="rect">
          <a:avLst/>
        </a:prstGeom>
      </dgm:spPr>
    </dgm:pt>
    <dgm:pt modelId="{0B6E29C6-D49E-43DD-8575-2989855CC5BA}" type="pres">
      <dgm:prSet presAssocID="{F85C0E10-8BC6-438F-A7E2-C51EBBC4A330}" presName="sibTrans" presStyleCnt="0"/>
      <dgm:spPr/>
    </dgm:pt>
    <dgm:pt modelId="{B9ECB6F6-49BB-4F3B-A889-85CAA3BB77B2}" type="pres">
      <dgm:prSet presAssocID="{A4646B79-3A14-4800-8C9A-46BC1C02B9EF}" presName="node" presStyleLbl="node1" presStyleIdx="11" presStyleCnt="12">
        <dgm:presLayoutVars>
          <dgm:bulletEnabled val="1"/>
        </dgm:presLayoutVars>
      </dgm:prSet>
      <dgm:spPr/>
    </dgm:pt>
  </dgm:ptLst>
  <dgm:cxnLst>
    <dgm:cxn modelId="{2BC1CA08-A3F0-4DC5-B88A-4AA0145C54B9}" type="presOf" srcId="{C4CA3749-9643-41D4-80EA-754A42D88D32}" destId="{B0031751-E449-4444-983C-EBE6C3C9ACE0}" srcOrd="0" destOrd="0" presId="urn:microsoft.com/office/officeart/2005/8/layout/default"/>
    <dgm:cxn modelId="{058CA60B-9A5A-472A-8249-DC95BFF91D2B}" srcId="{FA2E5478-EEB1-4BDF-94A7-53121AA90CD7}" destId="{12EDBF94-3A66-4BAA-9342-92E942AB1D6A}" srcOrd="3" destOrd="0" parTransId="{36EFDC18-B5F2-44EB-8F2A-60D0A52C821D}" sibTransId="{DD6A0BD4-9FBF-41DD-B571-BC91FF202F0F}"/>
    <dgm:cxn modelId="{F601DC40-8FB1-437B-A725-18C368E1994A}" type="presOf" srcId="{88806358-F6E1-4698-8360-4CB61D95395E}" destId="{380244F2-0D8A-4B7F-971B-99CC1A00C6AD}" srcOrd="0" destOrd="0" presId="urn:microsoft.com/office/officeart/2005/8/layout/default"/>
    <dgm:cxn modelId="{087FAA62-D62B-41C9-BD8D-31601299BE56}" srcId="{FA2E5478-EEB1-4BDF-94A7-53121AA90CD7}" destId="{C4CA3749-9643-41D4-80EA-754A42D88D32}" srcOrd="1" destOrd="0" parTransId="{EDA7364D-6B3E-4768-8294-96DEE6E39101}" sibTransId="{AF84EFC9-A59C-4605-A45A-1BECBC6BC5F9}"/>
    <dgm:cxn modelId="{CDEE6D6A-5380-4C84-AB1B-FEE68FD7BBBA}" srcId="{FA2E5478-EEB1-4BDF-94A7-53121AA90CD7}" destId="{913498D7-F5FE-4703-A96E-36CFCF597A2E}" srcOrd="9" destOrd="0" parTransId="{F99E5A4B-9ADD-454D-AC6A-C4FADA966D48}" sibTransId="{67052945-0ED3-4C7A-86E5-35EBD32B19A5}"/>
    <dgm:cxn modelId="{8C16296D-0D92-4948-8718-E8996E00682D}" srcId="{FA2E5478-EEB1-4BDF-94A7-53121AA90CD7}" destId="{43FF86FA-EA2D-4997-AF3E-09D3490C4FCF}" srcOrd="5" destOrd="0" parTransId="{BBDAA2BE-30F5-4E91-8BC4-92C792C5607D}" sibTransId="{86BD91CF-A8F3-410D-9C82-33FE10DA6132}"/>
    <dgm:cxn modelId="{C2DA896D-87E0-451B-9C1C-14AFF6578E75}" srcId="{FA2E5478-EEB1-4BDF-94A7-53121AA90CD7}" destId="{2698999A-ECAB-4E69-85D5-D1FA86AD796C}" srcOrd="6" destOrd="0" parTransId="{41E9B800-C3D5-426E-A03C-2F2BBD78B320}" sibTransId="{A02CE658-4C4D-4E46-912E-30D90F1255BC}"/>
    <dgm:cxn modelId="{3A5A1655-E716-48C3-BA27-63700E603BAA}" srcId="{FA2E5478-EEB1-4BDF-94A7-53121AA90CD7}" destId="{E1807D99-4341-49D3-9A57-BB3D0E6EF232}" srcOrd="7" destOrd="0" parTransId="{09E6689B-B435-4DE2-94A1-2A6290EBC81D}" sibTransId="{2DA99044-302C-41B2-91D2-182B7B60AAF9}"/>
    <dgm:cxn modelId="{76229176-E12D-4726-AD19-4FEC10E35A14}" type="presOf" srcId="{A4646B79-3A14-4800-8C9A-46BC1C02B9EF}" destId="{B9ECB6F6-49BB-4F3B-A889-85CAA3BB77B2}" srcOrd="0" destOrd="0" presId="urn:microsoft.com/office/officeart/2005/8/layout/default"/>
    <dgm:cxn modelId="{76B5A276-C205-4105-BEDA-2C1E4443D71E}" type="presOf" srcId="{445587AF-7CF4-4CB0-B853-7F6C6B330CCE}" destId="{E656B12C-C008-4A7A-A21D-DB29D71B7C39}" srcOrd="0" destOrd="0" presId="urn:microsoft.com/office/officeart/2005/8/layout/default"/>
    <dgm:cxn modelId="{78287477-2FC2-4EB3-AEF4-5CC4885C35B8}" type="presOf" srcId="{FA2E5478-EEB1-4BDF-94A7-53121AA90CD7}" destId="{1066B2BD-9300-4DF2-B649-02B34D92D5E4}" srcOrd="0" destOrd="0" presId="urn:microsoft.com/office/officeart/2005/8/layout/default"/>
    <dgm:cxn modelId="{75E0EF79-96CE-41CC-A3E6-48067DB7C252}" srcId="{FA2E5478-EEB1-4BDF-94A7-53121AA90CD7}" destId="{FEBCD9BA-EE94-4764-AFA1-F8FE7CEB3F43}" srcOrd="10" destOrd="0" parTransId="{E3F9D6B8-C75E-4AEE-93FC-E8D871DEFF9D}" sibTransId="{F85C0E10-8BC6-438F-A7E2-C51EBBC4A330}"/>
    <dgm:cxn modelId="{B5ED0D7E-24FD-41A8-9F79-F61585A97768}" srcId="{FA2E5478-EEB1-4BDF-94A7-53121AA90CD7}" destId="{88806358-F6E1-4698-8360-4CB61D95395E}" srcOrd="8" destOrd="0" parTransId="{362A65B7-8E22-4E28-98BF-E8B1B83E80F4}" sibTransId="{8B39FA60-272F-4268-B349-39E8BAEEBFD0}"/>
    <dgm:cxn modelId="{16B5A28F-B796-4BEF-A88F-994764670669}" srcId="{FA2E5478-EEB1-4BDF-94A7-53121AA90CD7}" destId="{445587AF-7CF4-4CB0-B853-7F6C6B330CCE}" srcOrd="4" destOrd="0" parTransId="{4AE3C081-498D-492B-A3EE-352309031F16}" sibTransId="{DE525636-5002-4D11-B7B4-60BCDBA029E5}"/>
    <dgm:cxn modelId="{66519293-F09C-4F55-8A93-8E27967D7305}" type="presOf" srcId="{1D91D3FC-F56F-4FDC-BE27-3FC6AAEB1A25}" destId="{D4CEC405-D290-4529-BCED-17A89160E89E}" srcOrd="0" destOrd="0" presId="urn:microsoft.com/office/officeart/2005/8/layout/default"/>
    <dgm:cxn modelId="{B00E0594-D8AB-48D9-8D5C-396566C30EF3}" type="presOf" srcId="{12EDBF94-3A66-4BAA-9342-92E942AB1D6A}" destId="{1C3D93CA-E6E7-43AC-85A5-FA9D3D5D1CAB}" srcOrd="0" destOrd="0" presId="urn:microsoft.com/office/officeart/2005/8/layout/default"/>
    <dgm:cxn modelId="{C6C4B297-2E20-4CB0-A2C6-7CA4330D80F9}" type="presOf" srcId="{FEBCD9BA-EE94-4764-AFA1-F8FE7CEB3F43}" destId="{B4F3AC6C-C8D2-4935-B886-32C98CCDDE96}" srcOrd="0" destOrd="0" presId="urn:microsoft.com/office/officeart/2005/8/layout/default"/>
    <dgm:cxn modelId="{87DFBDA8-564C-4071-A663-975C2B89EF78}" srcId="{FA2E5478-EEB1-4BDF-94A7-53121AA90CD7}" destId="{A4646B79-3A14-4800-8C9A-46BC1C02B9EF}" srcOrd="11" destOrd="0" parTransId="{3C0515EB-E3C1-4824-9369-DD686F9D59F1}" sibTransId="{FA0E8709-FF17-4DB2-B01A-44B9634D9AB7}"/>
    <dgm:cxn modelId="{58A4A2BB-5618-47C2-8F75-BA7B2B3A2DAF}" srcId="{FA2E5478-EEB1-4BDF-94A7-53121AA90CD7}" destId="{1D91D3FC-F56F-4FDC-BE27-3FC6AAEB1A25}" srcOrd="2" destOrd="0" parTransId="{5E97B723-947A-487F-B150-A207C6F61D34}" sibTransId="{AD213D3A-8708-4648-BA78-23BAE99E0E0C}"/>
    <dgm:cxn modelId="{D23C6CC2-EE65-4459-AE22-1121DA20E7AA}" srcId="{FA2E5478-EEB1-4BDF-94A7-53121AA90CD7}" destId="{070DE118-BDA5-48B8-AAD5-0E71F53505E7}" srcOrd="0" destOrd="0" parTransId="{8B21594D-E10C-43B5-A407-851CCB4DB319}" sibTransId="{6DB847B3-64E9-48AC-AE78-CB1121CFA699}"/>
    <dgm:cxn modelId="{678C4FD2-8E13-4CDE-8BCD-D8E3D171CCB4}" type="presOf" srcId="{2698999A-ECAB-4E69-85D5-D1FA86AD796C}" destId="{029F6034-4F54-446D-AF2B-E24A52CB1C8B}" srcOrd="0" destOrd="0" presId="urn:microsoft.com/office/officeart/2005/8/layout/default"/>
    <dgm:cxn modelId="{89DD3CE0-E902-49F7-9EAE-C99DBA82C7BA}" type="presOf" srcId="{43FF86FA-EA2D-4997-AF3E-09D3490C4FCF}" destId="{F7D14055-E0E6-449E-AB11-B6229A659E56}" srcOrd="0" destOrd="0" presId="urn:microsoft.com/office/officeart/2005/8/layout/default"/>
    <dgm:cxn modelId="{95F05BE6-65F1-4638-B0A1-23BE2A0BCC5C}" type="presOf" srcId="{913498D7-F5FE-4703-A96E-36CFCF597A2E}" destId="{5AFC820E-F122-4103-BFBB-3216CB2BA136}" srcOrd="0" destOrd="0" presId="urn:microsoft.com/office/officeart/2005/8/layout/default"/>
    <dgm:cxn modelId="{3C2637E9-2BBD-484F-8AAB-EC701F4A2499}" type="presOf" srcId="{070DE118-BDA5-48B8-AAD5-0E71F53505E7}" destId="{5D58D2FC-6CB3-4669-ADBA-5D0D0B783596}" srcOrd="0" destOrd="0" presId="urn:microsoft.com/office/officeart/2005/8/layout/default"/>
    <dgm:cxn modelId="{F0FDC8EA-CF39-457F-AF7A-2A0FEA43BA8B}" type="presOf" srcId="{E1807D99-4341-49D3-9A57-BB3D0E6EF232}" destId="{43230825-E5A2-4826-A86A-8D16D9DFCA43}" srcOrd="0" destOrd="0" presId="urn:microsoft.com/office/officeart/2005/8/layout/default"/>
    <dgm:cxn modelId="{32678987-A00C-43A7-975A-16CAFB7215D8}" type="presParOf" srcId="{1066B2BD-9300-4DF2-B649-02B34D92D5E4}" destId="{5D58D2FC-6CB3-4669-ADBA-5D0D0B783596}" srcOrd="0" destOrd="0" presId="urn:microsoft.com/office/officeart/2005/8/layout/default"/>
    <dgm:cxn modelId="{697F0CDA-261B-4D9B-B16B-8E8B052FD283}" type="presParOf" srcId="{1066B2BD-9300-4DF2-B649-02B34D92D5E4}" destId="{D1217F51-B735-4F95-8B97-A19A004EE35A}" srcOrd="1" destOrd="0" presId="urn:microsoft.com/office/officeart/2005/8/layout/default"/>
    <dgm:cxn modelId="{BDC94AE8-EFC4-485A-96CD-6685E5C9C7FE}" type="presParOf" srcId="{1066B2BD-9300-4DF2-B649-02B34D92D5E4}" destId="{B0031751-E449-4444-983C-EBE6C3C9ACE0}" srcOrd="2" destOrd="0" presId="urn:microsoft.com/office/officeart/2005/8/layout/default"/>
    <dgm:cxn modelId="{B4B5B9E7-981A-4F1C-A0ED-C3F7878D37C1}" type="presParOf" srcId="{1066B2BD-9300-4DF2-B649-02B34D92D5E4}" destId="{AB3F9BF2-5E53-4926-ABF2-2110CA3DD1DA}" srcOrd="3" destOrd="0" presId="urn:microsoft.com/office/officeart/2005/8/layout/default"/>
    <dgm:cxn modelId="{7FEFC4EB-BDD3-42B0-91CC-2BDA21A0158F}" type="presParOf" srcId="{1066B2BD-9300-4DF2-B649-02B34D92D5E4}" destId="{D4CEC405-D290-4529-BCED-17A89160E89E}" srcOrd="4" destOrd="0" presId="urn:microsoft.com/office/officeart/2005/8/layout/default"/>
    <dgm:cxn modelId="{E8FFEC0D-E98B-4623-973A-4AA370053480}" type="presParOf" srcId="{1066B2BD-9300-4DF2-B649-02B34D92D5E4}" destId="{3B0B61ED-C977-4468-B673-BD3AF360A264}" srcOrd="5" destOrd="0" presId="urn:microsoft.com/office/officeart/2005/8/layout/default"/>
    <dgm:cxn modelId="{ADDDD918-41C4-4CB3-9894-C79FF480014C}" type="presParOf" srcId="{1066B2BD-9300-4DF2-B649-02B34D92D5E4}" destId="{1C3D93CA-E6E7-43AC-85A5-FA9D3D5D1CAB}" srcOrd="6" destOrd="0" presId="urn:microsoft.com/office/officeart/2005/8/layout/default"/>
    <dgm:cxn modelId="{24094BEB-8BA0-4A03-8BA4-4739748DE934}" type="presParOf" srcId="{1066B2BD-9300-4DF2-B649-02B34D92D5E4}" destId="{C9BC2689-F1CC-441B-86CC-9AA17A9852EB}" srcOrd="7" destOrd="0" presId="urn:microsoft.com/office/officeart/2005/8/layout/default"/>
    <dgm:cxn modelId="{97B75A80-0FAD-4E48-9389-98322555EBA3}" type="presParOf" srcId="{1066B2BD-9300-4DF2-B649-02B34D92D5E4}" destId="{E656B12C-C008-4A7A-A21D-DB29D71B7C39}" srcOrd="8" destOrd="0" presId="urn:microsoft.com/office/officeart/2005/8/layout/default"/>
    <dgm:cxn modelId="{10AF5182-F8E3-46E1-B918-2FD2FADC47FD}" type="presParOf" srcId="{1066B2BD-9300-4DF2-B649-02B34D92D5E4}" destId="{E2734934-95EF-43A1-9673-F0622B10F502}" srcOrd="9" destOrd="0" presId="urn:microsoft.com/office/officeart/2005/8/layout/default"/>
    <dgm:cxn modelId="{FB0BA93E-A1DB-4A36-9248-A747767BF5F7}" type="presParOf" srcId="{1066B2BD-9300-4DF2-B649-02B34D92D5E4}" destId="{F7D14055-E0E6-449E-AB11-B6229A659E56}" srcOrd="10" destOrd="0" presId="urn:microsoft.com/office/officeart/2005/8/layout/default"/>
    <dgm:cxn modelId="{E4E4D39F-1CA8-455D-908C-B9241612D5B1}" type="presParOf" srcId="{1066B2BD-9300-4DF2-B649-02B34D92D5E4}" destId="{4C838165-0C56-4BF6-A515-62781EAD8C0B}" srcOrd="11" destOrd="0" presId="urn:microsoft.com/office/officeart/2005/8/layout/default"/>
    <dgm:cxn modelId="{E9B1C7FB-D11C-4040-A6B1-230A2197AB32}" type="presParOf" srcId="{1066B2BD-9300-4DF2-B649-02B34D92D5E4}" destId="{029F6034-4F54-446D-AF2B-E24A52CB1C8B}" srcOrd="12" destOrd="0" presId="urn:microsoft.com/office/officeart/2005/8/layout/default"/>
    <dgm:cxn modelId="{CC6FB21A-6B2E-4955-8FC5-26CE86806ECD}" type="presParOf" srcId="{1066B2BD-9300-4DF2-B649-02B34D92D5E4}" destId="{9832C642-3FC5-49C4-9043-84A2F9B79911}" srcOrd="13" destOrd="0" presId="urn:microsoft.com/office/officeart/2005/8/layout/default"/>
    <dgm:cxn modelId="{368EF515-B040-453B-9BB0-C419728303D5}" type="presParOf" srcId="{1066B2BD-9300-4DF2-B649-02B34D92D5E4}" destId="{43230825-E5A2-4826-A86A-8D16D9DFCA43}" srcOrd="14" destOrd="0" presId="urn:microsoft.com/office/officeart/2005/8/layout/default"/>
    <dgm:cxn modelId="{08E31A1C-63BB-4D58-93B8-6535AE058B35}" type="presParOf" srcId="{1066B2BD-9300-4DF2-B649-02B34D92D5E4}" destId="{F8EB693A-2426-4470-A085-23B9D19A9046}" srcOrd="15" destOrd="0" presId="urn:microsoft.com/office/officeart/2005/8/layout/default"/>
    <dgm:cxn modelId="{31FDCFF7-EAB3-4135-BBEB-FDCE7C4C2371}" type="presParOf" srcId="{1066B2BD-9300-4DF2-B649-02B34D92D5E4}" destId="{380244F2-0D8A-4B7F-971B-99CC1A00C6AD}" srcOrd="16" destOrd="0" presId="urn:microsoft.com/office/officeart/2005/8/layout/default"/>
    <dgm:cxn modelId="{832FAD27-DA79-4996-BC5D-048D04496F0F}" type="presParOf" srcId="{1066B2BD-9300-4DF2-B649-02B34D92D5E4}" destId="{7DA234CE-E4C9-4DD7-A3A6-C50371FF52CB}" srcOrd="17" destOrd="0" presId="urn:microsoft.com/office/officeart/2005/8/layout/default"/>
    <dgm:cxn modelId="{12A9370F-095B-455E-A1F1-C5A287A77CD2}" type="presParOf" srcId="{1066B2BD-9300-4DF2-B649-02B34D92D5E4}" destId="{5AFC820E-F122-4103-BFBB-3216CB2BA136}" srcOrd="18" destOrd="0" presId="urn:microsoft.com/office/officeart/2005/8/layout/default"/>
    <dgm:cxn modelId="{8A4CB03D-4B68-4FF5-94DD-0A7BF2F197FD}" type="presParOf" srcId="{1066B2BD-9300-4DF2-B649-02B34D92D5E4}" destId="{440ED49B-C545-4540-B674-F62007238A22}" srcOrd="19" destOrd="0" presId="urn:microsoft.com/office/officeart/2005/8/layout/default"/>
    <dgm:cxn modelId="{9205C551-C0C3-4F7F-BCCF-E5B98F66579A}" type="presParOf" srcId="{1066B2BD-9300-4DF2-B649-02B34D92D5E4}" destId="{B4F3AC6C-C8D2-4935-B886-32C98CCDDE96}" srcOrd="20" destOrd="0" presId="urn:microsoft.com/office/officeart/2005/8/layout/default"/>
    <dgm:cxn modelId="{D651EBF3-0730-4A34-9273-AF92E58C4C72}" type="presParOf" srcId="{1066B2BD-9300-4DF2-B649-02B34D92D5E4}" destId="{0B6E29C6-D49E-43DD-8575-2989855CC5BA}" srcOrd="21" destOrd="0" presId="urn:microsoft.com/office/officeart/2005/8/layout/default"/>
    <dgm:cxn modelId="{5276AFE4-184E-45F1-AA7A-180973108A74}" type="presParOf" srcId="{1066B2BD-9300-4DF2-B649-02B34D92D5E4}" destId="{B9ECB6F6-49BB-4F3B-A889-85CAA3BB77B2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F282D6-AD14-4E29-97D0-2C9AF0A56FBE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D54E3AC-E7E7-4382-B8B9-55971047B278}">
      <dgm:prSet custT="1"/>
      <dgm:spPr/>
      <dgm:t>
        <a:bodyPr/>
        <a:lstStyle/>
        <a:p>
          <a:pPr>
            <a:defRPr b="1"/>
          </a:pPr>
          <a:r>
            <a:rPr lang="en-US" sz="1800" dirty="0"/>
            <a:t>16 Oct.</a:t>
          </a:r>
        </a:p>
      </dgm:t>
    </dgm:pt>
    <dgm:pt modelId="{1CCEDF3F-B8A3-4157-96D5-3649D810CD75}" type="parTrans" cxnId="{3F8B09C4-5D3F-4546-B4C0-55E3C97D6E0B}">
      <dgm:prSet/>
      <dgm:spPr/>
      <dgm:t>
        <a:bodyPr/>
        <a:lstStyle/>
        <a:p>
          <a:endParaRPr lang="en-US"/>
        </a:p>
      </dgm:t>
    </dgm:pt>
    <dgm:pt modelId="{311364CC-1FA1-4AF2-A638-EFF4AA3AFB2B}" type="sibTrans" cxnId="{3F8B09C4-5D3F-4546-B4C0-55E3C97D6E0B}">
      <dgm:prSet/>
      <dgm:spPr/>
      <dgm:t>
        <a:bodyPr/>
        <a:lstStyle/>
        <a:p>
          <a:endParaRPr lang="en-US"/>
        </a:p>
      </dgm:t>
    </dgm:pt>
    <dgm:pt modelId="{AC5ADEC9-BEFB-4121-AFF8-C42484EC0893}">
      <dgm:prSet custT="1"/>
      <dgm:spPr/>
      <dgm:t>
        <a:bodyPr/>
        <a:lstStyle/>
        <a:p>
          <a:r>
            <a:rPr lang="en-US" sz="1800" dirty="0"/>
            <a:t>Heating Option Available</a:t>
          </a:r>
        </a:p>
      </dgm:t>
    </dgm:pt>
    <dgm:pt modelId="{4EF9CE6E-FB18-4B9C-B41E-9AD2304F9BB5}" type="parTrans" cxnId="{42F788A6-9B55-4F12-A63C-9A9D55EA858F}">
      <dgm:prSet/>
      <dgm:spPr/>
      <dgm:t>
        <a:bodyPr/>
        <a:lstStyle/>
        <a:p>
          <a:endParaRPr lang="en-US"/>
        </a:p>
      </dgm:t>
    </dgm:pt>
    <dgm:pt modelId="{F62DB847-1D2B-4A58-B273-CC99D757C185}" type="sibTrans" cxnId="{42F788A6-9B55-4F12-A63C-9A9D55EA858F}">
      <dgm:prSet/>
      <dgm:spPr/>
      <dgm:t>
        <a:bodyPr/>
        <a:lstStyle/>
        <a:p>
          <a:endParaRPr lang="en-US"/>
        </a:p>
      </dgm:t>
    </dgm:pt>
    <dgm:pt modelId="{5629AFB8-A6DC-435E-80D9-80BEF9BD1196}">
      <dgm:prSet custT="1"/>
      <dgm:spPr/>
      <dgm:t>
        <a:bodyPr/>
        <a:lstStyle/>
        <a:p>
          <a:pPr>
            <a:defRPr b="1"/>
          </a:pPr>
          <a:r>
            <a:rPr lang="en-US" sz="1800" dirty="0"/>
            <a:t>1 Dec.</a:t>
          </a:r>
        </a:p>
      </dgm:t>
    </dgm:pt>
    <dgm:pt modelId="{B755CEBB-99C3-4F82-81BD-7937C96599FE}" type="parTrans" cxnId="{BACC6105-99A7-44CA-95F6-041B103C6D60}">
      <dgm:prSet/>
      <dgm:spPr/>
      <dgm:t>
        <a:bodyPr/>
        <a:lstStyle/>
        <a:p>
          <a:endParaRPr lang="en-US"/>
        </a:p>
      </dgm:t>
    </dgm:pt>
    <dgm:pt modelId="{718986AF-C115-4E5E-9FB5-A5504AB1FAB8}" type="sibTrans" cxnId="{BACC6105-99A7-44CA-95F6-041B103C6D60}">
      <dgm:prSet/>
      <dgm:spPr/>
      <dgm:t>
        <a:bodyPr/>
        <a:lstStyle/>
        <a:p>
          <a:endParaRPr lang="en-US"/>
        </a:p>
      </dgm:t>
    </dgm:pt>
    <dgm:pt modelId="{7891D9A7-AE04-41D2-B4F3-976A5703EE13}">
      <dgm:prSet custT="1"/>
      <dgm:spPr/>
      <dgm:t>
        <a:bodyPr/>
        <a:lstStyle/>
        <a:p>
          <a:r>
            <a:rPr lang="en-US" sz="1800" dirty="0"/>
            <a:t>Cooling System Shut-Off</a:t>
          </a:r>
        </a:p>
      </dgm:t>
    </dgm:pt>
    <dgm:pt modelId="{18C5D0B7-5DCE-4DE3-942C-BE431E3827A9}" type="parTrans" cxnId="{581954A7-84F9-4718-A0B6-A574376148FE}">
      <dgm:prSet/>
      <dgm:spPr/>
      <dgm:t>
        <a:bodyPr/>
        <a:lstStyle/>
        <a:p>
          <a:endParaRPr lang="en-US"/>
        </a:p>
      </dgm:t>
    </dgm:pt>
    <dgm:pt modelId="{801418AE-3E01-4B68-9C44-836ADD778AB1}" type="sibTrans" cxnId="{581954A7-84F9-4718-A0B6-A574376148FE}">
      <dgm:prSet/>
      <dgm:spPr/>
      <dgm:t>
        <a:bodyPr/>
        <a:lstStyle/>
        <a:p>
          <a:endParaRPr lang="en-US"/>
        </a:p>
      </dgm:t>
    </dgm:pt>
    <dgm:pt modelId="{430533E1-A35E-4DAF-A7F8-58C2EF3D0DC2}" type="pres">
      <dgm:prSet presAssocID="{CAF282D6-AD14-4E29-97D0-2C9AF0A56FBE}" presName="root" presStyleCnt="0">
        <dgm:presLayoutVars>
          <dgm:chMax/>
          <dgm:chPref/>
          <dgm:animLvl val="lvl"/>
        </dgm:presLayoutVars>
      </dgm:prSet>
      <dgm:spPr/>
    </dgm:pt>
    <dgm:pt modelId="{1F365357-066A-4E18-82F9-F7D4E54D8ACE}" type="pres">
      <dgm:prSet presAssocID="{CAF282D6-AD14-4E29-97D0-2C9AF0A56FBE}" presName="divider" presStyleLbl="fgAcc1" presStyleIdx="0" presStyleCnt="3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2AE95834-B4B2-43AE-9E83-8998B31C0D87}" type="pres">
      <dgm:prSet presAssocID="{CAF282D6-AD14-4E29-97D0-2C9AF0A56FBE}" presName="nodes" presStyleCnt="0">
        <dgm:presLayoutVars>
          <dgm:chMax/>
          <dgm:chPref/>
          <dgm:animLvl val="lvl"/>
        </dgm:presLayoutVars>
      </dgm:prSet>
      <dgm:spPr/>
    </dgm:pt>
    <dgm:pt modelId="{01A3AE47-D6F6-4115-B60C-D8B569ED8BBA}" type="pres">
      <dgm:prSet presAssocID="{CD54E3AC-E7E7-4382-B8B9-55971047B278}" presName="composite1" presStyleCnt="0"/>
      <dgm:spPr/>
    </dgm:pt>
    <dgm:pt modelId="{D2BA62B6-E779-43A0-83B9-CE287E5F7BF8}" type="pres">
      <dgm:prSet presAssocID="{CD54E3AC-E7E7-4382-B8B9-55971047B278}" presName="ConnectorPoint1" presStyleLbl="lnNode1" presStyleIdx="0" presStyleCnt="2"/>
      <dgm:spPr/>
    </dgm:pt>
    <dgm:pt modelId="{DAFB3F40-1269-4434-95B9-D29FED6323E2}" type="pres">
      <dgm:prSet presAssocID="{CD54E3AC-E7E7-4382-B8B9-55971047B278}" presName="DropPinPlaceHolder1" presStyleCnt="0"/>
      <dgm:spPr/>
    </dgm:pt>
    <dgm:pt modelId="{0F5507C0-41FA-40B9-8763-57C110D2CE38}" type="pres">
      <dgm:prSet presAssocID="{CD54E3AC-E7E7-4382-B8B9-55971047B278}" presName="DropPin1" presStyleLbl="alignNode1" presStyleIdx="0" presStyleCnt="2" custLinFactX="152484" custLinFactNeighborX="200000" custLinFactNeighborY="-5558"/>
      <dgm:spPr/>
    </dgm:pt>
    <dgm:pt modelId="{39E7A3B3-65EA-4E7D-9942-A855E2B2A2B6}" type="pres">
      <dgm:prSet presAssocID="{CD54E3AC-E7E7-4382-B8B9-55971047B278}" presName="Ellipse1" presStyleLbl="fgAcc1" presStyleIdx="1" presStyleCnt="3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296240A6-E9D3-47AF-823B-83174E312C20}" type="pres">
      <dgm:prSet presAssocID="{CD54E3AC-E7E7-4382-B8B9-55971047B278}" presName="L2TextContainer1" presStyleLbl="revTx" presStyleIdx="0" presStyleCnt="4" custScaleX="95876" custScaleY="33548" custLinFactNeighborX="46827" custLinFactNeighborY="-49217">
        <dgm:presLayoutVars>
          <dgm:bulletEnabled val="1"/>
        </dgm:presLayoutVars>
      </dgm:prSet>
      <dgm:spPr/>
    </dgm:pt>
    <dgm:pt modelId="{DBEF50CF-5124-41D6-8C45-6BBD2ED39DB0}" type="pres">
      <dgm:prSet presAssocID="{CD54E3AC-E7E7-4382-B8B9-55971047B278}" presName="L1TextContainer1" presStyleLbl="revTx" presStyleIdx="1" presStyleCnt="4" custLinFactNeighborX="47002" custLinFactNeighborY="-15884">
        <dgm:presLayoutVars>
          <dgm:chMax val="1"/>
          <dgm:chPref val="1"/>
          <dgm:bulletEnabled val="1"/>
        </dgm:presLayoutVars>
      </dgm:prSet>
      <dgm:spPr/>
    </dgm:pt>
    <dgm:pt modelId="{B722741E-3279-4D02-9088-AC2642788083}" type="pres">
      <dgm:prSet presAssocID="{CD54E3AC-E7E7-4382-B8B9-55971047B278}" presName="ConnectLine1" presStyleLbl="sibTrans1D1" presStyleIdx="0" presStyleCnt="2" custLinFactX="2022084" custLinFactNeighborX="2100000" custLinFactNeighborY="1581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42AFC56F-E0EC-4C17-8421-365D64AB43C4}" type="pres">
      <dgm:prSet presAssocID="{CD54E3AC-E7E7-4382-B8B9-55971047B278}" presName="EmptyPlaceHolder1" presStyleCnt="0"/>
      <dgm:spPr/>
    </dgm:pt>
    <dgm:pt modelId="{D23DAD2E-39C2-4165-98B5-8B515F26F1E3}" type="pres">
      <dgm:prSet presAssocID="{311364CC-1FA1-4AF2-A638-EFF4AA3AFB2B}" presName="spaceBetweenRectangles1" presStyleCnt="0"/>
      <dgm:spPr/>
    </dgm:pt>
    <dgm:pt modelId="{5D5E2103-7F81-4A66-94A1-FCF4540D981D}" type="pres">
      <dgm:prSet presAssocID="{5629AFB8-A6DC-435E-80D9-80BEF9BD1196}" presName="composite1" presStyleCnt="0"/>
      <dgm:spPr/>
    </dgm:pt>
    <dgm:pt modelId="{8311D081-39D3-402B-8675-A3526CDEAD56}" type="pres">
      <dgm:prSet presAssocID="{5629AFB8-A6DC-435E-80D9-80BEF9BD1196}" presName="ConnectorPoint1" presStyleLbl="lnNode1" presStyleIdx="1" presStyleCnt="2"/>
      <dgm:spPr>
        <a:noFill/>
        <a:ln>
          <a:noFill/>
        </a:ln>
      </dgm:spPr>
    </dgm:pt>
    <dgm:pt modelId="{0F5B9347-3403-4556-98F5-5316E23BC259}" type="pres">
      <dgm:prSet presAssocID="{5629AFB8-A6DC-435E-80D9-80BEF9BD1196}" presName="DropPinPlaceHolder1" presStyleCnt="0"/>
      <dgm:spPr/>
    </dgm:pt>
    <dgm:pt modelId="{10DE2B60-DF57-45F2-9E6A-948BB12E2AFF}" type="pres">
      <dgm:prSet presAssocID="{5629AFB8-A6DC-435E-80D9-80BEF9BD1196}" presName="DropPin1" presStyleLbl="alignNode1" presStyleIdx="1" presStyleCnt="2" custAng="10705185" custLinFactX="100000" custLinFactY="-300000" custLinFactNeighborX="186969" custLinFactNeighborY="-375866"/>
      <dgm:spPr/>
    </dgm:pt>
    <dgm:pt modelId="{84CA1B4F-3B94-4823-B712-257B8EBD910A}" type="pres">
      <dgm:prSet presAssocID="{5629AFB8-A6DC-435E-80D9-80BEF9BD1196}" presName="Ellipse1" presStyleLbl="fgAcc1" presStyleIdx="2" presStyleCnt="3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124F02C1-93E0-41E3-8BF2-6FDBCC6B8F27}" type="pres">
      <dgm:prSet presAssocID="{5629AFB8-A6DC-435E-80D9-80BEF9BD1196}" presName="L2TextContainer1" presStyleLbl="revTx" presStyleIdx="2" presStyleCnt="4" custScaleX="67545" custScaleY="110569" custLinFactY="-72687" custLinFactNeighborX="22254" custLinFactNeighborY="-100000">
        <dgm:presLayoutVars>
          <dgm:bulletEnabled val="1"/>
        </dgm:presLayoutVars>
      </dgm:prSet>
      <dgm:spPr/>
    </dgm:pt>
    <dgm:pt modelId="{3F41730B-EC40-4611-B934-825ADF5C0DE5}" type="pres">
      <dgm:prSet presAssocID="{5629AFB8-A6DC-435E-80D9-80BEF9BD1196}" presName="L1TextContainer1" presStyleLbl="revTx" presStyleIdx="3" presStyleCnt="4" custScaleX="28267" custLinFactY="-300000" custLinFactNeighborX="2322" custLinFactNeighborY="-374969">
        <dgm:presLayoutVars>
          <dgm:chMax val="1"/>
          <dgm:chPref val="1"/>
          <dgm:bulletEnabled val="1"/>
        </dgm:presLayoutVars>
      </dgm:prSet>
      <dgm:spPr/>
    </dgm:pt>
    <dgm:pt modelId="{B2179F5A-0FF9-4494-B3C8-69CB2A36733B}" type="pres">
      <dgm:prSet presAssocID="{5629AFB8-A6DC-435E-80D9-80BEF9BD1196}" presName="ConnectLine1" presStyleLbl="sibTrans1D1" presStyleIdx="1" presStyleCnt="2" custLinFactX="952863" custLinFactNeighborX="1000000" custLinFactNeighborY="25560"/>
      <dgm:spPr>
        <a:noFill/>
        <a:ln w="12700" cap="flat" cmpd="sng" algn="ctr">
          <a:noFill/>
          <a:prstDash val="dash"/>
        </a:ln>
        <a:effectLst/>
      </dgm:spPr>
    </dgm:pt>
    <dgm:pt modelId="{2F329E5B-CE32-4247-90AF-BBA5E809F67F}" type="pres">
      <dgm:prSet presAssocID="{5629AFB8-A6DC-435E-80D9-80BEF9BD1196}" presName="EmptyPlaceHolder1" presStyleCnt="0"/>
      <dgm:spPr/>
    </dgm:pt>
  </dgm:ptLst>
  <dgm:cxnLst>
    <dgm:cxn modelId="{BACC6105-99A7-44CA-95F6-041B103C6D60}" srcId="{CAF282D6-AD14-4E29-97D0-2C9AF0A56FBE}" destId="{5629AFB8-A6DC-435E-80D9-80BEF9BD1196}" srcOrd="1" destOrd="0" parTransId="{B755CEBB-99C3-4F82-81BD-7937C96599FE}" sibTransId="{718986AF-C115-4E5E-9FB5-A5504AB1FAB8}"/>
    <dgm:cxn modelId="{5AE4C66B-2387-454C-9BF3-FC50F49938CB}" type="presOf" srcId="{AC5ADEC9-BEFB-4121-AFF8-C42484EC0893}" destId="{296240A6-E9D3-47AF-823B-83174E312C20}" srcOrd="0" destOrd="0" presId="urn:microsoft.com/office/officeart/2017/3/layout/DropPinTimeline"/>
    <dgm:cxn modelId="{18299B9F-7483-43CD-8F43-8E79C966E8A3}" type="presOf" srcId="{CAF282D6-AD14-4E29-97D0-2C9AF0A56FBE}" destId="{430533E1-A35E-4DAF-A7F8-58C2EF3D0DC2}" srcOrd="0" destOrd="0" presId="urn:microsoft.com/office/officeart/2017/3/layout/DropPinTimeline"/>
    <dgm:cxn modelId="{42F788A6-9B55-4F12-A63C-9A9D55EA858F}" srcId="{CD54E3AC-E7E7-4382-B8B9-55971047B278}" destId="{AC5ADEC9-BEFB-4121-AFF8-C42484EC0893}" srcOrd="0" destOrd="0" parTransId="{4EF9CE6E-FB18-4B9C-B41E-9AD2304F9BB5}" sibTransId="{F62DB847-1D2B-4A58-B273-CC99D757C185}"/>
    <dgm:cxn modelId="{581954A7-84F9-4718-A0B6-A574376148FE}" srcId="{5629AFB8-A6DC-435E-80D9-80BEF9BD1196}" destId="{7891D9A7-AE04-41D2-B4F3-976A5703EE13}" srcOrd="0" destOrd="0" parTransId="{18C5D0B7-5DCE-4DE3-942C-BE431E3827A9}" sibTransId="{801418AE-3E01-4B68-9C44-836ADD778AB1}"/>
    <dgm:cxn modelId="{317568AC-5481-49F1-9017-67F52FD091F5}" type="presOf" srcId="{5629AFB8-A6DC-435E-80D9-80BEF9BD1196}" destId="{3F41730B-EC40-4611-B934-825ADF5C0DE5}" srcOrd="0" destOrd="0" presId="urn:microsoft.com/office/officeart/2017/3/layout/DropPinTimeline"/>
    <dgm:cxn modelId="{3F8B09C4-5D3F-4546-B4C0-55E3C97D6E0B}" srcId="{CAF282D6-AD14-4E29-97D0-2C9AF0A56FBE}" destId="{CD54E3AC-E7E7-4382-B8B9-55971047B278}" srcOrd="0" destOrd="0" parTransId="{1CCEDF3F-B8A3-4157-96D5-3649D810CD75}" sibTransId="{311364CC-1FA1-4AF2-A638-EFF4AA3AFB2B}"/>
    <dgm:cxn modelId="{947EF3DB-0987-4418-999E-20DA61F4E5A4}" type="presOf" srcId="{CD54E3AC-E7E7-4382-B8B9-55971047B278}" destId="{DBEF50CF-5124-41D6-8C45-6BBD2ED39DB0}" srcOrd="0" destOrd="0" presId="urn:microsoft.com/office/officeart/2017/3/layout/DropPinTimeline"/>
    <dgm:cxn modelId="{246462DF-7C3A-47D5-A78A-369054F11F5F}" type="presOf" srcId="{7891D9A7-AE04-41D2-B4F3-976A5703EE13}" destId="{124F02C1-93E0-41E3-8BF2-6FDBCC6B8F27}" srcOrd="0" destOrd="0" presId="urn:microsoft.com/office/officeart/2017/3/layout/DropPinTimeline"/>
    <dgm:cxn modelId="{FD4D829C-ACF5-4A79-8966-1C6007478281}" type="presParOf" srcId="{430533E1-A35E-4DAF-A7F8-58C2EF3D0DC2}" destId="{1F365357-066A-4E18-82F9-F7D4E54D8ACE}" srcOrd="0" destOrd="0" presId="urn:microsoft.com/office/officeart/2017/3/layout/DropPinTimeline"/>
    <dgm:cxn modelId="{DDF3B8B0-4317-4F60-8D78-8352DCA46F1A}" type="presParOf" srcId="{430533E1-A35E-4DAF-A7F8-58C2EF3D0DC2}" destId="{2AE95834-B4B2-43AE-9E83-8998B31C0D87}" srcOrd="1" destOrd="0" presId="urn:microsoft.com/office/officeart/2017/3/layout/DropPinTimeline"/>
    <dgm:cxn modelId="{AA28C83D-FD52-4D78-BBA2-F678BD75DD5E}" type="presParOf" srcId="{2AE95834-B4B2-43AE-9E83-8998B31C0D87}" destId="{01A3AE47-D6F6-4115-B60C-D8B569ED8BBA}" srcOrd="0" destOrd="0" presId="urn:microsoft.com/office/officeart/2017/3/layout/DropPinTimeline"/>
    <dgm:cxn modelId="{86C11252-77C9-4082-BDDE-0439D01C58A4}" type="presParOf" srcId="{01A3AE47-D6F6-4115-B60C-D8B569ED8BBA}" destId="{D2BA62B6-E779-43A0-83B9-CE287E5F7BF8}" srcOrd="0" destOrd="0" presId="urn:microsoft.com/office/officeart/2017/3/layout/DropPinTimeline"/>
    <dgm:cxn modelId="{EBE1DFAB-14C4-44C7-B2EA-10CD9AB4A22F}" type="presParOf" srcId="{01A3AE47-D6F6-4115-B60C-D8B569ED8BBA}" destId="{DAFB3F40-1269-4434-95B9-D29FED6323E2}" srcOrd="1" destOrd="0" presId="urn:microsoft.com/office/officeart/2017/3/layout/DropPinTimeline"/>
    <dgm:cxn modelId="{FB5FB1FA-02A3-4364-9FDE-DD135FBA3632}" type="presParOf" srcId="{DAFB3F40-1269-4434-95B9-D29FED6323E2}" destId="{0F5507C0-41FA-40B9-8763-57C110D2CE38}" srcOrd="0" destOrd="0" presId="urn:microsoft.com/office/officeart/2017/3/layout/DropPinTimeline"/>
    <dgm:cxn modelId="{6D346F08-6CFE-4776-9D4B-016B797D8A74}" type="presParOf" srcId="{DAFB3F40-1269-4434-95B9-D29FED6323E2}" destId="{39E7A3B3-65EA-4E7D-9942-A855E2B2A2B6}" srcOrd="1" destOrd="0" presId="urn:microsoft.com/office/officeart/2017/3/layout/DropPinTimeline"/>
    <dgm:cxn modelId="{678C582C-F48C-43CF-96FD-409163387BD2}" type="presParOf" srcId="{01A3AE47-D6F6-4115-B60C-D8B569ED8BBA}" destId="{296240A6-E9D3-47AF-823B-83174E312C20}" srcOrd="2" destOrd="0" presId="urn:microsoft.com/office/officeart/2017/3/layout/DropPinTimeline"/>
    <dgm:cxn modelId="{AFAF0FCE-A042-45B6-A499-C1B71E657FD4}" type="presParOf" srcId="{01A3AE47-D6F6-4115-B60C-D8B569ED8BBA}" destId="{DBEF50CF-5124-41D6-8C45-6BBD2ED39DB0}" srcOrd="3" destOrd="0" presId="urn:microsoft.com/office/officeart/2017/3/layout/DropPinTimeline"/>
    <dgm:cxn modelId="{DF226099-4B5D-4DE1-B6BF-82AEF43EDAE2}" type="presParOf" srcId="{01A3AE47-D6F6-4115-B60C-D8B569ED8BBA}" destId="{B722741E-3279-4D02-9088-AC2642788083}" srcOrd="4" destOrd="0" presId="urn:microsoft.com/office/officeart/2017/3/layout/DropPinTimeline"/>
    <dgm:cxn modelId="{6A9894F1-8904-40F9-87FA-EEEA2CA27AD0}" type="presParOf" srcId="{01A3AE47-D6F6-4115-B60C-D8B569ED8BBA}" destId="{42AFC56F-E0EC-4C17-8421-365D64AB43C4}" srcOrd="5" destOrd="0" presId="urn:microsoft.com/office/officeart/2017/3/layout/DropPinTimeline"/>
    <dgm:cxn modelId="{C992510E-8217-4238-9A4A-790DA6A96EDF}" type="presParOf" srcId="{2AE95834-B4B2-43AE-9E83-8998B31C0D87}" destId="{D23DAD2E-39C2-4165-98B5-8B515F26F1E3}" srcOrd="1" destOrd="0" presId="urn:microsoft.com/office/officeart/2017/3/layout/DropPinTimeline"/>
    <dgm:cxn modelId="{E4C00BDC-9E12-411F-ADCC-1516042C8B65}" type="presParOf" srcId="{2AE95834-B4B2-43AE-9E83-8998B31C0D87}" destId="{5D5E2103-7F81-4A66-94A1-FCF4540D981D}" srcOrd="2" destOrd="0" presId="urn:microsoft.com/office/officeart/2017/3/layout/DropPinTimeline"/>
    <dgm:cxn modelId="{2699F9A2-0DFC-4317-8F88-99C7AB449332}" type="presParOf" srcId="{5D5E2103-7F81-4A66-94A1-FCF4540D981D}" destId="{8311D081-39D3-402B-8675-A3526CDEAD56}" srcOrd="0" destOrd="0" presId="urn:microsoft.com/office/officeart/2017/3/layout/DropPinTimeline"/>
    <dgm:cxn modelId="{9AE0FA82-3401-4CE9-8217-A6EB07D2E5B8}" type="presParOf" srcId="{5D5E2103-7F81-4A66-94A1-FCF4540D981D}" destId="{0F5B9347-3403-4556-98F5-5316E23BC259}" srcOrd="1" destOrd="0" presId="urn:microsoft.com/office/officeart/2017/3/layout/DropPinTimeline"/>
    <dgm:cxn modelId="{9CB80F2E-7CD1-4F28-8C9B-1A6AA6ABAF0C}" type="presParOf" srcId="{0F5B9347-3403-4556-98F5-5316E23BC259}" destId="{10DE2B60-DF57-45F2-9E6A-948BB12E2AFF}" srcOrd="0" destOrd="0" presId="urn:microsoft.com/office/officeart/2017/3/layout/DropPinTimeline"/>
    <dgm:cxn modelId="{8A71C8FA-68CF-4E8C-8A04-3BD430591588}" type="presParOf" srcId="{0F5B9347-3403-4556-98F5-5316E23BC259}" destId="{84CA1B4F-3B94-4823-B712-257B8EBD910A}" srcOrd="1" destOrd="0" presId="urn:microsoft.com/office/officeart/2017/3/layout/DropPinTimeline"/>
    <dgm:cxn modelId="{EA7B4E2C-0933-49D1-AE19-26337EDBB10C}" type="presParOf" srcId="{5D5E2103-7F81-4A66-94A1-FCF4540D981D}" destId="{124F02C1-93E0-41E3-8BF2-6FDBCC6B8F27}" srcOrd="2" destOrd="0" presId="urn:microsoft.com/office/officeart/2017/3/layout/DropPinTimeline"/>
    <dgm:cxn modelId="{CEA78394-AEE7-4FCD-B6B3-662A1F822540}" type="presParOf" srcId="{5D5E2103-7F81-4A66-94A1-FCF4540D981D}" destId="{3F41730B-EC40-4611-B934-825ADF5C0DE5}" srcOrd="3" destOrd="0" presId="urn:microsoft.com/office/officeart/2017/3/layout/DropPinTimeline"/>
    <dgm:cxn modelId="{9F5B594D-4C10-4AC1-B281-C13FACC06AEA}" type="presParOf" srcId="{5D5E2103-7F81-4A66-94A1-FCF4540D981D}" destId="{B2179F5A-0FF9-4494-B3C8-69CB2A36733B}" srcOrd="4" destOrd="0" presId="urn:microsoft.com/office/officeart/2017/3/layout/DropPinTimeline"/>
    <dgm:cxn modelId="{BB3AEA65-A62B-4057-8687-D7AFB630BE24}" type="presParOf" srcId="{5D5E2103-7F81-4A66-94A1-FCF4540D981D}" destId="{2F329E5B-CE32-4247-90AF-BBA5E809F67F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8D2FC-6CB3-4669-ADBA-5D0D0B783596}">
      <dsp:nvSpPr>
        <dsp:cNvPr id="0" name=""/>
        <dsp:cNvSpPr/>
      </dsp:nvSpPr>
      <dsp:spPr>
        <a:xfrm>
          <a:off x="2454" y="620781"/>
          <a:ext cx="1947540" cy="1168524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REPLACED AIR FILTERS (96 UNITS)</a:t>
          </a:r>
        </a:p>
      </dsp:txBody>
      <dsp:txXfrm>
        <a:off x="2454" y="620781"/>
        <a:ext cx="1947540" cy="1168524"/>
      </dsp:txXfrm>
    </dsp:sp>
    <dsp:sp modelId="{B0031751-E449-4444-983C-EBE6C3C9ACE0}">
      <dsp:nvSpPr>
        <dsp:cNvPr id="0" name=""/>
        <dsp:cNvSpPr/>
      </dsp:nvSpPr>
      <dsp:spPr>
        <a:xfrm>
          <a:off x="2144749" y="620781"/>
          <a:ext cx="1947540" cy="1168524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PM ON FAN COIL UNITS (63 UNITS)</a:t>
          </a:r>
        </a:p>
      </dsp:txBody>
      <dsp:txXfrm>
        <a:off x="2144749" y="620781"/>
        <a:ext cx="1947540" cy="1168524"/>
      </dsp:txXfrm>
    </dsp:sp>
    <dsp:sp modelId="{D4CEC405-D290-4529-BCED-17A89160E89E}">
      <dsp:nvSpPr>
        <dsp:cNvPr id="0" name=""/>
        <dsp:cNvSpPr/>
      </dsp:nvSpPr>
      <dsp:spPr>
        <a:xfrm>
          <a:off x="4287043" y="620781"/>
          <a:ext cx="1947540" cy="1168524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PM ON ALL 6 CHILLERS</a:t>
          </a:r>
        </a:p>
      </dsp:txBody>
      <dsp:txXfrm>
        <a:off x="4287043" y="620781"/>
        <a:ext cx="1947540" cy="1168524"/>
      </dsp:txXfrm>
    </dsp:sp>
    <dsp:sp modelId="{1C3D93CA-E6E7-43AC-85A5-FA9D3D5D1CAB}">
      <dsp:nvSpPr>
        <dsp:cNvPr id="0" name=""/>
        <dsp:cNvSpPr/>
      </dsp:nvSpPr>
      <dsp:spPr>
        <a:xfrm>
          <a:off x="6429337" y="620781"/>
          <a:ext cx="1947540" cy="1168524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CONTRACTOR WORK HOURS (300)</a:t>
          </a:r>
        </a:p>
      </dsp:txBody>
      <dsp:txXfrm>
        <a:off x="6429337" y="620781"/>
        <a:ext cx="1947540" cy="1168524"/>
      </dsp:txXfrm>
    </dsp:sp>
    <dsp:sp modelId="{E656B12C-C008-4A7A-A21D-DB29D71B7C39}">
      <dsp:nvSpPr>
        <dsp:cNvPr id="0" name=""/>
        <dsp:cNvSpPr/>
      </dsp:nvSpPr>
      <dsp:spPr>
        <a:xfrm>
          <a:off x="2454" y="1984059"/>
          <a:ext cx="1947540" cy="1168524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72 WORK ORDERS / 55 ROOMS</a:t>
          </a:r>
        </a:p>
      </dsp:txBody>
      <dsp:txXfrm>
        <a:off x="2454" y="1984059"/>
        <a:ext cx="1947540" cy="1168524"/>
      </dsp:txXfrm>
    </dsp:sp>
    <dsp:sp modelId="{F7D14055-E0E6-449E-AB11-B6229A659E56}">
      <dsp:nvSpPr>
        <dsp:cNvPr id="0" name=""/>
        <dsp:cNvSpPr/>
      </dsp:nvSpPr>
      <dsp:spPr>
        <a:xfrm>
          <a:off x="2144749" y="1984059"/>
          <a:ext cx="1947540" cy="116852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PERFORMED DUCT MOLD INSPECTIONS</a:t>
          </a:r>
        </a:p>
      </dsp:txBody>
      <dsp:txXfrm>
        <a:off x="2144749" y="1984059"/>
        <a:ext cx="1947540" cy="1168524"/>
      </dsp:txXfrm>
    </dsp:sp>
    <dsp:sp modelId="{029F6034-4F54-446D-AF2B-E24A52CB1C8B}">
      <dsp:nvSpPr>
        <dsp:cNvPr id="0" name=""/>
        <dsp:cNvSpPr/>
      </dsp:nvSpPr>
      <dsp:spPr>
        <a:xfrm>
          <a:off x="4287043" y="1984059"/>
          <a:ext cx="1947540" cy="116852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UPDATING CONTRACT</a:t>
          </a:r>
        </a:p>
      </dsp:txBody>
      <dsp:txXfrm>
        <a:off x="4287043" y="1984059"/>
        <a:ext cx="1947540" cy="1168524"/>
      </dsp:txXfrm>
    </dsp:sp>
    <dsp:sp modelId="{43230825-E5A2-4826-A86A-8D16D9DFCA43}">
      <dsp:nvSpPr>
        <dsp:cNvPr id="0" name=""/>
        <dsp:cNvSpPr/>
      </dsp:nvSpPr>
      <dsp:spPr>
        <a:xfrm>
          <a:off x="6429337" y="1984059"/>
          <a:ext cx="1947540" cy="116852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UPDATING QA PLAN</a:t>
          </a:r>
        </a:p>
      </dsp:txBody>
      <dsp:txXfrm>
        <a:off x="6429337" y="1984059"/>
        <a:ext cx="1947540" cy="1168524"/>
      </dsp:txXfrm>
    </dsp:sp>
    <dsp:sp modelId="{380244F2-0D8A-4B7F-971B-99CC1A00C6AD}">
      <dsp:nvSpPr>
        <dsp:cNvPr id="0" name=""/>
        <dsp:cNvSpPr/>
      </dsp:nvSpPr>
      <dsp:spPr>
        <a:xfrm>
          <a:off x="2454" y="3347337"/>
          <a:ext cx="1947540" cy="116852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CREATED WORK TASK TRACKER</a:t>
          </a:r>
        </a:p>
      </dsp:txBody>
      <dsp:txXfrm>
        <a:off x="2454" y="3347337"/>
        <a:ext cx="1947540" cy="1168524"/>
      </dsp:txXfrm>
    </dsp:sp>
    <dsp:sp modelId="{5AFC820E-F122-4103-BFBB-3216CB2BA136}">
      <dsp:nvSpPr>
        <dsp:cNvPr id="0" name=""/>
        <dsp:cNvSpPr/>
      </dsp:nvSpPr>
      <dsp:spPr>
        <a:xfrm>
          <a:off x="2144749" y="3347337"/>
          <a:ext cx="1947540" cy="116852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ORDERED 30 CAPACITORS &amp; 13 FAN MOTORS</a:t>
          </a:r>
        </a:p>
      </dsp:txBody>
      <dsp:txXfrm>
        <a:off x="2144749" y="3347337"/>
        <a:ext cx="1947540" cy="1168524"/>
      </dsp:txXfrm>
    </dsp:sp>
    <dsp:sp modelId="{B4F3AC6C-C8D2-4935-B886-32C98CCDDE96}">
      <dsp:nvSpPr>
        <dsp:cNvPr id="0" name=""/>
        <dsp:cNvSpPr/>
      </dsp:nvSpPr>
      <dsp:spPr>
        <a:xfrm>
          <a:off x="4287043" y="3347337"/>
          <a:ext cx="1947540" cy="116852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ISSUED PORTABLE AC UNITS (51)</a:t>
          </a:r>
        </a:p>
      </dsp:txBody>
      <dsp:txXfrm>
        <a:off x="4287043" y="3347337"/>
        <a:ext cx="1947540" cy="1168524"/>
      </dsp:txXfrm>
    </dsp:sp>
    <dsp:sp modelId="{B9ECB6F6-49BB-4F3B-A889-85CAA3BB77B2}">
      <dsp:nvSpPr>
        <dsp:cNvPr id="0" name=""/>
        <dsp:cNvSpPr/>
      </dsp:nvSpPr>
      <dsp:spPr>
        <a:xfrm>
          <a:off x="6429337" y="3347337"/>
          <a:ext cx="1947540" cy="116852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" lastClr="FFFFFF"/>
              </a:solidFill>
              <a:latin typeface="Tw Cen MT" panose="020B0602020104020603"/>
              <a:ea typeface="+mn-ea"/>
              <a:cs typeface="+mn-cs"/>
            </a:rPr>
            <a:t>AUGMENTED HVAC SUPPORT</a:t>
          </a:r>
        </a:p>
      </dsp:txBody>
      <dsp:txXfrm>
        <a:off x="6429337" y="3347337"/>
        <a:ext cx="1947540" cy="11685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65357-066A-4E18-82F9-F7D4E54D8ACE}">
      <dsp:nvSpPr>
        <dsp:cNvPr id="0" name=""/>
        <dsp:cNvSpPr/>
      </dsp:nvSpPr>
      <dsp:spPr>
        <a:xfrm>
          <a:off x="0" y="2011362"/>
          <a:ext cx="8510809" cy="0"/>
        </a:xfrm>
        <a:prstGeom prst="lin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507C0-41FA-40B9-8763-57C110D2CE38}">
      <dsp:nvSpPr>
        <dsp:cNvPr id="0" name=""/>
        <dsp:cNvSpPr/>
      </dsp:nvSpPr>
      <dsp:spPr>
        <a:xfrm rot="8100000">
          <a:off x="1539375" y="440287"/>
          <a:ext cx="295827" cy="295827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7A3B3-65EA-4E7D-9942-A855E2B2A2B6}">
      <dsp:nvSpPr>
        <dsp:cNvPr id="0" name=""/>
        <dsp:cNvSpPr/>
      </dsp:nvSpPr>
      <dsp:spPr>
        <a:xfrm>
          <a:off x="1572239" y="473151"/>
          <a:ext cx="230099" cy="230099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6240A6-E9D3-47AF-823B-83174E312C20}">
      <dsp:nvSpPr>
        <dsp:cNvPr id="0" name=""/>
        <dsp:cNvSpPr/>
      </dsp:nvSpPr>
      <dsp:spPr>
        <a:xfrm>
          <a:off x="1934454" y="630226"/>
          <a:ext cx="2966446" cy="399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0" bIns="17145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Heating Option Available</a:t>
          </a:r>
        </a:p>
      </dsp:txBody>
      <dsp:txXfrm>
        <a:off x="1934454" y="630226"/>
        <a:ext cx="2966446" cy="399464"/>
      </dsp:txXfrm>
    </dsp:sp>
    <dsp:sp modelId="{DBEF50CF-5124-41D6-8C45-6BBD2ED39DB0}">
      <dsp:nvSpPr>
        <dsp:cNvPr id="0" name=""/>
        <dsp:cNvSpPr/>
      </dsp:nvSpPr>
      <dsp:spPr>
        <a:xfrm>
          <a:off x="1876069" y="335819"/>
          <a:ext cx="3094045" cy="418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16 Oct.</a:t>
          </a:r>
        </a:p>
      </dsp:txBody>
      <dsp:txXfrm>
        <a:off x="1876069" y="335819"/>
        <a:ext cx="3094045" cy="418363"/>
      </dsp:txXfrm>
    </dsp:sp>
    <dsp:sp modelId="{B722741E-3279-4D02-9088-AC2642788083}">
      <dsp:nvSpPr>
        <dsp:cNvPr id="0" name=""/>
        <dsp:cNvSpPr/>
      </dsp:nvSpPr>
      <dsp:spPr>
        <a:xfrm>
          <a:off x="1696575" y="839461"/>
          <a:ext cx="0" cy="1190726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A62B6-E779-43A0-83B9-CE287E5F7BF8}">
      <dsp:nvSpPr>
        <dsp:cNvPr id="0" name=""/>
        <dsp:cNvSpPr/>
      </dsp:nvSpPr>
      <dsp:spPr>
        <a:xfrm>
          <a:off x="1658922" y="1992535"/>
          <a:ext cx="75305" cy="7530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E2B60-DF57-45F2-9E6A-948BB12E2AFF}">
      <dsp:nvSpPr>
        <dsp:cNvPr id="0" name=""/>
        <dsp:cNvSpPr/>
      </dsp:nvSpPr>
      <dsp:spPr>
        <a:xfrm rot="8005185">
          <a:off x="6041441" y="435781"/>
          <a:ext cx="295827" cy="295827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A1B4F-3B94-4823-B712-257B8EBD910A}">
      <dsp:nvSpPr>
        <dsp:cNvPr id="0" name=""/>
        <dsp:cNvSpPr/>
      </dsp:nvSpPr>
      <dsp:spPr>
        <a:xfrm rot="10705185">
          <a:off x="6074305" y="468644"/>
          <a:ext cx="230099" cy="230099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4F02C1-93E0-41E3-8BF2-6FDBCC6B8F27}">
      <dsp:nvSpPr>
        <dsp:cNvPr id="0" name=""/>
        <dsp:cNvSpPr/>
      </dsp:nvSpPr>
      <dsp:spPr>
        <a:xfrm>
          <a:off x="6388598" y="0"/>
          <a:ext cx="2089872" cy="1316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1450" rIns="114300" bIns="11430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Cooling System Shut-Off</a:t>
          </a:r>
        </a:p>
      </dsp:txBody>
      <dsp:txXfrm>
        <a:off x="6388598" y="0"/>
        <a:ext cx="2089872" cy="1316574"/>
      </dsp:txXfrm>
    </dsp:sp>
    <dsp:sp modelId="{3F41730B-EC40-4611-B934-825ADF5C0DE5}">
      <dsp:nvSpPr>
        <dsp:cNvPr id="0" name=""/>
        <dsp:cNvSpPr/>
      </dsp:nvSpPr>
      <dsp:spPr>
        <a:xfrm>
          <a:off x="6379533" y="378265"/>
          <a:ext cx="874593" cy="418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1 Dec.</a:t>
          </a:r>
        </a:p>
      </dsp:txBody>
      <dsp:txXfrm>
        <a:off x="6379533" y="378265"/>
        <a:ext cx="874593" cy="418363"/>
      </dsp:txXfrm>
    </dsp:sp>
    <dsp:sp modelId="{B2179F5A-0FF9-4494-B3C8-69CB2A36733B}">
      <dsp:nvSpPr>
        <dsp:cNvPr id="0" name=""/>
        <dsp:cNvSpPr/>
      </dsp:nvSpPr>
      <dsp:spPr>
        <a:xfrm>
          <a:off x="5691812" y="2315712"/>
          <a:ext cx="0" cy="1190726"/>
        </a:xfrm>
        <a:prstGeom prst="line">
          <a:avLst/>
        </a:prstGeom>
        <a:noFill/>
        <a:ln w="12700" cap="flat" cmpd="sng" algn="ctr">
          <a:noFill/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11D081-39D3-402B-8675-A3526CDEAD56}">
      <dsp:nvSpPr>
        <dsp:cNvPr id="0" name=""/>
        <dsp:cNvSpPr/>
      </dsp:nvSpPr>
      <dsp:spPr>
        <a:xfrm>
          <a:off x="5654160" y="2278059"/>
          <a:ext cx="75305" cy="75305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5A0C0-1383-40C7-8F86-089D64F45190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085F1-62F2-4306-A6E9-5AC6EFACB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29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378E1D-C273-4A7C-8A03-A86D263DBFB0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2A7FF3F-4D7A-4DF4-A166-D12793E3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5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960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57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11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24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660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9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370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851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684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093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69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Dinosaur Park </a:t>
            </a:r>
          </a:p>
          <a:p>
            <a:pPr lvl="1"/>
            <a:r>
              <a:rPr lang="en-US" dirty="0"/>
              <a:t>Not started. 30% design completed</a:t>
            </a:r>
          </a:p>
          <a:p>
            <a:r>
              <a:rPr lang="en-US" sz="2200" dirty="0"/>
              <a:t>Tower Playgrounds</a:t>
            </a:r>
          </a:p>
          <a:p>
            <a:pPr lvl="1"/>
            <a:r>
              <a:rPr lang="en-US" dirty="0"/>
              <a:t>Any discrepancies, please report to the Maintenance Office at Hallasan</a:t>
            </a:r>
          </a:p>
          <a:p>
            <a:r>
              <a:rPr lang="en-US" sz="2200" dirty="0"/>
              <a:t>Exchange Play Area</a:t>
            </a:r>
          </a:p>
          <a:p>
            <a:pPr lvl="1"/>
            <a:r>
              <a:rPr lang="en-US" dirty="0"/>
              <a:t>Taken down, with a new play area open inside Checkertails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22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Dinosaur Park </a:t>
            </a:r>
          </a:p>
          <a:p>
            <a:pPr lvl="1"/>
            <a:r>
              <a:rPr lang="en-US" dirty="0"/>
              <a:t>Not started. 30% design completed</a:t>
            </a:r>
          </a:p>
          <a:p>
            <a:r>
              <a:rPr lang="en-US" sz="2200" dirty="0"/>
              <a:t>Tower Playgrounds</a:t>
            </a:r>
          </a:p>
          <a:p>
            <a:pPr lvl="1"/>
            <a:r>
              <a:rPr lang="en-US" dirty="0"/>
              <a:t>Any discrepancies, please report to the Maintenance Office at Hallasan</a:t>
            </a:r>
          </a:p>
          <a:p>
            <a:r>
              <a:rPr lang="en-US" sz="2200" dirty="0"/>
              <a:t>Exchange Play Area</a:t>
            </a:r>
          </a:p>
          <a:p>
            <a:pPr lvl="1"/>
            <a:r>
              <a:rPr lang="en-US" dirty="0"/>
              <a:t>Taken down, with a new play area open inside Checkertails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31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Dinosaur Park </a:t>
            </a:r>
          </a:p>
          <a:p>
            <a:pPr lvl="1"/>
            <a:r>
              <a:rPr lang="en-US" dirty="0"/>
              <a:t>Not started. 30% design completed</a:t>
            </a:r>
          </a:p>
          <a:p>
            <a:r>
              <a:rPr lang="en-US" sz="2200" dirty="0"/>
              <a:t>Tower Playgrounds</a:t>
            </a:r>
          </a:p>
          <a:p>
            <a:pPr lvl="1"/>
            <a:r>
              <a:rPr lang="en-US" dirty="0"/>
              <a:t>Any discrepancies, please report to the Maintenance Office at Hallasan</a:t>
            </a:r>
          </a:p>
          <a:p>
            <a:r>
              <a:rPr lang="en-US" sz="2200" dirty="0"/>
              <a:t>Exchange Play Area</a:t>
            </a:r>
          </a:p>
          <a:p>
            <a:pPr lvl="1"/>
            <a:r>
              <a:rPr lang="en-US" dirty="0"/>
              <a:t>Taken down, with a new play area open inside Checkertails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17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Dinosaur Park </a:t>
            </a:r>
          </a:p>
          <a:p>
            <a:pPr lvl="1"/>
            <a:r>
              <a:rPr lang="en-US" dirty="0"/>
              <a:t>Not started. 30% design completed</a:t>
            </a:r>
          </a:p>
          <a:p>
            <a:r>
              <a:rPr lang="en-US" sz="2200" dirty="0"/>
              <a:t>Tower Playgrounds</a:t>
            </a:r>
          </a:p>
          <a:p>
            <a:pPr lvl="1"/>
            <a:r>
              <a:rPr lang="en-US" dirty="0"/>
              <a:t>Any discrepancies, please report to the Maintenance Office at Hallasan</a:t>
            </a:r>
          </a:p>
          <a:p>
            <a:r>
              <a:rPr lang="en-US" sz="2200" dirty="0"/>
              <a:t>Exchange Play Area</a:t>
            </a:r>
          </a:p>
          <a:p>
            <a:pPr lvl="1"/>
            <a:r>
              <a:rPr lang="en-US" dirty="0"/>
              <a:t>Taken down, with a new play area open inside Checkertails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00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016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9751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7FF3F-4D7A-4DF4-A166-D12793E3B1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826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451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52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41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98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02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14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65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7" name="Picture 14" descr="51 FW - Leading the Char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309817"/>
            <a:ext cx="3535362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095750" y="3924300"/>
            <a:ext cx="4495800" cy="10477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252EA1-1C72-31BA-A450-4F401706F4BF}"/>
              </a:ext>
            </a:extLst>
          </p:cNvPr>
          <p:cNvSpPr txBox="1">
            <a:spLocks/>
          </p:cNvSpPr>
          <p:nvPr userDrawn="1"/>
        </p:nvSpPr>
        <p:spPr>
          <a:xfrm>
            <a:off x="1681400" y="1387476"/>
            <a:ext cx="5781199" cy="246221"/>
          </a:xfrm>
          <a:prstGeom prst="rect">
            <a:avLst/>
          </a:prstGeom>
        </p:spPr>
        <p:txBody>
          <a:bodyPr vert="horz" wrap="none" lIns="91440" tIns="0" rIns="91440" bIns="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600" b="1" i="0" kern="1200" spc="400" baseline="0">
                <a:solidFill>
                  <a:schemeClr val="tx2">
                    <a:lumMod val="75000"/>
                  </a:schemeClr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400" normalizeH="0" baseline="0" noProof="0" dirty="0">
                <a:ln>
                  <a:noFill/>
                </a:ln>
                <a:solidFill>
                  <a:srgbClr val="2E4986">
                    <a:lumMod val="75000"/>
                  </a:srgbClr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Defend, Execute, Sustain - Fight Tonight!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85ED7-712D-DA3D-E601-DB450E21D1D2}"/>
              </a:ext>
            </a:extLst>
          </p:cNvPr>
          <p:cNvSpPr txBox="1"/>
          <p:nvPr userDrawn="1"/>
        </p:nvSpPr>
        <p:spPr>
          <a:xfrm>
            <a:off x="2545258" y="429994"/>
            <a:ext cx="4053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51st Fighter Wing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B5717-E27A-E154-BA92-C5F39BB93FFB}"/>
              </a:ext>
            </a:extLst>
          </p:cNvPr>
          <p:cNvSpPr txBox="1"/>
          <p:nvPr userDrawn="1"/>
        </p:nvSpPr>
        <p:spPr>
          <a:xfrm>
            <a:off x="4357839" y="0"/>
            <a:ext cx="428322" cy="261610"/>
          </a:xfrm>
          <a:prstGeom prst="rect">
            <a:avLst/>
          </a:prstGeom>
          <a:noFill/>
        </p:spPr>
        <p:txBody>
          <a:bodyPr wrap="none" lIns="91440" tIns="45720" rtlCol="0">
            <a:spAutoFit/>
          </a:bodyPr>
          <a:lstStyle/>
          <a:p>
            <a:r>
              <a:rPr lang="en-US" sz="1100" b="1" dirty="0">
                <a:solidFill>
                  <a:srgbClr val="007A33"/>
                </a:solidFill>
              </a:rPr>
              <a:t>CUI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1AE675-6C7E-3413-5BDB-D2E2328890C9}"/>
              </a:ext>
            </a:extLst>
          </p:cNvPr>
          <p:cNvSpPr txBox="1"/>
          <p:nvPr userDrawn="1"/>
        </p:nvSpPr>
        <p:spPr>
          <a:xfrm>
            <a:off x="4357839" y="6684119"/>
            <a:ext cx="428322" cy="169277"/>
          </a:xfrm>
          <a:prstGeom prst="rect">
            <a:avLst/>
          </a:prstGeom>
          <a:noFill/>
        </p:spPr>
        <p:txBody>
          <a:bodyPr wrap="none" lIns="91440" tIns="0" bIns="0" rtlCol="0">
            <a:spAutoFit/>
          </a:bodyPr>
          <a:lstStyle/>
          <a:p>
            <a:r>
              <a:rPr lang="en-US" sz="1100" b="1" dirty="0">
                <a:solidFill>
                  <a:srgbClr val="007A33"/>
                </a:solidFill>
              </a:rPr>
              <a:t>CUI</a:t>
            </a:r>
          </a:p>
        </p:txBody>
      </p:sp>
    </p:spTree>
    <p:extLst>
      <p:ext uri="{BB962C8B-B14F-4D97-AF65-F5344CB8AC3E}">
        <p14:creationId xmlns:p14="http://schemas.microsoft.com/office/powerpoint/2010/main" val="185806546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0DCC9-90CE-4513-A649-93321E8CDF5E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764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C83D597-38B0-0F5C-532B-4DB92E063B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fld id="{503512A8-285B-486E-B7EA-BDC8534CD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6126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6FC75C1-C2EE-BB55-77CC-A61CF11E8A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fld id="{14E7DDD9-5B31-46ED-815F-FE0D755B56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3069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31E0CD8-9F41-A157-898F-BF5C5CA2C6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fld id="{3FE9678E-32D6-4089-92FC-2003A5909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32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49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ACD67-36D0-430A-8387-05CAE3FCA2F2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58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D9EDE-7483-4F81-8598-739EFBD11224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36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1CB03-9912-4A80-95C4-91E02071B467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25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76200"/>
            <a:ext cx="2054225" cy="5784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1" y="76200"/>
            <a:ext cx="6010275" cy="5784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EED57-E5C6-47C4-A715-243B1C4DCCE6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96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1" y="76200"/>
            <a:ext cx="8216900" cy="578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C132A-E851-4163-9A3E-B6D536A1C4F8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13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51 OG Patch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4139" y="1"/>
            <a:ext cx="10906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2" y="1536700"/>
            <a:ext cx="8131175" cy="432435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7868" y="76200"/>
            <a:ext cx="7086600" cy="1143000"/>
          </a:xfrm>
        </p:spPr>
        <p:txBody>
          <a:bodyPr/>
          <a:lstStyle/>
          <a:p>
            <a:r>
              <a:rPr lang="en-US"/>
              <a:t>51 OG TDY/Leave Calendar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5486E-BE39-4480-B23F-97D4DB02579F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46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76200"/>
            <a:ext cx="7086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1" y="1536700"/>
            <a:ext cx="3989388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89" y="1536700"/>
            <a:ext cx="3989387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CBAAA-456F-4D02-936D-6002F76B870E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00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76200"/>
            <a:ext cx="7086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1536700"/>
            <a:ext cx="3989388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5189" y="1536702"/>
            <a:ext cx="3989387" cy="2085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5189" y="3775077"/>
            <a:ext cx="3989387" cy="2085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08741-E79C-439C-B1B4-E537DF426D36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67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70000" y="1233490"/>
            <a:ext cx="655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151C77"/>
                </a:solidFill>
                <a:latin typeface="Century Schoolbook" panose="02040604050505020304" pitchFamily="18" charset="0"/>
              </a:rPr>
              <a:t>I n t e g r i t y  -  S e r v i c e  -  E x c e l </a:t>
            </a:r>
            <a:r>
              <a:rPr lang="en-US" altLang="en-US" sz="2000" b="1" dirty="0" err="1">
                <a:solidFill>
                  <a:srgbClr val="151C77"/>
                </a:solidFill>
                <a:latin typeface="Century Schoolbook" panose="02040604050505020304" pitchFamily="18" charset="0"/>
              </a:rPr>
              <a:t>l</a:t>
            </a:r>
            <a:r>
              <a:rPr lang="en-US" altLang="en-US" sz="2000" b="1" dirty="0">
                <a:solidFill>
                  <a:srgbClr val="151C77"/>
                </a:solidFill>
                <a:latin typeface="Century Schoolbook" panose="02040604050505020304" pitchFamily="18" charset="0"/>
              </a:rPr>
              <a:t> e n c 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03203" y="500066"/>
            <a:ext cx="40534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>
                <a:solidFill>
                  <a:srgbClr val="161670"/>
                </a:solidFill>
              </a:rPr>
              <a:t>51st Fighter Wing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7" name="Picture 14" descr="51 FW - Leading the Ch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309817"/>
            <a:ext cx="3535362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51 FW - Leading the Char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0025"/>
            <a:ext cx="8874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095750" y="3924300"/>
            <a:ext cx="4495800" cy="10477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8300" y="651827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000" i="0">
                <a:solidFill>
                  <a:srgbClr val="969696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BFB20FB-CB9A-424A-B4B6-73D7B924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556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154" y="194619"/>
            <a:ext cx="6733029" cy="1016114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65125" y="1471613"/>
            <a:ext cx="8447088" cy="487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9AF9D3D-67C0-3E48-2346-63A9D619EF1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8300" y="651827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969696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80808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2887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50300" y="6518275"/>
            <a:ext cx="381000" cy="304800"/>
          </a:xfrm>
        </p:spPr>
        <p:txBody>
          <a:bodyPr/>
          <a:lstStyle/>
          <a:p>
            <a:pPr>
              <a:defRPr/>
            </a:pPr>
            <a:fld id="{BBFB20FB-CB9A-424A-B4B6-73D7B9241C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65125" y="1471613"/>
            <a:ext cx="8447088" cy="487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431088" y="6518275"/>
            <a:ext cx="1319212" cy="304800"/>
          </a:xfr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tx1"/>
                </a:solidFill>
              </a:defRPr>
            </a:lvl1pPr>
            <a:lvl2pPr marL="406389" indent="0">
              <a:buFontTx/>
              <a:buNone/>
              <a:defRPr sz="1000">
                <a:solidFill>
                  <a:schemeClr val="tx1"/>
                </a:solidFill>
              </a:defRPr>
            </a:lvl2pPr>
            <a:lvl3pPr marL="803255" indent="0">
              <a:buFontTx/>
              <a:buNone/>
              <a:defRPr sz="1000">
                <a:solidFill>
                  <a:schemeClr val="tx1"/>
                </a:solidFill>
              </a:defRPr>
            </a:lvl3pPr>
            <a:lvl4pPr marL="1371566" indent="0">
              <a:buFontTx/>
              <a:buNone/>
              <a:defRPr sz="1000">
                <a:solidFill>
                  <a:schemeClr val="tx1"/>
                </a:solidFill>
              </a:defRPr>
            </a:lvl4pPr>
            <a:lvl5pPr marL="1828755" indent="0"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93324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51C7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1">
                <a:solidFill>
                  <a:srgbClr val="151C77"/>
                </a:solidFill>
                <a:latin typeface="Century Schoolbook"/>
                <a:cs typeface="Century Schoolbook"/>
              </a:defRPr>
            </a:lvl1pPr>
          </a:lstStyle>
          <a:p>
            <a:pPr marL="12700">
              <a:lnSpc>
                <a:spcPct val="100000"/>
              </a:lnSpc>
              <a:spcBef>
                <a:spcPts val="75"/>
              </a:spcBef>
            </a:pPr>
            <a:endParaRPr spc="-5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79797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350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70000" y="1233488"/>
            <a:ext cx="655320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ko-KR" sz="2000" b="1" i="1">
                <a:solidFill>
                  <a:srgbClr val="151C77"/>
                </a:solidFill>
                <a:latin typeface="Century Schoolbook" pitchFamily="18" charset="0"/>
                <a:ea typeface="Gulim" pitchFamily="34" charset="-127"/>
              </a:rPr>
              <a:t>I n t e g r i t y  -  S e r v i c e  -  E x c e l l e n c 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60400" y="500063"/>
            <a:ext cx="7770813" cy="6413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ko-KR" sz="3600" b="1" i="1">
                <a:solidFill>
                  <a:srgbClr val="151C77"/>
                </a:solidFill>
                <a:ea typeface="Gulim" pitchFamily="34" charset="-127"/>
              </a:rPr>
              <a:t>51</a:t>
            </a:r>
            <a:r>
              <a:rPr lang="en-US" altLang="ko-KR" sz="3600" b="1" i="1" baseline="30000">
                <a:solidFill>
                  <a:srgbClr val="151C77"/>
                </a:solidFill>
                <a:ea typeface="Gulim" pitchFamily="34" charset="-127"/>
              </a:rPr>
              <a:t>st</a:t>
            </a:r>
            <a:r>
              <a:rPr lang="en-US" altLang="ko-KR" sz="3600" b="1" i="1">
                <a:solidFill>
                  <a:srgbClr val="151C77"/>
                </a:solidFill>
                <a:ea typeface="Gulim" pitchFamily="34" charset="-127"/>
              </a:rPr>
              <a:t> Logistics Readiness Squadron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90838"/>
            <a:ext cx="3011488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095750" y="3924300"/>
            <a:ext cx="4495800" cy="10477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/>
            </a:lvl1pPr>
          </a:lstStyle>
          <a:p>
            <a:r>
              <a:rPr lang="en-US" altLang="ko-KR"/>
              <a:t>Click to edit Master subtitle style</a:t>
            </a:r>
          </a:p>
        </p:txBody>
      </p:sp>
      <p:sp>
        <p:nvSpPr>
          <p:cNvPr id="31232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3467100" y="1962150"/>
            <a:ext cx="5143500" cy="1600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ko-KR"/>
              <a:t>Click to edit Master 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629400"/>
            <a:ext cx="12192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969696"/>
                </a:solidFill>
                <a:latin typeface="Arial" charset="0"/>
                <a:ea typeface="굴림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88300" y="6629400"/>
            <a:ext cx="1143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D34D6-583F-4DC8-9672-1AD9A806E9FB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84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878" y="84589"/>
            <a:ext cx="592296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600717" y="883720"/>
            <a:ext cx="1149350" cy="2682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119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3CEE7-E2AB-4730-8963-21624DB365C1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91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36700"/>
            <a:ext cx="3989388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88" y="1536700"/>
            <a:ext cx="3989387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12E-365C-49D2-BCA5-0BB16988CC6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13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139EA-D5E1-4B5D-8853-F7720F1F7B2D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36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FD892-D119-4857-8683-13408D8394F7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91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50E24-1989-4EA6-8B29-8D7C24ABA802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56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F7DFD-BA81-4632-9B25-73D2FE4F7B40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90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53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A6C2F-D0CA-4287-B9CA-24A4DF16045F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7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A8660-CE4E-41EC-AD14-B8B0CFD38087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34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76200"/>
            <a:ext cx="2054225" cy="5784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76200"/>
            <a:ext cx="6010275" cy="5784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01F9F-D737-4BE1-89B1-79758355D5A4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655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338" y="76200"/>
            <a:ext cx="592296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536700"/>
            <a:ext cx="8131175" cy="432435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0ED22-70E3-4528-A1BE-828C60E0A3A6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08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338" y="76200"/>
            <a:ext cx="592296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536700"/>
            <a:ext cx="3989388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88" y="1536700"/>
            <a:ext cx="3989387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19725-030E-4927-9BD0-36BB9AE8CC74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91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86F31-391F-40B0-A08C-E3154F0D27D5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65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2712C-C8F9-48DD-B505-0542DFF9CCFE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69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/>
          <p:cNvSpPr>
            <a:spLocks noChangeShapeType="1"/>
          </p:cNvSpPr>
          <p:nvPr userDrawn="1"/>
        </p:nvSpPr>
        <p:spPr bwMode="auto">
          <a:xfrm>
            <a:off x="417513" y="6184900"/>
            <a:ext cx="8385175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2906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70000" y="1233490"/>
            <a:ext cx="655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000" b="1">
                <a:solidFill>
                  <a:srgbClr val="151C77"/>
                </a:solidFill>
                <a:latin typeface="Century Schoolbook" panose="02040604050505020304" pitchFamily="18" charset="0"/>
              </a:rPr>
              <a:t>I n t e g r i t y  -  S e r v i c e  -  E x c e l l e n c e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7" name="Picture 14" descr="51 FW - Leading the Char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309817"/>
            <a:ext cx="3535362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51 FW - Leading the Char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0025"/>
            <a:ext cx="8874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095750" y="3924300"/>
            <a:ext cx="4495800" cy="10477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0426" y="6518275"/>
            <a:ext cx="15308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tx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CAO: </a:t>
            </a:r>
          </a:p>
          <a:p>
            <a:pPr>
              <a:defRPr/>
            </a:pPr>
            <a:r>
              <a:rPr lang="en-US"/>
              <a:t>POC: Person or Office</a:t>
            </a:r>
          </a:p>
        </p:txBody>
      </p:sp>
    </p:spTree>
    <p:extLst>
      <p:ext uri="{BB962C8B-B14F-4D97-AF65-F5344CB8AC3E}">
        <p14:creationId xmlns:p14="http://schemas.microsoft.com/office/powerpoint/2010/main" val="326563857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50300" y="6518275"/>
            <a:ext cx="381000" cy="304800"/>
          </a:xfrm>
        </p:spPr>
        <p:txBody>
          <a:bodyPr/>
          <a:lstStyle/>
          <a:p>
            <a:pPr>
              <a:defRPr/>
            </a:pPr>
            <a:fld id="{BBFB20FB-CB9A-424A-B4B6-73D7B9241C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65125" y="1471613"/>
            <a:ext cx="8447088" cy="487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431088" y="6518275"/>
            <a:ext cx="1319212" cy="304800"/>
          </a:xfr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tx1"/>
                </a:solidFill>
              </a:defRPr>
            </a:lvl1pPr>
            <a:lvl2pPr marL="406389" indent="0">
              <a:buFontTx/>
              <a:buNone/>
              <a:defRPr sz="1000">
                <a:solidFill>
                  <a:schemeClr val="tx1"/>
                </a:solidFill>
              </a:defRPr>
            </a:lvl2pPr>
            <a:lvl3pPr marL="803255" indent="0">
              <a:buFontTx/>
              <a:buNone/>
              <a:defRPr sz="1000">
                <a:solidFill>
                  <a:schemeClr val="tx1"/>
                </a:solidFill>
              </a:defRPr>
            </a:lvl3pPr>
            <a:lvl4pPr marL="1371566" indent="0">
              <a:buFontTx/>
              <a:buNone/>
              <a:defRPr sz="1000">
                <a:solidFill>
                  <a:schemeClr val="tx1"/>
                </a:solidFill>
              </a:defRPr>
            </a:lvl4pPr>
            <a:lvl5pPr marL="1828755" indent="0"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43685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1000" y="1389178"/>
            <a:ext cx="6093204" cy="49101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Line 14"/>
          <p:cNvSpPr>
            <a:spLocks noChangeShapeType="1"/>
          </p:cNvSpPr>
          <p:nvPr userDrawn="1"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217" y="88900"/>
            <a:ext cx="696640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631498" y="1389178"/>
            <a:ext cx="2131502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SzPct val="100000"/>
              <a:buFont typeface="+mj-lt"/>
              <a:buNone/>
              <a:defRPr sz="1050"/>
            </a:lvl1pPr>
          </a:lstStyle>
          <a:p>
            <a:pPr lvl="0"/>
            <a:r>
              <a:rPr lang="en-US" alt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762413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F515F-18F5-409A-B4B7-6EB03957F636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687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60" indent="0">
              <a:buNone/>
              <a:defRPr sz="1350"/>
            </a:lvl2pPr>
            <a:lvl3pPr marL="685720" indent="0">
              <a:buNone/>
              <a:defRPr sz="1200"/>
            </a:lvl3pPr>
            <a:lvl4pPr marL="1028580" indent="0">
              <a:buNone/>
              <a:defRPr sz="1050"/>
            </a:lvl4pPr>
            <a:lvl5pPr marL="1371440" indent="0">
              <a:buNone/>
              <a:defRPr sz="1050"/>
            </a:lvl5pPr>
            <a:lvl6pPr marL="1714300" indent="0">
              <a:buNone/>
              <a:defRPr sz="1050"/>
            </a:lvl6pPr>
            <a:lvl7pPr marL="2057159" indent="0">
              <a:buNone/>
              <a:defRPr sz="1050"/>
            </a:lvl7pPr>
            <a:lvl8pPr marL="2400020" indent="0">
              <a:buNone/>
              <a:defRPr sz="1050"/>
            </a:lvl8pPr>
            <a:lvl9pPr marL="2742879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A7438-EFD0-4E3A-B64E-4A8A53A05F79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72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1536700"/>
            <a:ext cx="3989388" cy="4324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90" y="1536700"/>
            <a:ext cx="3989387" cy="4324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989C7-8649-4DC8-BBB4-EA689F2D358C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76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0" indent="0">
              <a:buNone/>
              <a:defRPr sz="1500" b="1"/>
            </a:lvl2pPr>
            <a:lvl3pPr marL="685720" indent="0">
              <a:buNone/>
              <a:defRPr sz="1350" b="1"/>
            </a:lvl3pPr>
            <a:lvl4pPr marL="1028580" indent="0">
              <a:buNone/>
              <a:defRPr sz="1200" b="1"/>
            </a:lvl4pPr>
            <a:lvl5pPr marL="1371440" indent="0">
              <a:buNone/>
              <a:defRPr sz="1200" b="1"/>
            </a:lvl5pPr>
            <a:lvl6pPr marL="1714300" indent="0">
              <a:buNone/>
              <a:defRPr sz="1200" b="1"/>
            </a:lvl6pPr>
            <a:lvl7pPr marL="2057159" indent="0">
              <a:buNone/>
              <a:defRPr sz="1200" b="1"/>
            </a:lvl7pPr>
            <a:lvl8pPr marL="2400020" indent="0">
              <a:buNone/>
              <a:defRPr sz="1200" b="1"/>
            </a:lvl8pPr>
            <a:lvl9pPr marL="274287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0" indent="0">
              <a:buNone/>
              <a:defRPr sz="1500" b="1"/>
            </a:lvl2pPr>
            <a:lvl3pPr marL="685720" indent="0">
              <a:buNone/>
              <a:defRPr sz="1350" b="1"/>
            </a:lvl3pPr>
            <a:lvl4pPr marL="1028580" indent="0">
              <a:buNone/>
              <a:defRPr sz="1200" b="1"/>
            </a:lvl4pPr>
            <a:lvl5pPr marL="1371440" indent="0">
              <a:buNone/>
              <a:defRPr sz="1200" b="1"/>
            </a:lvl5pPr>
            <a:lvl6pPr marL="1714300" indent="0">
              <a:buNone/>
              <a:defRPr sz="1200" b="1"/>
            </a:lvl6pPr>
            <a:lvl7pPr marL="2057159" indent="0">
              <a:buNone/>
              <a:defRPr sz="1200" b="1"/>
            </a:lvl7pPr>
            <a:lvl8pPr marL="2400020" indent="0">
              <a:buNone/>
              <a:defRPr sz="1200" b="1"/>
            </a:lvl8pPr>
            <a:lvl9pPr marL="274287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7AA67-480F-4D9B-B748-23BCA0DA6195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965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A7960-56D9-476F-BFC9-4E9FFDACC8F4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634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0DCC9-90CE-4513-A649-93321E8CDF5E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520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1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60" indent="0">
              <a:buNone/>
              <a:defRPr sz="900"/>
            </a:lvl2pPr>
            <a:lvl3pPr marL="685720" indent="0">
              <a:buNone/>
              <a:defRPr sz="750"/>
            </a:lvl3pPr>
            <a:lvl4pPr marL="1028580" indent="0">
              <a:buNone/>
              <a:defRPr sz="675"/>
            </a:lvl4pPr>
            <a:lvl5pPr marL="1371440" indent="0">
              <a:buNone/>
              <a:defRPr sz="675"/>
            </a:lvl5pPr>
            <a:lvl6pPr marL="1714300" indent="0">
              <a:buNone/>
              <a:defRPr sz="675"/>
            </a:lvl6pPr>
            <a:lvl7pPr marL="2057159" indent="0">
              <a:buNone/>
              <a:defRPr sz="675"/>
            </a:lvl7pPr>
            <a:lvl8pPr marL="2400020" indent="0">
              <a:buNone/>
              <a:defRPr sz="675"/>
            </a:lvl8pPr>
            <a:lvl9pPr marL="274287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ACD67-36D0-430A-8387-05CAE3FCA2F2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451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60" indent="0">
              <a:buNone/>
              <a:defRPr sz="2100"/>
            </a:lvl2pPr>
            <a:lvl3pPr marL="685720" indent="0">
              <a:buNone/>
              <a:defRPr sz="1800"/>
            </a:lvl3pPr>
            <a:lvl4pPr marL="1028580" indent="0">
              <a:buNone/>
              <a:defRPr sz="1500"/>
            </a:lvl4pPr>
            <a:lvl5pPr marL="1371440" indent="0">
              <a:buNone/>
              <a:defRPr sz="1500"/>
            </a:lvl5pPr>
            <a:lvl6pPr marL="1714300" indent="0">
              <a:buNone/>
              <a:defRPr sz="1500"/>
            </a:lvl6pPr>
            <a:lvl7pPr marL="2057159" indent="0">
              <a:buNone/>
              <a:defRPr sz="1500"/>
            </a:lvl7pPr>
            <a:lvl8pPr marL="2400020" indent="0">
              <a:buNone/>
              <a:defRPr sz="1500"/>
            </a:lvl8pPr>
            <a:lvl9pPr marL="2742879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60" indent="0">
              <a:buNone/>
              <a:defRPr sz="900"/>
            </a:lvl2pPr>
            <a:lvl3pPr marL="685720" indent="0">
              <a:buNone/>
              <a:defRPr sz="750"/>
            </a:lvl3pPr>
            <a:lvl4pPr marL="1028580" indent="0">
              <a:buNone/>
              <a:defRPr sz="675"/>
            </a:lvl4pPr>
            <a:lvl5pPr marL="1371440" indent="0">
              <a:buNone/>
              <a:defRPr sz="675"/>
            </a:lvl5pPr>
            <a:lvl6pPr marL="1714300" indent="0">
              <a:buNone/>
              <a:defRPr sz="675"/>
            </a:lvl6pPr>
            <a:lvl7pPr marL="2057159" indent="0">
              <a:buNone/>
              <a:defRPr sz="675"/>
            </a:lvl7pPr>
            <a:lvl8pPr marL="2400020" indent="0">
              <a:buNone/>
              <a:defRPr sz="675"/>
            </a:lvl8pPr>
            <a:lvl9pPr marL="274287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D9EDE-7483-4F81-8598-739EFBD11224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313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1CB03-9912-4A80-95C4-91E02071B467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69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8" y="76200"/>
            <a:ext cx="2054225" cy="5784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2" y="76200"/>
            <a:ext cx="6010275" cy="5784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EED57-E5C6-47C4-A715-243B1C4DCCE6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85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F515F-18F5-409A-B4B7-6EB03957F636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1" y="76200"/>
            <a:ext cx="8216900" cy="578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C132A-E851-4163-9A3E-B6D536A1C4F8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753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51 OG Patch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4140" y="3"/>
            <a:ext cx="10906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3" y="1536700"/>
            <a:ext cx="8131175" cy="43243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7868" y="76200"/>
            <a:ext cx="7086600" cy="1143000"/>
          </a:xfrm>
        </p:spPr>
        <p:txBody>
          <a:bodyPr/>
          <a:lstStyle/>
          <a:p>
            <a:r>
              <a:rPr lang="en-US"/>
              <a:t>51 OG TDY/Leave Calendar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5486E-BE39-4480-B23F-97D4DB02579F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62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76200"/>
            <a:ext cx="7086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1" y="1536700"/>
            <a:ext cx="3989388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90" y="1536700"/>
            <a:ext cx="3989387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CBAAA-456F-4D02-936D-6002F76B870E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254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76200"/>
            <a:ext cx="7086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1536700"/>
            <a:ext cx="3989388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5190" y="1536704"/>
            <a:ext cx="3989387" cy="2085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5190" y="3775079"/>
            <a:ext cx="3989387" cy="2085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08741-E79C-439C-B1B4-E537DF426D36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475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F515F-18F5-409A-B4B7-6EB03957F636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492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A7438-EFD0-4E3A-B64E-4A8A53A05F79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23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1536700"/>
            <a:ext cx="3989388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89" y="1536700"/>
            <a:ext cx="3989387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989C7-8649-4DC8-BBB4-EA689F2D358C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1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7AA67-480F-4D9B-B748-23BCA0DA6195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11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A7960-56D9-476F-BFC9-4E9FFDACC8F4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939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0DCC9-90CE-4513-A649-93321E8CDF5E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01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A7438-EFD0-4E3A-B64E-4A8A53A05F79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452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49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ACD67-36D0-430A-8387-05CAE3FCA2F2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799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D9EDE-7483-4F81-8598-739EFBD11224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3902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1CB03-9912-4A80-95C4-91E02071B467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92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76200"/>
            <a:ext cx="2054225" cy="5784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1" y="76200"/>
            <a:ext cx="6010275" cy="5784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EED57-E5C6-47C4-A715-243B1C4DCCE6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991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1" y="76200"/>
            <a:ext cx="8216900" cy="578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C132A-E851-4163-9A3E-B6D536A1C4F8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357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51 OG Patch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4139" y="1"/>
            <a:ext cx="10906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2" y="1536700"/>
            <a:ext cx="8131175" cy="43243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7868" y="76200"/>
            <a:ext cx="7086600" cy="1143000"/>
          </a:xfrm>
        </p:spPr>
        <p:txBody>
          <a:bodyPr/>
          <a:lstStyle/>
          <a:p>
            <a:r>
              <a:rPr lang="en-US"/>
              <a:t>51 OG TDY/Leave Calendar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5486E-BE39-4480-B23F-97D4DB02579F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32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76200"/>
            <a:ext cx="7086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1" y="1536700"/>
            <a:ext cx="3989388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89" y="1536700"/>
            <a:ext cx="3989387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CBAAA-456F-4D02-936D-6002F76B870E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484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76200"/>
            <a:ext cx="7086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1536700"/>
            <a:ext cx="3989388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5189" y="1536702"/>
            <a:ext cx="3989387" cy="2085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5189" y="3775077"/>
            <a:ext cx="3989387" cy="2085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08741-E79C-439C-B1B4-E537DF426D36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664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F515F-18F5-409A-B4B7-6EB03957F636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10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A7438-EFD0-4E3A-B64E-4A8A53A05F79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41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1536700"/>
            <a:ext cx="3989388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89" y="1536700"/>
            <a:ext cx="3989387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989C7-8649-4DC8-BBB4-EA689F2D358C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123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1536700"/>
            <a:ext cx="3989388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89" y="1536700"/>
            <a:ext cx="3989387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989C7-8649-4DC8-BBB4-EA689F2D358C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98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7AA67-480F-4D9B-B748-23BCA0DA6195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9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A7960-56D9-476F-BFC9-4E9FFDACC8F4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475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0DCC9-90CE-4513-A649-93321E8CDF5E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789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49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ACD67-36D0-430A-8387-05CAE3FCA2F2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137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D9EDE-7483-4F81-8598-739EFBD11224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317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1CB03-9912-4A80-95C4-91E02071B467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586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76200"/>
            <a:ext cx="2054225" cy="5784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1" y="76200"/>
            <a:ext cx="6010275" cy="5784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EED57-E5C6-47C4-A715-243B1C4DCCE6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614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1" y="76200"/>
            <a:ext cx="8216900" cy="578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C132A-E851-4163-9A3E-B6D536A1C4F8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349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51 OG Patch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4139" y="1"/>
            <a:ext cx="10906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2" y="1536700"/>
            <a:ext cx="8131175" cy="43243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7868" y="76200"/>
            <a:ext cx="7086600" cy="1143000"/>
          </a:xfrm>
        </p:spPr>
        <p:txBody>
          <a:bodyPr/>
          <a:lstStyle/>
          <a:p>
            <a:r>
              <a:rPr lang="en-US"/>
              <a:t>51 OG TDY/Leave Calendar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5486E-BE39-4480-B23F-97D4DB02579F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9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7AA67-480F-4D9B-B748-23BCA0DA6195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487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76200"/>
            <a:ext cx="7086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1" y="1536700"/>
            <a:ext cx="3989388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89" y="1536700"/>
            <a:ext cx="3989387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CBAAA-456F-4D02-936D-6002F76B870E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793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76200"/>
            <a:ext cx="7086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1536700"/>
            <a:ext cx="3989388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5189" y="1536702"/>
            <a:ext cx="3989387" cy="2085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5189" y="3775077"/>
            <a:ext cx="3989387" cy="2085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08741-E79C-439C-B1B4-E537DF426D36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854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76200"/>
            <a:ext cx="57531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33401" y="1536700"/>
            <a:ext cx="8131175" cy="43243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6C369-7064-4DE1-9676-3A5BEE7A44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939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70000" y="1233490"/>
            <a:ext cx="655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000" b="1">
                <a:solidFill>
                  <a:srgbClr val="151C77"/>
                </a:solidFill>
                <a:latin typeface="Century Schoolbook" panose="02040604050505020304" pitchFamily="18" charset="0"/>
              </a:rPr>
              <a:t>I n t e g r i t y  -  S e r v i c e  -  E x c e l l e n c e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7" name="Picture 14" descr="51 FW - Leading the Char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309817"/>
            <a:ext cx="3535362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51 FW - Leading the Char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0025"/>
            <a:ext cx="8874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095750" y="3924300"/>
            <a:ext cx="4495800" cy="10477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0426" y="6518275"/>
            <a:ext cx="15308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tx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CAO: </a:t>
            </a:r>
          </a:p>
          <a:p>
            <a:pPr>
              <a:defRPr/>
            </a:pPr>
            <a:r>
              <a:rPr lang="en-US"/>
              <a:t>POC: Person or Office</a:t>
            </a:r>
          </a:p>
        </p:txBody>
      </p:sp>
    </p:spTree>
    <p:extLst>
      <p:ext uri="{BB962C8B-B14F-4D97-AF65-F5344CB8AC3E}">
        <p14:creationId xmlns:p14="http://schemas.microsoft.com/office/powerpoint/2010/main" val="24515772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50300" y="6518275"/>
            <a:ext cx="381000" cy="304800"/>
          </a:xfrm>
        </p:spPr>
        <p:txBody>
          <a:bodyPr/>
          <a:lstStyle/>
          <a:p>
            <a:pPr>
              <a:defRPr/>
            </a:pPr>
            <a:fld id="{BBFB20FB-CB9A-424A-B4B6-73D7B9241C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65125" y="1471613"/>
            <a:ext cx="8447088" cy="487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431088" y="6518275"/>
            <a:ext cx="1319212" cy="304800"/>
          </a:xfr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tx1"/>
                </a:solidFill>
              </a:defRPr>
            </a:lvl1pPr>
            <a:lvl2pPr marL="406389" indent="0">
              <a:buFontTx/>
              <a:buNone/>
              <a:defRPr sz="1000">
                <a:solidFill>
                  <a:schemeClr val="tx1"/>
                </a:solidFill>
              </a:defRPr>
            </a:lvl2pPr>
            <a:lvl3pPr marL="803255" indent="0">
              <a:buFontTx/>
              <a:buNone/>
              <a:defRPr sz="1000">
                <a:solidFill>
                  <a:schemeClr val="tx1"/>
                </a:solidFill>
              </a:defRPr>
            </a:lvl3pPr>
            <a:lvl4pPr marL="1371566" indent="0">
              <a:buFontTx/>
              <a:buNone/>
              <a:defRPr sz="1000">
                <a:solidFill>
                  <a:schemeClr val="tx1"/>
                </a:solidFill>
              </a:defRPr>
            </a:lvl4pPr>
            <a:lvl5pPr marL="1828755" indent="0"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37582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1536700"/>
            <a:ext cx="3989388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89" y="1536700"/>
            <a:ext cx="3989387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989C7-8649-4DC8-BBB4-EA689F2D358C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94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solidFill>
                <a:srgbClr val="FF3300"/>
              </a:solidFill>
              <a:cs typeface="Arial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70000" y="1233488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i="1">
                <a:solidFill>
                  <a:srgbClr val="151C77"/>
                </a:solidFill>
                <a:latin typeface="Century Schoolbook" pitchFamily="18" charset="0"/>
                <a:cs typeface="Arial" charset="0"/>
              </a:rPr>
              <a:t>I n t e g r i t y  -  S e r v i c e  -  E x c e l l e n c e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solidFill>
                <a:srgbClr val="FF3300"/>
              </a:solidFill>
              <a:cs typeface="Arial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1270000" y="1233488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i="1">
                <a:solidFill>
                  <a:srgbClr val="151C77"/>
                </a:solidFill>
                <a:latin typeface="Century Schoolbook" pitchFamily="18" charset="0"/>
                <a:cs typeface="Arial" charset="0"/>
              </a:rPr>
              <a:t>I n t e g r i t y  -  S e r v i c e  -  E x c e l l e n c e</a:t>
            </a: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2523878" y="344972"/>
            <a:ext cx="4045444" cy="64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>
                <a:solidFill>
                  <a:srgbClr val="151C77"/>
                </a:solidFill>
                <a:cs typeface="Arial" charset="0"/>
              </a:rPr>
              <a:t>51</a:t>
            </a:r>
            <a:r>
              <a:rPr lang="en-US" sz="3600" b="1" i="1" baseline="30000">
                <a:solidFill>
                  <a:srgbClr val="151C77"/>
                </a:solidFill>
                <a:cs typeface="Arial" charset="0"/>
              </a:rPr>
              <a:t>st</a:t>
            </a:r>
            <a:r>
              <a:rPr lang="en-US" sz="3600" b="1" i="1">
                <a:solidFill>
                  <a:srgbClr val="151C77"/>
                </a:solidFill>
                <a:cs typeface="Arial" charset="0"/>
              </a:rPr>
              <a:t> Fighter Wing</a:t>
            </a:r>
          </a:p>
        </p:txBody>
      </p:sp>
      <p:sp>
        <p:nvSpPr>
          <p:cNvPr id="10" name="Line 14"/>
          <p:cNvSpPr>
            <a:spLocks noChangeShapeType="1"/>
          </p:cNvSpPr>
          <p:nvPr userDrawn="1"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solidFill>
                <a:srgbClr val="FF3300"/>
              </a:solidFill>
              <a:cs typeface="Arial" charset="0"/>
            </a:endParaRPr>
          </a:p>
        </p:txBody>
      </p:sp>
      <p:pic>
        <p:nvPicPr>
          <p:cNvPr id="11" name="Picture 14" descr="51 FW - Leading the Charg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88" y="2309814"/>
            <a:ext cx="3535362" cy="348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456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095750" y="3924300"/>
            <a:ext cx="4495800" cy="10477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1457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3467100" y="1962150"/>
            <a:ext cx="5143500" cy="16002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629400"/>
            <a:ext cx="12192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rgbClr val="969696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cs typeface="Arial" charset="0"/>
            </a:endParaRPr>
          </a:p>
        </p:txBody>
      </p:sp>
      <p:sp>
        <p:nvSpPr>
          <p:cNvPr id="13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88300" y="6629400"/>
            <a:ext cx="1143000" cy="304800"/>
          </a:xfrm>
        </p:spPr>
        <p:txBody>
          <a:bodyPr/>
          <a:lstStyle>
            <a:lvl1pPr>
              <a:defRPr/>
            </a:lvl1pPr>
          </a:lstStyle>
          <a:p>
            <a:fld id="{2887AE4E-B560-4E79-917C-187FF22B2EFB}" type="slidenum">
              <a:rPr lang="en-US"/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225259" y="-36473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Sensitive</a:t>
            </a:r>
            <a:r>
              <a:rPr lang="en-US" baseline="0"/>
              <a:t> but Unclassified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895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A1A54-A2D5-473B-96EE-0576A729C7D0}" type="slidenum">
              <a:rPr lang="en-US"/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225259" y="-36473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Sensitive</a:t>
            </a:r>
            <a:r>
              <a:rPr lang="en-US" baseline="0"/>
              <a:t> but Unclassified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595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BE309-31DD-4986-84C7-457C698C1283}" type="slidenum">
              <a:rPr lang="en-US"/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225259" y="-36473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Sensitive</a:t>
            </a:r>
            <a:r>
              <a:rPr lang="en-US" baseline="0"/>
              <a:t> but Unclassified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491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1536700"/>
            <a:ext cx="3989388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88" y="1536700"/>
            <a:ext cx="3989387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7D7C3-A0AC-4919-B539-7EFCD9FE6E46}" type="slidenum">
              <a:rPr lang="en-US"/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64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A7960-56D9-476F-BFC9-4E9FFDACC8F4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298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744BF5-E3BD-4C24-9D3D-A9C89740FB22}" type="slidenum">
              <a:rPr lang="en-US"/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486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43E23-507D-406F-A4D6-47BE8D957BF2}" type="slidenum">
              <a:rPr lang="en-US"/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148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F799E-82B7-45D4-BAB1-79E97454199D}" type="slidenum">
              <a:rPr lang="en-US"/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676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A869A-F50D-4E4F-B57C-7A36554C2C77}" type="slidenum">
              <a:rPr lang="en-US"/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154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FA75A0-A986-4116-BA61-F0EAFE9EE4F1}" type="slidenum">
              <a:rPr lang="en-US"/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719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05F82-3924-4DD5-99BF-3F8CACF719C2}" type="slidenum">
              <a:rPr lang="en-US"/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821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1314" y="76200"/>
            <a:ext cx="2052637" cy="5784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1" y="76200"/>
            <a:ext cx="6005513" cy="5784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C4FC2-BFEE-46D2-9EF1-496DD55A2B66}" type="slidenum">
              <a:rPr lang="en-US"/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269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76200"/>
            <a:ext cx="70802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1" y="1536700"/>
            <a:ext cx="8131175" cy="43243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C3F61-85B7-43F0-90D2-0E9F9EDD67B5}" type="slidenum">
              <a:rPr lang="en-US"/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879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262FDA-6480-4667-835E-93B6489EF2B6}" type="slidenum">
              <a:rPr lang="en-US"/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91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6E34F7A0-F07A-CA91-EFDA-921108C81A1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52538" y="4754563"/>
            <a:ext cx="6596062" cy="1050925"/>
            <a:chOff x="1720850" y="4732266"/>
            <a:chExt cx="6596062" cy="1050925"/>
          </a:xfrm>
        </p:grpSpPr>
        <p:grpSp>
          <p:nvGrpSpPr>
            <p:cNvPr id="4" name="Group 11">
              <a:extLst>
                <a:ext uri="{FF2B5EF4-FFF2-40B4-BE49-F238E27FC236}">
                  <a16:creationId xmlns:a16="http://schemas.microsoft.com/office/drawing/2014/main" id="{A8E1517C-1E53-656C-AD6D-6D5F86914A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3394" y="4812435"/>
              <a:ext cx="5549900" cy="893763"/>
              <a:chOff x="3344863" y="4876800"/>
              <a:chExt cx="5549900" cy="89376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3EBDD33-C330-B890-1923-73849ED14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494" y="4899818"/>
                <a:ext cx="847725" cy="8477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342900" eaLnBrk="1" hangingPunct="1">
                  <a:defRPr/>
                </a:pPr>
                <a:endParaRPr lang="en-US" sz="1350">
                  <a:solidFill>
                    <a:prstClr val="white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5B0AD55-E425-CD92-6375-F285DA506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04969" y="4880768"/>
                <a:ext cx="890587" cy="89058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342900" eaLnBrk="1" hangingPunct="1">
                  <a:defRPr/>
                </a:pPr>
                <a:endParaRPr lang="en-US" sz="1350">
                  <a:solidFill>
                    <a:prstClr val="white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E3E5188-8467-9928-E8BE-D1F889A36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656" y="4877593"/>
                <a:ext cx="890588" cy="89058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342900" eaLnBrk="1" hangingPunct="1">
                  <a:defRPr/>
                </a:pPr>
                <a:endParaRPr lang="en-US" sz="1350">
                  <a:solidFill>
                    <a:prstClr val="white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5DB0FAE-0DF2-0E4B-1B46-8FED9A10F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381" y="4899818"/>
                <a:ext cx="820738" cy="8334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342900" eaLnBrk="1" hangingPunct="1">
                  <a:defRPr/>
                </a:pPr>
                <a:endParaRPr lang="en-US" sz="1350">
                  <a:solidFill>
                    <a:prstClr val="white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F066DC6-49E9-B51B-8E5B-6914D3FCF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6119" y="4880768"/>
                <a:ext cx="890587" cy="85248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342900" eaLnBrk="1" hangingPunct="1">
                  <a:defRPr/>
                </a:pPr>
                <a:endParaRPr lang="en-US" sz="1350">
                  <a:solidFill>
                    <a:prstClr val="white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49877E06-C5CE-726C-739D-11F6565558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0850" y="4732266"/>
              <a:ext cx="6596062" cy="1050925"/>
              <a:chOff x="2373313" y="4779963"/>
              <a:chExt cx="6596062" cy="1050925"/>
            </a:xfrm>
          </p:grpSpPr>
          <p:pic>
            <p:nvPicPr>
              <p:cNvPr id="6" name="Picture 13">
                <a:extLst>
                  <a:ext uri="{FF2B5EF4-FFF2-40B4-BE49-F238E27FC236}">
                    <a16:creationId xmlns:a16="http://schemas.microsoft.com/office/drawing/2014/main" id="{3DC6089D-01F8-1844-7E89-F3A2BBF88C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3313" y="4865688"/>
                <a:ext cx="925512" cy="925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14">
                <a:extLst>
                  <a:ext uri="{FF2B5EF4-FFF2-40B4-BE49-F238E27FC236}">
                    <a16:creationId xmlns:a16="http://schemas.microsoft.com/office/drawing/2014/main" id="{9035169B-5FC5-650E-54DB-BB4F0508B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4876800"/>
                <a:ext cx="915988" cy="91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9">
                <a:extLst>
                  <a:ext uri="{FF2B5EF4-FFF2-40B4-BE49-F238E27FC236}">
                    <a16:creationId xmlns:a16="http://schemas.microsoft.com/office/drawing/2014/main" id="{647D00E7-F8D0-BE10-455A-A2D06CD925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263" y="4827588"/>
                <a:ext cx="9906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>
                <a:extLst>
                  <a:ext uri="{FF2B5EF4-FFF2-40B4-BE49-F238E27FC236}">
                    <a16:creationId xmlns:a16="http://schemas.microsoft.com/office/drawing/2014/main" id="{CC1200D8-9C54-74E5-C79E-B5E155F5F8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59" b="13139"/>
              <a:stretch>
                <a:fillRect/>
              </a:stretch>
            </p:blipFill>
            <p:spPr bwMode="auto">
              <a:xfrm>
                <a:off x="7929563" y="4779963"/>
                <a:ext cx="1039812" cy="1050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7">
                <a:extLst>
                  <a:ext uri="{FF2B5EF4-FFF2-40B4-BE49-F238E27FC236}">
                    <a16:creationId xmlns:a16="http://schemas.microsoft.com/office/drawing/2014/main" id="{5818459A-0F49-5ABA-4356-91A61E1AB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3275" y="4876800"/>
                <a:ext cx="893763" cy="89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9">
                <a:extLst>
                  <a:ext uri="{FF2B5EF4-FFF2-40B4-BE49-F238E27FC236}">
                    <a16:creationId xmlns:a16="http://schemas.microsoft.com/office/drawing/2014/main" id="{A7F12E00-257D-FCA5-D58B-D15AA91A4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4663" y="4876800"/>
                <a:ext cx="855662" cy="85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21">
                <a:extLst>
                  <a:ext uri="{FF2B5EF4-FFF2-40B4-BE49-F238E27FC236}">
                    <a16:creationId xmlns:a16="http://schemas.microsoft.com/office/drawing/2014/main" id="{52957889-665F-3E36-75BD-8B37D9728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1675" y="4876800"/>
                <a:ext cx="877888" cy="877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97135"/>
            <a:ext cx="7772400" cy="1470025"/>
          </a:xfrm>
        </p:spPr>
        <p:txBody>
          <a:bodyPr/>
          <a:lstStyle>
            <a:lvl1pPr algn="ctr">
              <a:defRPr sz="30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4763" y="139700"/>
            <a:ext cx="6808788" cy="1155700"/>
          </a:xfrm>
        </p:spPr>
        <p:txBody>
          <a:bodyPr/>
          <a:lstStyle>
            <a:lvl1pPr marL="0" indent="0">
              <a:buNone/>
              <a:defRPr sz="2100" b="1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82FCCCF-B66E-FAE6-C61E-61C93BA5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fld id="{E789E1A3-D88A-4CA6-A6F5-267BEFD063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72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9.pn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2" y="1536700"/>
            <a:ext cx="81311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42533" y="261610"/>
            <a:ext cx="7107767" cy="95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of Slide</a:t>
            </a:r>
          </a:p>
        </p:txBody>
      </p:sp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030" name="Line 8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033" name="Picture 9" descr="51 FW - Leading the Charg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1069884" cy="105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9555E9-FBE1-9721-644F-B9B98352AE95}"/>
              </a:ext>
            </a:extLst>
          </p:cNvPr>
          <p:cNvSpPr txBox="1"/>
          <p:nvPr userDrawn="1"/>
        </p:nvSpPr>
        <p:spPr>
          <a:xfrm>
            <a:off x="4357839" y="0"/>
            <a:ext cx="428322" cy="261610"/>
          </a:xfrm>
          <a:prstGeom prst="rect">
            <a:avLst/>
          </a:prstGeom>
          <a:noFill/>
        </p:spPr>
        <p:txBody>
          <a:bodyPr wrap="none" lIns="91440" tIns="45720" rtlCol="0">
            <a:spAutoFit/>
          </a:bodyPr>
          <a:lstStyle/>
          <a:p>
            <a:r>
              <a:rPr lang="en-US" sz="1100" b="1" dirty="0">
                <a:solidFill>
                  <a:srgbClr val="007A33"/>
                </a:solidFill>
              </a:rPr>
              <a:t>CUI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AC9E3B-51FB-17B1-E6D4-723FF46CBD91}"/>
              </a:ext>
            </a:extLst>
          </p:cNvPr>
          <p:cNvSpPr txBox="1"/>
          <p:nvPr userDrawn="1"/>
        </p:nvSpPr>
        <p:spPr>
          <a:xfrm>
            <a:off x="4357839" y="6684119"/>
            <a:ext cx="428322" cy="169277"/>
          </a:xfrm>
          <a:prstGeom prst="rect">
            <a:avLst/>
          </a:prstGeom>
          <a:noFill/>
        </p:spPr>
        <p:txBody>
          <a:bodyPr wrap="none" lIns="91440" tIns="0" bIns="0" rtlCol="0">
            <a:spAutoFit/>
          </a:bodyPr>
          <a:lstStyle/>
          <a:p>
            <a:r>
              <a:rPr lang="en-US" sz="1100" b="1" dirty="0">
                <a:solidFill>
                  <a:srgbClr val="007A33"/>
                </a:solidFill>
              </a:rPr>
              <a:t>CUI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A871D5-5547-3BA5-F1DD-665C9C8F89FF}"/>
              </a:ext>
            </a:extLst>
          </p:cNvPr>
          <p:cNvSpPr txBox="1">
            <a:spLocks/>
          </p:cNvSpPr>
          <p:nvPr userDrawn="1"/>
        </p:nvSpPr>
        <p:spPr>
          <a:xfrm>
            <a:off x="2007067" y="6504057"/>
            <a:ext cx="5129866" cy="184666"/>
          </a:xfrm>
          <a:prstGeom prst="rect">
            <a:avLst/>
          </a:prstGeom>
        </p:spPr>
        <p:txBody>
          <a:bodyPr vert="horz" wrap="none" lIns="91440" tIns="0" rIns="9144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600" b="1" i="0" kern="1200" spc="400" baseline="0">
                <a:solidFill>
                  <a:schemeClr val="tx2">
                    <a:lumMod val="75000"/>
                  </a:schemeClr>
                </a:solidFill>
                <a:latin typeface="Bell MT" panose="020205030603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2E4986">
                    <a:lumMod val="75000"/>
                  </a:srgbClr>
                </a:solidFill>
              </a:rPr>
              <a:t>Defend, Execute, Sustain - Fight Tonight!</a:t>
            </a:r>
          </a:p>
        </p:txBody>
      </p:sp>
    </p:spTree>
    <p:extLst>
      <p:ext uri="{BB962C8B-B14F-4D97-AF65-F5344CB8AC3E}">
        <p14:creationId xmlns:p14="http://schemas.microsoft.com/office/powerpoint/2010/main" val="69496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907" r:id="rId3"/>
    <p:sldLayoutId id="2147483936" r:id="rId4"/>
  </p:sldLayoutIdLst>
  <p:transition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5pPr>
      <a:lvl6pPr marL="457189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6pPr>
      <a:lvl7pPr marL="914377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7pPr>
      <a:lvl8pPr marL="1371566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8pPr>
      <a:lvl9pPr marL="1828754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9pPr>
    </p:titleStyle>
    <p:bodyStyle>
      <a:lvl1pPr marL="285744" indent="-285744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sz="2400" b="1">
          <a:solidFill>
            <a:srgbClr val="151C77"/>
          </a:solidFill>
          <a:latin typeface="+mn-lt"/>
          <a:ea typeface="+mn-ea"/>
          <a:cs typeface="+mn-cs"/>
        </a:defRPr>
      </a:lvl1pPr>
      <a:lvl2pPr marL="688957" indent="-282568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sz="2200" b="1">
          <a:solidFill>
            <a:srgbClr val="151C77"/>
          </a:solidFill>
          <a:latin typeface="+mn-lt"/>
        </a:defRPr>
      </a:lvl2pPr>
      <a:lvl3pPr marL="1027088" indent="-223833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b="1">
          <a:solidFill>
            <a:srgbClr val="151C77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1" y="1536700"/>
            <a:ext cx="81311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135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8300" y="651827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969696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918CC3-EE92-4AD8-9246-2B2567A151CC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2113540" name="Text Box 4"/>
          <p:cNvSpPr txBox="1">
            <a:spLocks noChangeArrowheads="1"/>
          </p:cNvSpPr>
          <p:nvPr/>
        </p:nvSpPr>
        <p:spPr bwMode="auto">
          <a:xfrm>
            <a:off x="381001" y="6491288"/>
            <a:ext cx="8370888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srgbClr val="151C77"/>
                </a:solidFill>
                <a:latin typeface="Century Schoolbook" pitchFamily="18" charset="0"/>
                <a:cs typeface="Arial" charset="0"/>
              </a:rPr>
              <a:t>We Guard the Freedom of 51 Million People!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663700" y="76200"/>
            <a:ext cx="7080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 of Slide</a:t>
            </a:r>
          </a:p>
        </p:txBody>
      </p:sp>
      <p:sp>
        <p:nvSpPr>
          <p:cNvPr id="2113542" name="Line 6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FF3300"/>
              </a:solidFill>
              <a:cs typeface="Arial" charset="0"/>
            </a:endParaRPr>
          </a:p>
        </p:txBody>
      </p:sp>
      <p:sp>
        <p:nvSpPr>
          <p:cNvPr id="2113543" name="Line 7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FF3300"/>
              </a:solidFill>
              <a:cs typeface="Arial" charset="0"/>
            </a:endParaRPr>
          </a:p>
        </p:txBody>
      </p:sp>
      <p:pic>
        <p:nvPicPr>
          <p:cNvPr id="1032" name="Picture 9" descr="51 FW - Leading the Charge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2439" y="200025"/>
            <a:ext cx="88741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3225259" y="-36473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Sensitive</a:t>
            </a:r>
            <a:r>
              <a:rPr lang="en-US" baseline="0" dirty="0"/>
              <a:t> but 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81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5pPr>
      <a:lvl6pPr marL="457146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6pPr>
      <a:lvl7pPr marL="914293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7pPr>
      <a:lvl8pPr marL="1371440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8pPr>
      <a:lvl9pPr marL="1828586" algn="r" rtl="0" fontAlgn="base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9pPr>
    </p:titleStyle>
    <p:bodyStyle>
      <a:lvl1pPr marL="285717" indent="-285717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itchFamily="2" charset="2"/>
        <a:buChar char="§"/>
        <a:defRPr sz="2400" b="1">
          <a:solidFill>
            <a:srgbClr val="151C77"/>
          </a:solidFill>
          <a:latin typeface="+mn-lt"/>
          <a:ea typeface="+mn-ea"/>
          <a:cs typeface="+mn-cs"/>
        </a:defRPr>
      </a:lvl1pPr>
      <a:lvl2pPr marL="688894" indent="-282542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itchFamily="2" charset="2"/>
        <a:buChar char="§"/>
        <a:defRPr sz="2200" b="1">
          <a:solidFill>
            <a:srgbClr val="151C77"/>
          </a:solidFill>
          <a:latin typeface="+mn-lt"/>
        </a:defRPr>
      </a:lvl2pPr>
      <a:lvl3pPr marL="1026993" indent="-223812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itchFamily="2" charset="2"/>
        <a:buChar char="§"/>
        <a:defRPr b="1">
          <a:solidFill>
            <a:srgbClr val="151C77"/>
          </a:solidFill>
          <a:latin typeface="+mn-lt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306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453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8599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5746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D741EE-94C4-6DC3-2062-4426A40A370F}"/>
              </a:ext>
            </a:extLst>
          </p:cNvPr>
          <p:cNvSpPr txBox="1">
            <a:spLocks/>
          </p:cNvSpPr>
          <p:nvPr userDrawn="1"/>
        </p:nvSpPr>
        <p:spPr>
          <a:xfrm>
            <a:off x="1836738" y="6394450"/>
            <a:ext cx="5470525" cy="365125"/>
          </a:xfrm>
          <a:prstGeom prst="rect">
            <a:avLst/>
          </a:prstGeom>
        </p:spPr>
        <p:txBody>
          <a:bodyPr anchor="ctr"/>
          <a:lstStyle>
            <a:lvl1pPr defTabSz="6858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15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“</a:t>
            </a:r>
            <a:r>
              <a:rPr lang="en-US" altLang="ja-JP" sz="15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Medically Ready Force…Ready Medical Force</a:t>
            </a:r>
            <a:r>
              <a:rPr lang="ja-JP" altLang="en-US" sz="15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”</a:t>
            </a:r>
            <a:endParaRPr lang="en-US" altLang="en-US" sz="900" dirty="0">
              <a:solidFill>
                <a:srgbClr val="BA8989"/>
              </a:solidFill>
              <a:cs typeface="Arial" panose="020B0604020202020204" pitchFamily="34" charset="0"/>
            </a:endParaRPr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id="{51B234E5-DA6D-7F0C-7C33-E565C44142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2" t="21623" r="53929" b="63182"/>
          <a:stretch>
            <a:fillRect/>
          </a:stretch>
        </p:blipFill>
        <p:spPr bwMode="auto">
          <a:xfrm>
            <a:off x="6786563" y="404813"/>
            <a:ext cx="210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>
            <a:extLst>
              <a:ext uri="{FF2B5EF4-FFF2-40B4-BE49-F238E27FC236}">
                <a16:creationId xmlns:a16="http://schemas.microsoft.com/office/drawing/2014/main" id="{25E62474-9D63-8609-DDE4-BA6D4B6B27D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331788"/>
            <a:ext cx="6329363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2E037E1D-B8DB-D244-3951-A61DFE405C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574800"/>
            <a:ext cx="82296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4437D-F576-CC47-B05C-685E8BEC9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15300" y="6356350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342900" eaLnBrk="1" hangingPunct="1">
              <a:defRPr sz="900">
                <a:solidFill>
                  <a:srgbClr val="BA8989"/>
                </a:solidFill>
              </a:defRPr>
            </a:lvl1pPr>
          </a:lstStyle>
          <a:p>
            <a:fld id="{75F89BF9-2329-4581-96C0-D5AC3424D04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0CF57F-D1FA-4733-CF78-7BD7D3B406D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165225"/>
            <a:ext cx="9144000" cy="122238"/>
          </a:xfrm>
          <a:prstGeom prst="rect">
            <a:avLst/>
          </a:prstGeom>
          <a:gradFill rotWithShape="1">
            <a:gsLst>
              <a:gs pos="0">
                <a:srgbClr val="55261C"/>
              </a:gs>
              <a:gs pos="6000">
                <a:srgbClr val="EBDAD4"/>
              </a:gs>
              <a:gs pos="28999">
                <a:srgbClr val="C0524E"/>
              </a:gs>
              <a:gs pos="42000">
                <a:srgbClr val="80302D"/>
              </a:gs>
              <a:gs pos="44000">
                <a:srgbClr val="9C6563"/>
              </a:gs>
              <a:gs pos="48000">
                <a:srgbClr val="FFFFFF"/>
              </a:gs>
              <a:gs pos="78999">
                <a:srgbClr val="83A7C3"/>
              </a:gs>
              <a:gs pos="87000">
                <a:srgbClr val="768FB9"/>
              </a:gs>
              <a:gs pos="92000">
                <a:srgbClr val="83A7C3"/>
              </a:gs>
              <a:gs pos="100000">
                <a:srgbClr val="DCEBF5"/>
              </a:gs>
            </a:gsLst>
            <a:lin ang="5400000"/>
          </a:gradFill>
          <a:ln w="9525">
            <a:solidFill>
              <a:srgbClr val="99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342900" eaLnBrk="1" hangingPunct="1">
              <a:defRPr/>
            </a:pPr>
            <a:endParaRPr lang="en-US" sz="1350" dirty="0">
              <a:solidFill>
                <a:prstClr val="white"/>
              </a:solidFill>
              <a:latin typeface="+mn-lt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8C9721-9636-FB89-B0BD-DFE329585CE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63" y="6311900"/>
            <a:ext cx="9144000" cy="122238"/>
          </a:xfrm>
          <a:prstGeom prst="rect">
            <a:avLst/>
          </a:prstGeom>
          <a:gradFill rotWithShape="1">
            <a:gsLst>
              <a:gs pos="0">
                <a:srgbClr val="55261C"/>
              </a:gs>
              <a:gs pos="6000">
                <a:srgbClr val="EBDAD4"/>
              </a:gs>
              <a:gs pos="28999">
                <a:srgbClr val="C0524E"/>
              </a:gs>
              <a:gs pos="42000">
                <a:srgbClr val="80302D"/>
              </a:gs>
              <a:gs pos="44000">
                <a:srgbClr val="9C6563"/>
              </a:gs>
              <a:gs pos="48000">
                <a:srgbClr val="FFFFFF"/>
              </a:gs>
              <a:gs pos="78999">
                <a:srgbClr val="83A7C3"/>
              </a:gs>
              <a:gs pos="87000">
                <a:srgbClr val="768FB9"/>
              </a:gs>
              <a:gs pos="92000">
                <a:srgbClr val="83A7C3"/>
              </a:gs>
              <a:gs pos="100000">
                <a:srgbClr val="DCEBF5"/>
              </a:gs>
            </a:gsLst>
            <a:lin ang="5400000"/>
          </a:gradFill>
          <a:ln w="9525">
            <a:solidFill>
              <a:srgbClr val="99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342900" eaLnBrk="1" hangingPunct="1">
              <a:defRPr/>
            </a:pPr>
            <a:endParaRPr lang="en-US" sz="1350" dirty="0">
              <a:solidFill>
                <a:prstClr val="white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4319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002060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060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060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060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060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 b="1">
          <a:solidFill>
            <a:srgbClr val="002060"/>
          </a:solidFill>
          <a:latin typeface="Calibri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 b="1">
          <a:solidFill>
            <a:srgbClr val="002060"/>
          </a:solidFill>
          <a:latin typeface="Calibri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 b="1">
          <a:solidFill>
            <a:srgbClr val="002060"/>
          </a:solidFill>
          <a:latin typeface="Calibri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060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rgbClr val="002060"/>
          </a:solidFill>
          <a:latin typeface="+mn-lt"/>
          <a:ea typeface="MS PGothic" panose="020B0600070205080204" pitchFamily="34" charset="-128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n-lt"/>
          <a:ea typeface="MS PGothic" panose="020B0600070205080204" pitchFamily="34" charset="-128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002060"/>
          </a:solidFill>
          <a:latin typeface="+mn-lt"/>
          <a:ea typeface="MS PGothic" panose="020B0600070205080204" pitchFamily="34" charset="-128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002060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2" y="1536700"/>
            <a:ext cx="81311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8300" y="651827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solidFill>
                  <a:srgbClr val="969696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z="100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1434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63700" y="762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 of Slide</a:t>
            </a:r>
          </a:p>
        </p:txBody>
      </p:sp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228A22"/>
              </a:solidFill>
              <a:cs typeface="Arial" charset="0"/>
            </a:endParaRPr>
          </a:p>
        </p:txBody>
      </p:sp>
      <p:sp>
        <p:nvSpPr>
          <p:cNvPr id="14343" name="Line 8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228A22"/>
              </a:solidFill>
              <a:cs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381002" y="6491288"/>
            <a:ext cx="8370888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b="1" i="1" dirty="0">
                <a:solidFill>
                  <a:srgbClr val="151C77"/>
                </a:solidFill>
                <a:latin typeface="Century Schoolbook" pitchFamily="18" charset="0"/>
                <a:cs typeface="Arial" charset="0"/>
              </a:rPr>
              <a:t>We Guard the Freedom</a:t>
            </a:r>
            <a:r>
              <a:rPr lang="en-US" sz="1800" b="1" i="1" baseline="0" dirty="0">
                <a:solidFill>
                  <a:srgbClr val="151C77"/>
                </a:solidFill>
                <a:latin typeface="Century Schoolbook" pitchFamily="18" charset="0"/>
                <a:cs typeface="Arial" charset="0"/>
              </a:rPr>
              <a:t> of 51 Million People</a:t>
            </a:r>
            <a:endParaRPr lang="en-US" sz="1800" b="1" i="1" dirty="0">
              <a:solidFill>
                <a:srgbClr val="151C77"/>
              </a:solidFill>
              <a:latin typeface="Century Schoolbook" pitchFamily="18" charset="0"/>
              <a:cs typeface="Arial" charset="0"/>
            </a:endParaRPr>
          </a:p>
        </p:txBody>
      </p:sp>
      <p:pic>
        <p:nvPicPr>
          <p:cNvPr id="12" name="Picture 9" descr="51 FW - Leading the Charge.PN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9" y="200025"/>
            <a:ext cx="88741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8137633" y="6515298"/>
            <a:ext cx="612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B050"/>
                </a:solidFill>
                <a:cs typeface="Arial" charset="0"/>
              </a:rPr>
              <a:t>(CUI)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220422" y="76200"/>
            <a:ext cx="612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B050"/>
                </a:solidFill>
                <a:cs typeface="Arial" charset="0"/>
              </a:rPr>
              <a:t>(CUI)</a:t>
            </a:r>
          </a:p>
        </p:txBody>
      </p:sp>
    </p:spTree>
    <p:extLst>
      <p:ext uri="{BB962C8B-B14F-4D97-AF65-F5344CB8AC3E}">
        <p14:creationId xmlns:p14="http://schemas.microsoft.com/office/powerpoint/2010/main" val="26357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5pPr>
      <a:lvl6pPr marL="457146" algn="r" rtl="0" fontAlgn="base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6pPr>
      <a:lvl7pPr marL="914293" algn="r" rtl="0" fontAlgn="base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7pPr>
      <a:lvl8pPr marL="1371440" algn="r" rtl="0" fontAlgn="base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8pPr>
      <a:lvl9pPr marL="1828586" algn="r" rtl="0" fontAlgn="base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9pPr>
    </p:titleStyle>
    <p:bodyStyle>
      <a:lvl1pPr marL="285717" indent="-285717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itchFamily="2" charset="2"/>
        <a:buChar char="§"/>
        <a:defRPr sz="2400" b="1">
          <a:solidFill>
            <a:srgbClr val="151C77"/>
          </a:solidFill>
          <a:latin typeface="+mn-lt"/>
          <a:ea typeface="+mn-ea"/>
          <a:cs typeface="+mn-cs"/>
        </a:defRPr>
      </a:lvl1pPr>
      <a:lvl2pPr marL="688894" indent="-282542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itchFamily="2" charset="2"/>
        <a:buChar char="§"/>
        <a:defRPr sz="2200" b="1">
          <a:solidFill>
            <a:srgbClr val="151C77"/>
          </a:solidFill>
          <a:latin typeface="+mn-lt"/>
        </a:defRPr>
      </a:lvl2pPr>
      <a:lvl3pPr marL="1026993" indent="-223812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itchFamily="2" charset="2"/>
        <a:buChar char="§"/>
        <a:defRPr b="1">
          <a:solidFill>
            <a:srgbClr val="151C77"/>
          </a:solidFill>
          <a:latin typeface="+mn-lt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306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453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8599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5746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2" y="1536700"/>
            <a:ext cx="81311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8300" y="651827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000" i="0">
                <a:solidFill>
                  <a:srgbClr val="969696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BFB20FB-CB9A-424A-B4B6-73D7B9241C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63700" y="762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of Slide</a:t>
            </a:r>
          </a:p>
        </p:txBody>
      </p:sp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030" name="Line 8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033" name="Picture 9" descr="51 FW - Leading the Char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0025"/>
            <a:ext cx="8874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 txBox="1">
            <a:spLocks noChangeArrowheads="1"/>
          </p:cNvSpPr>
          <p:nvPr userDrawn="1"/>
        </p:nvSpPr>
        <p:spPr bwMode="auto">
          <a:xfrm>
            <a:off x="1339850" y="6461124"/>
            <a:ext cx="676540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fontAlgn="auto" latinLnBrk="0" hangingPunct="0">
              <a:spcBef>
                <a:spcPts val="0"/>
              </a:spcBef>
              <a:spcAft>
                <a:spcPts val="0"/>
              </a:spcAft>
              <a:defRPr sz="1000" i="0" kern="1200">
                <a:solidFill>
                  <a:srgbClr val="96969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Arial" charset="0"/>
              </a:rPr>
              <a:t>We Guard the Freedom of 51 Million People</a:t>
            </a:r>
          </a:p>
        </p:txBody>
      </p:sp>
    </p:spTree>
    <p:extLst>
      <p:ext uri="{BB962C8B-B14F-4D97-AF65-F5344CB8AC3E}">
        <p14:creationId xmlns:p14="http://schemas.microsoft.com/office/powerpoint/2010/main" val="424043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8" r:id="rId3"/>
  </p:sldLayoutIdLst>
  <p:transition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5pPr>
      <a:lvl6pPr marL="457189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6pPr>
      <a:lvl7pPr marL="914377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7pPr>
      <a:lvl8pPr marL="1371566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8pPr>
      <a:lvl9pPr marL="1828754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9pPr>
    </p:titleStyle>
    <p:bodyStyle>
      <a:lvl1pPr marL="285744" indent="-285744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sz="2400" b="1">
          <a:solidFill>
            <a:srgbClr val="151C77"/>
          </a:solidFill>
          <a:latin typeface="+mn-lt"/>
          <a:ea typeface="+mn-ea"/>
          <a:cs typeface="+mn-cs"/>
        </a:defRPr>
      </a:lvl1pPr>
      <a:lvl2pPr marL="688957" indent="-282568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sz="2200" b="1">
          <a:solidFill>
            <a:srgbClr val="151C77"/>
          </a:solidFill>
          <a:latin typeface="+mn-lt"/>
        </a:defRPr>
      </a:lvl2pPr>
      <a:lvl3pPr marL="1027088" indent="-223833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b="1">
          <a:solidFill>
            <a:srgbClr val="151C77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36700"/>
            <a:ext cx="81311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8300" y="651827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69696"/>
                </a:solidFill>
                <a:ea typeface="Gulim" panose="020B0600000101010101" pitchFamily="34" charset="-127"/>
              </a:defRPr>
            </a:lvl1pPr>
          </a:lstStyle>
          <a:p>
            <a:pPr>
              <a:defRPr/>
            </a:pPr>
            <a:fld id="{4C0C67F9-BC71-493A-B209-162948AC6A8E}" type="slidenum">
              <a:rPr lang="en-US" altLang="en-US"/>
              <a:pPr>
                <a:defRPr/>
              </a:pPr>
              <a:t>‹#›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381000" y="6491288"/>
            <a:ext cx="8370888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1800" b="1" i="1" dirty="0">
                <a:solidFill>
                  <a:srgbClr val="151C77"/>
                </a:solidFill>
                <a:latin typeface="Century Schoolbook" pitchFamily="18" charset="0"/>
                <a:ea typeface="Gulim" pitchFamily="34" charset="-127"/>
              </a:rPr>
              <a:t>51 LRS…Everybody Wants Some!!!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827338" y="76200"/>
            <a:ext cx="59229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Title of Slide</a:t>
            </a:r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32" name="Picture 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463"/>
            <a:ext cx="8905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14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sz="2400" b="1">
          <a:solidFill>
            <a:srgbClr val="151C77"/>
          </a:solidFill>
          <a:latin typeface="+mn-lt"/>
          <a:ea typeface="+mn-ea"/>
          <a:cs typeface="+mn-cs"/>
        </a:defRPr>
      </a:lvl1pPr>
      <a:lvl2pPr marL="688975" indent="-282575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sz="2200" b="1">
          <a:solidFill>
            <a:srgbClr val="151C77"/>
          </a:solidFill>
          <a:latin typeface="+mn-lt"/>
        </a:defRPr>
      </a:lvl2pPr>
      <a:lvl3pPr marL="1027113" indent="-223838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b="1">
          <a:solidFill>
            <a:srgbClr val="151C7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2" y="1536700"/>
            <a:ext cx="81311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8300" y="651827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000" i="0">
                <a:solidFill>
                  <a:srgbClr val="969696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BFB20FB-CB9A-424A-B4B6-73D7B9241C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63700" y="762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of Slide</a:t>
            </a:r>
          </a:p>
        </p:txBody>
      </p:sp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030" name="Line 8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033" name="Picture 9" descr="51 FW - Leading the Char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0025"/>
            <a:ext cx="8874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 txBox="1">
            <a:spLocks noChangeArrowheads="1"/>
          </p:cNvSpPr>
          <p:nvPr userDrawn="1"/>
        </p:nvSpPr>
        <p:spPr bwMode="auto">
          <a:xfrm>
            <a:off x="1339850" y="6461124"/>
            <a:ext cx="676540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fontAlgn="auto" latinLnBrk="0" hangingPunct="0">
              <a:spcBef>
                <a:spcPts val="0"/>
              </a:spcBef>
              <a:spcAft>
                <a:spcPts val="0"/>
              </a:spcAft>
              <a:defRPr sz="1000" i="0" kern="1200">
                <a:solidFill>
                  <a:srgbClr val="96969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Arial" charset="0"/>
              </a:rPr>
              <a:t>We Guard the Freedom of 51 Million People</a:t>
            </a:r>
          </a:p>
        </p:txBody>
      </p:sp>
    </p:spTree>
    <p:extLst>
      <p:ext uri="{BB962C8B-B14F-4D97-AF65-F5344CB8AC3E}">
        <p14:creationId xmlns:p14="http://schemas.microsoft.com/office/powerpoint/2010/main" val="396495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transition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5pPr>
      <a:lvl6pPr marL="457189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6pPr>
      <a:lvl7pPr marL="914377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7pPr>
      <a:lvl8pPr marL="1371566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8pPr>
      <a:lvl9pPr marL="1828754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9pPr>
    </p:titleStyle>
    <p:bodyStyle>
      <a:lvl1pPr marL="285744" indent="-285744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sz="2400" b="1">
          <a:solidFill>
            <a:srgbClr val="151C77"/>
          </a:solidFill>
          <a:latin typeface="+mn-lt"/>
          <a:ea typeface="+mn-ea"/>
          <a:cs typeface="+mn-cs"/>
        </a:defRPr>
      </a:lvl1pPr>
      <a:lvl2pPr marL="688957" indent="-282568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sz="2200" b="1">
          <a:solidFill>
            <a:srgbClr val="151C77"/>
          </a:solidFill>
          <a:latin typeface="+mn-lt"/>
        </a:defRPr>
      </a:lvl2pPr>
      <a:lvl3pPr marL="1027088" indent="-223833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b="1">
          <a:solidFill>
            <a:srgbClr val="151C77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3" y="1536700"/>
            <a:ext cx="81311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8300" y="651827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solidFill>
                  <a:srgbClr val="969696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z="75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1434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63700" y="762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 of Slide</a:t>
            </a:r>
          </a:p>
        </p:txBody>
      </p:sp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8572" tIns="34286" rIns="68572" bIns="3428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50" dirty="0">
              <a:solidFill>
                <a:srgbClr val="228A22"/>
              </a:solidFill>
              <a:cs typeface="Arial" charset="0"/>
            </a:endParaRPr>
          </a:p>
        </p:txBody>
      </p:sp>
      <p:sp>
        <p:nvSpPr>
          <p:cNvPr id="14343" name="Line 8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8572" tIns="34286" rIns="68572" bIns="3428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50" dirty="0">
              <a:solidFill>
                <a:srgbClr val="228A22"/>
              </a:solidFill>
              <a:cs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381002" y="6491288"/>
            <a:ext cx="8370888" cy="27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72" tIns="34286" rIns="68572" bIns="34286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350" b="1" i="1" dirty="0">
                <a:solidFill>
                  <a:srgbClr val="151C77"/>
                </a:solidFill>
                <a:latin typeface="Century Schoolbook" pitchFamily="18" charset="0"/>
                <a:cs typeface="Arial" charset="0"/>
              </a:rPr>
              <a:t>We Guard the Freedom</a:t>
            </a:r>
            <a:r>
              <a:rPr lang="en-US" sz="1350" b="1" i="1" baseline="0" dirty="0">
                <a:solidFill>
                  <a:srgbClr val="151C77"/>
                </a:solidFill>
                <a:latin typeface="Century Schoolbook" pitchFamily="18" charset="0"/>
                <a:cs typeface="Arial" charset="0"/>
              </a:rPr>
              <a:t> of 51 Million People</a:t>
            </a:r>
            <a:endParaRPr lang="en-US" sz="1350" b="1" i="1" dirty="0">
              <a:solidFill>
                <a:srgbClr val="151C77"/>
              </a:solidFill>
              <a:latin typeface="Century Schoolbook" pitchFamily="18" charset="0"/>
              <a:cs typeface="Arial" charset="0"/>
            </a:endParaRPr>
          </a:p>
        </p:txBody>
      </p:sp>
      <p:pic>
        <p:nvPicPr>
          <p:cNvPr id="12" name="Picture 9" descr="51 FW - Leading the Charge.PN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9" y="200025"/>
            <a:ext cx="88741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327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51C77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51C77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51C77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51C77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51C77"/>
          </a:solidFill>
          <a:latin typeface="Arial" pitchFamily="34" charset="0"/>
        </a:defRPr>
      </a:lvl5pPr>
      <a:lvl6pPr marL="342860" algn="r" rtl="0" fontAlgn="base">
        <a:spcBef>
          <a:spcPct val="0"/>
        </a:spcBef>
        <a:spcAft>
          <a:spcPct val="0"/>
        </a:spcAft>
        <a:defRPr sz="3000" b="1">
          <a:solidFill>
            <a:srgbClr val="151C77"/>
          </a:solidFill>
          <a:latin typeface="Arial" pitchFamily="34" charset="0"/>
        </a:defRPr>
      </a:lvl6pPr>
      <a:lvl7pPr marL="685720" algn="r" rtl="0" fontAlgn="base">
        <a:spcBef>
          <a:spcPct val="0"/>
        </a:spcBef>
        <a:spcAft>
          <a:spcPct val="0"/>
        </a:spcAft>
        <a:defRPr sz="3000" b="1">
          <a:solidFill>
            <a:srgbClr val="151C77"/>
          </a:solidFill>
          <a:latin typeface="Arial" pitchFamily="34" charset="0"/>
        </a:defRPr>
      </a:lvl7pPr>
      <a:lvl8pPr marL="1028580" algn="r" rtl="0" fontAlgn="base">
        <a:spcBef>
          <a:spcPct val="0"/>
        </a:spcBef>
        <a:spcAft>
          <a:spcPct val="0"/>
        </a:spcAft>
        <a:defRPr sz="3000" b="1">
          <a:solidFill>
            <a:srgbClr val="151C77"/>
          </a:solidFill>
          <a:latin typeface="Arial" pitchFamily="34" charset="0"/>
        </a:defRPr>
      </a:lvl8pPr>
      <a:lvl9pPr marL="1371440" algn="r" rtl="0" fontAlgn="base">
        <a:spcBef>
          <a:spcPct val="0"/>
        </a:spcBef>
        <a:spcAft>
          <a:spcPct val="0"/>
        </a:spcAft>
        <a:defRPr sz="3000" b="1">
          <a:solidFill>
            <a:srgbClr val="151C77"/>
          </a:solidFill>
          <a:latin typeface="Arial" pitchFamily="34" charset="0"/>
        </a:defRPr>
      </a:lvl9pPr>
    </p:titleStyle>
    <p:bodyStyle>
      <a:lvl1pPr marL="214288" indent="-214288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itchFamily="2" charset="2"/>
        <a:buChar char="§"/>
        <a:defRPr sz="1800" b="1">
          <a:solidFill>
            <a:srgbClr val="151C77"/>
          </a:solidFill>
          <a:latin typeface="+mn-lt"/>
          <a:ea typeface="+mn-ea"/>
          <a:cs typeface="+mn-cs"/>
        </a:defRPr>
      </a:lvl1pPr>
      <a:lvl2pPr marL="516671" indent="-211907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itchFamily="2" charset="2"/>
        <a:buChar char="§"/>
        <a:defRPr sz="1650" b="1">
          <a:solidFill>
            <a:srgbClr val="151C77"/>
          </a:solidFill>
          <a:latin typeface="+mn-lt"/>
        </a:defRPr>
      </a:lvl2pPr>
      <a:lvl3pPr marL="770245" indent="-167859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itchFamily="2" charset="2"/>
        <a:buChar char="§"/>
        <a:defRPr b="1">
          <a:solidFill>
            <a:srgbClr val="151C77"/>
          </a:solidFill>
          <a:latin typeface="+mn-lt"/>
        </a:defRPr>
      </a:lvl3pPr>
      <a:lvl4pPr marL="1200010" indent="-17143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4pPr>
      <a:lvl5pPr marL="1542869" indent="-17143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5pPr>
      <a:lvl6pPr marL="1885730" indent="-17143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6pPr>
      <a:lvl7pPr marL="2228590" indent="-17143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7pPr>
      <a:lvl8pPr marL="2571449" indent="-17143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8pPr>
      <a:lvl9pPr marL="2914310" indent="-171430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59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79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2" y="1536700"/>
            <a:ext cx="81311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8300" y="651827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solidFill>
                  <a:srgbClr val="969696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z="100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1434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63700" y="762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 of Slide</a:t>
            </a:r>
          </a:p>
        </p:txBody>
      </p:sp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228A22"/>
              </a:solidFill>
              <a:cs typeface="Arial" charset="0"/>
            </a:endParaRPr>
          </a:p>
        </p:txBody>
      </p:sp>
      <p:sp>
        <p:nvSpPr>
          <p:cNvPr id="14343" name="Line 8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228A22"/>
              </a:solidFill>
              <a:cs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381002" y="6491288"/>
            <a:ext cx="8370888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b="1" i="1" dirty="0">
                <a:solidFill>
                  <a:srgbClr val="151C77"/>
                </a:solidFill>
                <a:latin typeface="Century Schoolbook" pitchFamily="18" charset="0"/>
                <a:cs typeface="Arial" charset="0"/>
              </a:rPr>
              <a:t>We Guard the Freedom</a:t>
            </a:r>
            <a:r>
              <a:rPr lang="en-US" sz="1800" b="1" i="1" baseline="0" dirty="0">
                <a:solidFill>
                  <a:srgbClr val="151C77"/>
                </a:solidFill>
                <a:latin typeface="Century Schoolbook" pitchFamily="18" charset="0"/>
                <a:cs typeface="Arial" charset="0"/>
              </a:rPr>
              <a:t> of 51 Million People</a:t>
            </a:r>
            <a:endParaRPr lang="en-US" sz="1800" b="1" i="1" dirty="0">
              <a:solidFill>
                <a:srgbClr val="151C77"/>
              </a:solidFill>
              <a:latin typeface="Century Schoolbook" pitchFamily="18" charset="0"/>
              <a:cs typeface="Arial" charset="0"/>
            </a:endParaRPr>
          </a:p>
        </p:txBody>
      </p:sp>
      <p:pic>
        <p:nvPicPr>
          <p:cNvPr id="12" name="Picture 9" descr="51 FW - Leading the Charge.PN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9" y="200025"/>
            <a:ext cx="88741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11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5pPr>
      <a:lvl6pPr marL="457146" algn="r" rtl="0" fontAlgn="base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6pPr>
      <a:lvl7pPr marL="914293" algn="r" rtl="0" fontAlgn="base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7pPr>
      <a:lvl8pPr marL="1371440" algn="r" rtl="0" fontAlgn="base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8pPr>
      <a:lvl9pPr marL="1828586" algn="r" rtl="0" fontAlgn="base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9pPr>
    </p:titleStyle>
    <p:bodyStyle>
      <a:lvl1pPr marL="285717" indent="-285717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itchFamily="2" charset="2"/>
        <a:buChar char="§"/>
        <a:defRPr sz="2400" b="1">
          <a:solidFill>
            <a:srgbClr val="151C77"/>
          </a:solidFill>
          <a:latin typeface="+mn-lt"/>
          <a:ea typeface="+mn-ea"/>
          <a:cs typeface="+mn-cs"/>
        </a:defRPr>
      </a:lvl1pPr>
      <a:lvl2pPr marL="688894" indent="-282542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itchFamily="2" charset="2"/>
        <a:buChar char="§"/>
        <a:defRPr sz="2200" b="1">
          <a:solidFill>
            <a:srgbClr val="151C77"/>
          </a:solidFill>
          <a:latin typeface="+mn-lt"/>
        </a:defRPr>
      </a:lvl2pPr>
      <a:lvl3pPr marL="1026993" indent="-223812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itchFamily="2" charset="2"/>
        <a:buChar char="§"/>
        <a:defRPr b="1">
          <a:solidFill>
            <a:srgbClr val="151C77"/>
          </a:solidFill>
          <a:latin typeface="+mn-lt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306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453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8599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5746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2" y="1536700"/>
            <a:ext cx="81311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8300" y="651827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solidFill>
                  <a:srgbClr val="969696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z="100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1434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63700" y="762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 of Slide</a:t>
            </a:r>
          </a:p>
        </p:txBody>
      </p:sp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228A22"/>
              </a:solidFill>
              <a:cs typeface="Arial" charset="0"/>
            </a:endParaRPr>
          </a:p>
        </p:txBody>
      </p:sp>
      <p:sp>
        <p:nvSpPr>
          <p:cNvPr id="14343" name="Line 8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228A22"/>
              </a:solidFill>
              <a:cs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381002" y="6491288"/>
            <a:ext cx="8370888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b="1" i="1" dirty="0">
                <a:solidFill>
                  <a:srgbClr val="151C77"/>
                </a:solidFill>
                <a:latin typeface="Century Schoolbook" pitchFamily="18" charset="0"/>
                <a:cs typeface="Arial" charset="0"/>
              </a:rPr>
              <a:t>We Guard the Freedom</a:t>
            </a:r>
            <a:r>
              <a:rPr lang="en-US" sz="1800" b="1" i="1" baseline="0" dirty="0">
                <a:solidFill>
                  <a:srgbClr val="151C77"/>
                </a:solidFill>
                <a:latin typeface="Century Schoolbook" pitchFamily="18" charset="0"/>
                <a:cs typeface="Arial" charset="0"/>
              </a:rPr>
              <a:t> of 51 Million People</a:t>
            </a:r>
            <a:endParaRPr lang="en-US" sz="1800" b="1" i="1" dirty="0">
              <a:solidFill>
                <a:srgbClr val="151C77"/>
              </a:solidFill>
              <a:latin typeface="Century Schoolbook" pitchFamily="18" charset="0"/>
              <a:cs typeface="Arial" charset="0"/>
            </a:endParaRPr>
          </a:p>
        </p:txBody>
      </p:sp>
      <p:pic>
        <p:nvPicPr>
          <p:cNvPr id="12" name="Picture 9" descr="51 FW - Leading the Charge.PNG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9" y="200025"/>
            <a:ext cx="88741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79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8" r:id="rId15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5pPr>
      <a:lvl6pPr marL="457146" algn="r" rtl="0" fontAlgn="base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6pPr>
      <a:lvl7pPr marL="914293" algn="r" rtl="0" fontAlgn="base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7pPr>
      <a:lvl8pPr marL="1371440" algn="r" rtl="0" fontAlgn="base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8pPr>
      <a:lvl9pPr marL="1828586" algn="r" rtl="0" fontAlgn="base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9pPr>
    </p:titleStyle>
    <p:bodyStyle>
      <a:lvl1pPr marL="285717" indent="-285717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itchFamily="2" charset="2"/>
        <a:buChar char="§"/>
        <a:defRPr sz="2400" b="1">
          <a:solidFill>
            <a:srgbClr val="151C77"/>
          </a:solidFill>
          <a:latin typeface="+mn-lt"/>
          <a:ea typeface="+mn-ea"/>
          <a:cs typeface="+mn-cs"/>
        </a:defRPr>
      </a:lvl1pPr>
      <a:lvl2pPr marL="688894" indent="-282542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itchFamily="2" charset="2"/>
        <a:buChar char="§"/>
        <a:defRPr sz="2200" b="1">
          <a:solidFill>
            <a:srgbClr val="151C77"/>
          </a:solidFill>
          <a:latin typeface="+mn-lt"/>
        </a:defRPr>
      </a:lvl2pPr>
      <a:lvl3pPr marL="1026993" indent="-223812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itchFamily="2" charset="2"/>
        <a:buChar char="§"/>
        <a:defRPr b="1">
          <a:solidFill>
            <a:srgbClr val="151C77"/>
          </a:solidFill>
          <a:latin typeface="+mn-lt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306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453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8599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5746" indent="-228573" algn="l" rtl="0" fontAlgn="base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2" y="1536700"/>
            <a:ext cx="81311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8300" y="651827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000" i="0">
                <a:solidFill>
                  <a:srgbClr val="969696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BFB20FB-CB9A-424A-B4B6-73D7B9241C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63700" y="762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of Slide</a:t>
            </a:r>
          </a:p>
        </p:txBody>
      </p:sp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030" name="Line 8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033" name="Picture 9" descr="51 FW - Leading the Char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0025"/>
            <a:ext cx="8874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 txBox="1">
            <a:spLocks noChangeArrowheads="1"/>
          </p:cNvSpPr>
          <p:nvPr userDrawn="1"/>
        </p:nvSpPr>
        <p:spPr bwMode="auto">
          <a:xfrm>
            <a:off x="1339850" y="6461124"/>
            <a:ext cx="676540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fontAlgn="auto" latinLnBrk="0" hangingPunct="0">
              <a:spcBef>
                <a:spcPts val="0"/>
              </a:spcBef>
              <a:spcAft>
                <a:spcPts val="0"/>
              </a:spcAft>
              <a:defRPr sz="1000" i="0" kern="1200">
                <a:solidFill>
                  <a:srgbClr val="96969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Arial" charset="0"/>
              </a:rPr>
              <a:t>We Guard the Freedom of 51 Million People</a:t>
            </a:r>
          </a:p>
        </p:txBody>
      </p:sp>
    </p:spTree>
    <p:extLst>
      <p:ext uri="{BB962C8B-B14F-4D97-AF65-F5344CB8AC3E}">
        <p14:creationId xmlns:p14="http://schemas.microsoft.com/office/powerpoint/2010/main" val="289716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</p:sldLayoutIdLst>
  <p:transition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5pPr>
      <a:lvl6pPr marL="457189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6pPr>
      <a:lvl7pPr marL="914377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7pPr>
      <a:lvl8pPr marL="1371566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8pPr>
      <a:lvl9pPr marL="1828754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9pPr>
    </p:titleStyle>
    <p:bodyStyle>
      <a:lvl1pPr marL="285744" indent="-285744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sz="2400" b="1">
          <a:solidFill>
            <a:srgbClr val="151C77"/>
          </a:solidFill>
          <a:latin typeface="+mn-lt"/>
          <a:ea typeface="+mn-ea"/>
          <a:cs typeface="+mn-cs"/>
        </a:defRPr>
      </a:lvl1pPr>
      <a:lvl2pPr marL="688957" indent="-282568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sz="2200" b="1">
          <a:solidFill>
            <a:srgbClr val="151C77"/>
          </a:solidFill>
          <a:latin typeface="+mn-lt"/>
        </a:defRPr>
      </a:lvl2pPr>
      <a:lvl3pPr marL="1027088" indent="-223833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b="1">
          <a:solidFill>
            <a:srgbClr val="151C77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cid:3241fe99-4b50-478f-a07c-0a2e83c5a958@NAMP111.PROD.OUTLOOK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cid:0376ce10-3f86-48bd-9fef-9d26316e08ce@NAMP111.PROD.OUTLOOK.COM" TargetMode="Externa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cid:bbcbe8dc-2a4e-4c4e-89b8-096c979821a2@NAMP111.PROD.OUTLOOK.COM" TargetMode="Externa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8/10/relationships/comments" Target="../comments/modernComment_1054_698BE7F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7ED9-13CA-91AF-39F6-EB46FBD7F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 QR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BB473-5800-10BC-D788-C406C40208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7110" y="5380113"/>
            <a:ext cx="7603113" cy="61844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Scan the QR code to submit questions in advance for the Q&amp;A Portion at the end of the Town Hall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F353F-6555-B979-87DD-595ED180A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>
              <a:solidFill>
                <a:srgbClr val="808080"/>
              </a:solidFill>
              <a:cs typeface="Arial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85FC516-C262-570E-C024-E3592179D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50" y="1423101"/>
            <a:ext cx="3778899" cy="377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16691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HVAC Update</a:t>
            </a:r>
            <a:endParaRPr lang="en-US" kern="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320D89-7FE1-1BA9-0E2A-33198FC7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pic>
        <p:nvPicPr>
          <p:cNvPr id="1028" name="Picture 4" descr="technician Cleaning Machine ...">
            <a:extLst>
              <a:ext uri="{FF2B5EF4-FFF2-40B4-BE49-F238E27FC236}">
                <a16:creationId xmlns:a16="http://schemas.microsoft.com/office/drawing/2014/main" id="{CF558139-E743-B958-A8C6-FE2B900F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86" y="13945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uble Stack Air Handling Unit Vector ...">
            <a:extLst>
              <a:ext uri="{FF2B5EF4-FFF2-40B4-BE49-F238E27FC236}">
                <a16:creationId xmlns:a16="http://schemas.microsoft.com/office/drawing/2014/main" id="{E469B0D3-7C0D-CF4C-17DB-7776F3A6E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55122" y="3820970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ouble Stack Air Handling Unit Vector ...">
            <a:extLst>
              <a:ext uri="{FF2B5EF4-FFF2-40B4-BE49-F238E27FC236}">
                <a16:creationId xmlns:a16="http://schemas.microsoft.com/office/drawing/2014/main" id="{E3BB052A-9EFE-9543-6A08-90E194DD8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69224" y="5230787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0D660A-587F-EF04-4C28-CAC7429D49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469254" y="4905290"/>
            <a:ext cx="2197408" cy="1462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A56C11-4FBC-05E2-9565-B7F9AE0E69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0000"/>
          </a:blip>
          <a:srcRect l="12471" t="20781" r="11938" b="14443"/>
          <a:stretch/>
        </p:blipFill>
        <p:spPr>
          <a:xfrm>
            <a:off x="164033" y="1700222"/>
            <a:ext cx="3142405" cy="2059200"/>
          </a:xfrm>
          <a:prstGeom prst="rect">
            <a:avLst/>
          </a:prstGeom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3ED8FEFB-07A2-0C9D-916B-B9EF685B4932}"/>
              </a:ext>
            </a:extLst>
          </p:cNvPr>
          <p:cNvSpPr/>
          <p:nvPr/>
        </p:nvSpPr>
        <p:spPr bwMode="auto">
          <a:xfrm>
            <a:off x="3610781" y="1791744"/>
            <a:ext cx="3142405" cy="158400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D6980510-CA91-08C5-132F-DB1805E4E985}"/>
              </a:ext>
            </a:extLst>
          </p:cNvPr>
          <p:cNvSpPr/>
          <p:nvPr/>
        </p:nvSpPr>
        <p:spPr bwMode="auto">
          <a:xfrm rot="10800000">
            <a:off x="3610782" y="2363400"/>
            <a:ext cx="3142405" cy="158400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2315E0A6-B2BB-0E19-6A0B-0E91945FA8DA}"/>
              </a:ext>
            </a:extLst>
          </p:cNvPr>
          <p:cNvSpPr/>
          <p:nvPr/>
        </p:nvSpPr>
        <p:spPr bwMode="auto">
          <a:xfrm rot="9460031">
            <a:off x="2697760" y="4799429"/>
            <a:ext cx="1180946" cy="13919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3AD8183D-794E-A7F7-F100-A098362C98BA}"/>
              </a:ext>
            </a:extLst>
          </p:cNvPr>
          <p:cNvSpPr/>
          <p:nvPr/>
        </p:nvSpPr>
        <p:spPr bwMode="auto">
          <a:xfrm>
            <a:off x="2727470" y="5488200"/>
            <a:ext cx="1180946" cy="139198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5367D5-96BC-CFB4-D0DC-3FDFA5774BE0}"/>
              </a:ext>
            </a:extLst>
          </p:cNvPr>
          <p:cNvSpPr txBox="1"/>
          <p:nvPr/>
        </p:nvSpPr>
        <p:spPr>
          <a:xfrm>
            <a:off x="3936125" y="5035556"/>
            <a:ext cx="235248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Air Handling Unit</a:t>
            </a: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E8EF3B53-9E13-367E-288C-233E567CCD4C}"/>
              </a:ext>
            </a:extLst>
          </p:cNvPr>
          <p:cNvSpPr/>
          <p:nvPr/>
        </p:nvSpPr>
        <p:spPr bwMode="auto">
          <a:xfrm>
            <a:off x="6443490" y="5636428"/>
            <a:ext cx="1793492" cy="143839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0CE3DE0F-CA71-048E-5AA8-123BA92C6BF6}"/>
              </a:ext>
            </a:extLst>
          </p:cNvPr>
          <p:cNvSpPr/>
          <p:nvPr/>
        </p:nvSpPr>
        <p:spPr bwMode="auto">
          <a:xfrm rot="10800000">
            <a:off x="6469943" y="5999942"/>
            <a:ext cx="2040665" cy="14383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7504F13E-1FA3-F3A7-535E-7A93A60AFF47}"/>
              </a:ext>
            </a:extLst>
          </p:cNvPr>
          <p:cNvSpPr/>
          <p:nvPr/>
        </p:nvSpPr>
        <p:spPr bwMode="auto">
          <a:xfrm rot="16200000">
            <a:off x="7141103" y="4384922"/>
            <a:ext cx="2191758" cy="15958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FC8498A1-951E-B98C-1C2B-249360951023}"/>
              </a:ext>
            </a:extLst>
          </p:cNvPr>
          <p:cNvSpPr/>
          <p:nvPr/>
        </p:nvSpPr>
        <p:spPr bwMode="auto">
          <a:xfrm rot="5400000">
            <a:off x="7186119" y="4646459"/>
            <a:ext cx="2785003" cy="136025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Arrow: Left 29">
            <a:extLst>
              <a:ext uri="{FF2B5EF4-FFF2-40B4-BE49-F238E27FC236}">
                <a16:creationId xmlns:a16="http://schemas.microsoft.com/office/drawing/2014/main" id="{17DE81A7-965A-B6DF-0426-314A2AD90D72}"/>
              </a:ext>
            </a:extLst>
          </p:cNvPr>
          <p:cNvSpPr/>
          <p:nvPr/>
        </p:nvSpPr>
        <p:spPr bwMode="auto">
          <a:xfrm rot="16200000">
            <a:off x="6308083" y="4880872"/>
            <a:ext cx="1052431" cy="162224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Arrow: Left 30">
            <a:extLst>
              <a:ext uri="{FF2B5EF4-FFF2-40B4-BE49-F238E27FC236}">
                <a16:creationId xmlns:a16="http://schemas.microsoft.com/office/drawing/2014/main" id="{59F41AEA-B41F-9758-6FAF-BA34075A861B}"/>
              </a:ext>
            </a:extLst>
          </p:cNvPr>
          <p:cNvSpPr/>
          <p:nvPr/>
        </p:nvSpPr>
        <p:spPr bwMode="auto">
          <a:xfrm rot="10800000">
            <a:off x="6260900" y="4206003"/>
            <a:ext cx="597503" cy="19751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CC2F95-47B8-7A1D-D9D0-C1EACDAF4461}"/>
              </a:ext>
            </a:extLst>
          </p:cNvPr>
          <p:cNvSpPr txBox="1"/>
          <p:nvPr/>
        </p:nvSpPr>
        <p:spPr>
          <a:xfrm>
            <a:off x="7941478" y="1293918"/>
            <a:ext cx="98756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Chiller</a:t>
            </a:r>
          </a:p>
        </p:txBody>
      </p:sp>
    </p:spTree>
    <p:extLst>
      <p:ext uri="{BB962C8B-B14F-4D97-AF65-F5344CB8AC3E}">
        <p14:creationId xmlns:p14="http://schemas.microsoft.com/office/powerpoint/2010/main" val="404367940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HVAC Update</a:t>
            </a:r>
            <a:endParaRPr lang="en-US" kern="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320D89-7FE1-1BA9-0E2A-33198FC7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pic>
        <p:nvPicPr>
          <p:cNvPr id="1028" name="Picture 4" descr="technician Cleaning Machine ...">
            <a:extLst>
              <a:ext uri="{FF2B5EF4-FFF2-40B4-BE49-F238E27FC236}">
                <a16:creationId xmlns:a16="http://schemas.microsoft.com/office/drawing/2014/main" id="{CF558139-E743-B958-A8C6-FE2B900F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86" y="13945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uble Stack Air Handling Unit Vector ...">
            <a:extLst>
              <a:ext uri="{FF2B5EF4-FFF2-40B4-BE49-F238E27FC236}">
                <a16:creationId xmlns:a16="http://schemas.microsoft.com/office/drawing/2014/main" id="{E469B0D3-7C0D-CF4C-17DB-7776F3A6E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55122" y="3820970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ouble Stack Air Handling Unit Vector ...">
            <a:extLst>
              <a:ext uri="{FF2B5EF4-FFF2-40B4-BE49-F238E27FC236}">
                <a16:creationId xmlns:a16="http://schemas.microsoft.com/office/drawing/2014/main" id="{E3BB052A-9EFE-9543-6A08-90E194DD8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69224" y="5230787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0D660A-587F-EF04-4C28-CAC7429D4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54" y="4905290"/>
            <a:ext cx="2197408" cy="1462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A56C11-4FBC-05E2-9565-B7F9AE0E69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0000"/>
          </a:blip>
          <a:srcRect l="12471" t="20781" r="11938" b="14443"/>
          <a:stretch/>
        </p:blipFill>
        <p:spPr>
          <a:xfrm>
            <a:off x="164033" y="1700222"/>
            <a:ext cx="3142405" cy="2059200"/>
          </a:xfrm>
          <a:prstGeom prst="rect">
            <a:avLst/>
          </a:prstGeom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3ED8FEFB-07A2-0C9D-916B-B9EF685B4932}"/>
              </a:ext>
            </a:extLst>
          </p:cNvPr>
          <p:cNvSpPr/>
          <p:nvPr/>
        </p:nvSpPr>
        <p:spPr bwMode="auto">
          <a:xfrm>
            <a:off x="3610781" y="1791744"/>
            <a:ext cx="3142405" cy="158400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D6980510-CA91-08C5-132F-DB1805E4E985}"/>
              </a:ext>
            </a:extLst>
          </p:cNvPr>
          <p:cNvSpPr/>
          <p:nvPr/>
        </p:nvSpPr>
        <p:spPr bwMode="auto">
          <a:xfrm rot="10800000">
            <a:off x="3610782" y="2363400"/>
            <a:ext cx="3142405" cy="158400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2315E0A6-B2BB-0E19-6A0B-0E91945FA8DA}"/>
              </a:ext>
            </a:extLst>
          </p:cNvPr>
          <p:cNvSpPr/>
          <p:nvPr/>
        </p:nvSpPr>
        <p:spPr bwMode="auto">
          <a:xfrm rot="9460031">
            <a:off x="2697760" y="4799429"/>
            <a:ext cx="1180946" cy="13919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3AD8183D-794E-A7F7-F100-A098362C98BA}"/>
              </a:ext>
            </a:extLst>
          </p:cNvPr>
          <p:cNvSpPr/>
          <p:nvPr/>
        </p:nvSpPr>
        <p:spPr bwMode="auto">
          <a:xfrm>
            <a:off x="2727470" y="5488200"/>
            <a:ext cx="1180946" cy="139198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5367D5-96BC-CFB4-D0DC-3FDFA5774BE0}"/>
              </a:ext>
            </a:extLst>
          </p:cNvPr>
          <p:cNvSpPr txBox="1"/>
          <p:nvPr/>
        </p:nvSpPr>
        <p:spPr>
          <a:xfrm>
            <a:off x="3936125" y="5035556"/>
            <a:ext cx="235248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Air Handling Unit</a:t>
            </a: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E8EF3B53-9E13-367E-288C-233E567CCD4C}"/>
              </a:ext>
            </a:extLst>
          </p:cNvPr>
          <p:cNvSpPr/>
          <p:nvPr/>
        </p:nvSpPr>
        <p:spPr bwMode="auto">
          <a:xfrm>
            <a:off x="6443490" y="5636428"/>
            <a:ext cx="1793492" cy="143839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0CE3DE0F-CA71-048E-5AA8-123BA92C6BF6}"/>
              </a:ext>
            </a:extLst>
          </p:cNvPr>
          <p:cNvSpPr/>
          <p:nvPr/>
        </p:nvSpPr>
        <p:spPr bwMode="auto">
          <a:xfrm rot="10800000">
            <a:off x="6469943" y="5999942"/>
            <a:ext cx="2040665" cy="14383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7504F13E-1FA3-F3A7-535E-7A93A60AFF47}"/>
              </a:ext>
            </a:extLst>
          </p:cNvPr>
          <p:cNvSpPr/>
          <p:nvPr/>
        </p:nvSpPr>
        <p:spPr bwMode="auto">
          <a:xfrm rot="16200000">
            <a:off x="7141103" y="4384922"/>
            <a:ext cx="2191758" cy="15958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FC8498A1-951E-B98C-1C2B-249360951023}"/>
              </a:ext>
            </a:extLst>
          </p:cNvPr>
          <p:cNvSpPr/>
          <p:nvPr/>
        </p:nvSpPr>
        <p:spPr bwMode="auto">
          <a:xfrm rot="5400000">
            <a:off x="7186119" y="4646459"/>
            <a:ext cx="2785003" cy="136025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Arrow: Left 29">
            <a:extLst>
              <a:ext uri="{FF2B5EF4-FFF2-40B4-BE49-F238E27FC236}">
                <a16:creationId xmlns:a16="http://schemas.microsoft.com/office/drawing/2014/main" id="{17DE81A7-965A-B6DF-0426-314A2AD90D72}"/>
              </a:ext>
            </a:extLst>
          </p:cNvPr>
          <p:cNvSpPr/>
          <p:nvPr/>
        </p:nvSpPr>
        <p:spPr bwMode="auto">
          <a:xfrm rot="16200000">
            <a:off x="6308083" y="4880872"/>
            <a:ext cx="1052431" cy="162224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Arrow: Left 30">
            <a:extLst>
              <a:ext uri="{FF2B5EF4-FFF2-40B4-BE49-F238E27FC236}">
                <a16:creationId xmlns:a16="http://schemas.microsoft.com/office/drawing/2014/main" id="{59F41AEA-B41F-9758-6FAF-BA34075A861B}"/>
              </a:ext>
            </a:extLst>
          </p:cNvPr>
          <p:cNvSpPr/>
          <p:nvPr/>
        </p:nvSpPr>
        <p:spPr bwMode="auto">
          <a:xfrm rot="10800000">
            <a:off x="6260900" y="4206003"/>
            <a:ext cx="597503" cy="19751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CC2F95-47B8-7A1D-D9D0-C1EACDAF4461}"/>
              </a:ext>
            </a:extLst>
          </p:cNvPr>
          <p:cNvSpPr txBox="1"/>
          <p:nvPr/>
        </p:nvSpPr>
        <p:spPr>
          <a:xfrm>
            <a:off x="7941478" y="1293918"/>
            <a:ext cx="98756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Chiller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7EBAB3-0A24-6A1C-8CF7-62641B12A264}"/>
              </a:ext>
            </a:extLst>
          </p:cNvPr>
          <p:cNvSpPr txBox="1"/>
          <p:nvPr/>
        </p:nvSpPr>
        <p:spPr>
          <a:xfrm>
            <a:off x="1078944" y="4464714"/>
            <a:ext cx="1066129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Hallway</a:t>
            </a:r>
          </a:p>
        </p:txBody>
      </p:sp>
    </p:spTree>
    <p:extLst>
      <p:ext uri="{BB962C8B-B14F-4D97-AF65-F5344CB8AC3E}">
        <p14:creationId xmlns:p14="http://schemas.microsoft.com/office/powerpoint/2010/main" val="84513176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HVAC Update</a:t>
            </a:r>
            <a:endParaRPr lang="en-US" kern="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320D89-7FE1-1BA9-0E2A-33198FC7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pic>
        <p:nvPicPr>
          <p:cNvPr id="1028" name="Picture 4" descr="technician Cleaning Machine ...">
            <a:extLst>
              <a:ext uri="{FF2B5EF4-FFF2-40B4-BE49-F238E27FC236}">
                <a16:creationId xmlns:a16="http://schemas.microsoft.com/office/drawing/2014/main" id="{CF558139-E743-B958-A8C6-FE2B900F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86" y="13945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uble Stack Air Handling Unit Vector ...">
            <a:extLst>
              <a:ext uri="{FF2B5EF4-FFF2-40B4-BE49-F238E27FC236}">
                <a16:creationId xmlns:a16="http://schemas.microsoft.com/office/drawing/2014/main" id="{E469B0D3-7C0D-CF4C-17DB-7776F3A6E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55122" y="3820970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ouble Stack Air Handling Unit Vector ...">
            <a:extLst>
              <a:ext uri="{FF2B5EF4-FFF2-40B4-BE49-F238E27FC236}">
                <a16:creationId xmlns:a16="http://schemas.microsoft.com/office/drawing/2014/main" id="{E3BB052A-9EFE-9543-6A08-90E194DD8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69224" y="5230787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0D660A-587F-EF04-4C28-CAC7429D49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469254" y="4905290"/>
            <a:ext cx="2197408" cy="1462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A56C11-4FBC-05E2-9565-B7F9AE0E69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0000"/>
          </a:blip>
          <a:srcRect l="12471" t="20781" r="11938" b="14443"/>
          <a:stretch/>
        </p:blipFill>
        <p:spPr>
          <a:xfrm>
            <a:off x="164033" y="1700222"/>
            <a:ext cx="3142405" cy="2059200"/>
          </a:xfrm>
          <a:prstGeom prst="rect">
            <a:avLst/>
          </a:prstGeom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3ED8FEFB-07A2-0C9D-916B-B9EF685B4932}"/>
              </a:ext>
            </a:extLst>
          </p:cNvPr>
          <p:cNvSpPr/>
          <p:nvPr/>
        </p:nvSpPr>
        <p:spPr bwMode="auto">
          <a:xfrm>
            <a:off x="3610781" y="1791744"/>
            <a:ext cx="3142405" cy="158400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D6980510-CA91-08C5-132F-DB1805E4E985}"/>
              </a:ext>
            </a:extLst>
          </p:cNvPr>
          <p:cNvSpPr/>
          <p:nvPr/>
        </p:nvSpPr>
        <p:spPr bwMode="auto">
          <a:xfrm rot="10800000">
            <a:off x="3610782" y="2363400"/>
            <a:ext cx="3142405" cy="158400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2315E0A6-B2BB-0E19-6A0B-0E91945FA8DA}"/>
              </a:ext>
            </a:extLst>
          </p:cNvPr>
          <p:cNvSpPr/>
          <p:nvPr/>
        </p:nvSpPr>
        <p:spPr bwMode="auto">
          <a:xfrm rot="9460031">
            <a:off x="2697760" y="4799429"/>
            <a:ext cx="1180946" cy="13919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3AD8183D-794E-A7F7-F100-A098362C98BA}"/>
              </a:ext>
            </a:extLst>
          </p:cNvPr>
          <p:cNvSpPr/>
          <p:nvPr/>
        </p:nvSpPr>
        <p:spPr bwMode="auto">
          <a:xfrm>
            <a:off x="2727470" y="5488200"/>
            <a:ext cx="1180946" cy="139198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854609-6006-EB6F-9666-EA9E26714210}"/>
              </a:ext>
            </a:extLst>
          </p:cNvPr>
          <p:cNvSpPr txBox="1"/>
          <p:nvPr/>
        </p:nvSpPr>
        <p:spPr>
          <a:xfrm>
            <a:off x="3917117" y="3603686"/>
            <a:ext cx="235248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Heat Recovery Unit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5367D5-96BC-CFB4-D0DC-3FDFA5774BE0}"/>
              </a:ext>
            </a:extLst>
          </p:cNvPr>
          <p:cNvSpPr txBox="1"/>
          <p:nvPr/>
        </p:nvSpPr>
        <p:spPr>
          <a:xfrm>
            <a:off x="3936125" y="5035556"/>
            <a:ext cx="235248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Air Handling Unit</a:t>
            </a: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E8EF3B53-9E13-367E-288C-233E567CCD4C}"/>
              </a:ext>
            </a:extLst>
          </p:cNvPr>
          <p:cNvSpPr/>
          <p:nvPr/>
        </p:nvSpPr>
        <p:spPr bwMode="auto">
          <a:xfrm>
            <a:off x="6443490" y="5636428"/>
            <a:ext cx="1793492" cy="143839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0CE3DE0F-CA71-048E-5AA8-123BA92C6BF6}"/>
              </a:ext>
            </a:extLst>
          </p:cNvPr>
          <p:cNvSpPr/>
          <p:nvPr/>
        </p:nvSpPr>
        <p:spPr bwMode="auto">
          <a:xfrm rot="10800000">
            <a:off x="6469943" y="5999942"/>
            <a:ext cx="2040665" cy="14383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7504F13E-1FA3-F3A7-535E-7A93A60AFF47}"/>
              </a:ext>
            </a:extLst>
          </p:cNvPr>
          <p:cNvSpPr/>
          <p:nvPr/>
        </p:nvSpPr>
        <p:spPr bwMode="auto">
          <a:xfrm rot="16200000">
            <a:off x="7141103" y="4384922"/>
            <a:ext cx="2191758" cy="15958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FC8498A1-951E-B98C-1C2B-249360951023}"/>
              </a:ext>
            </a:extLst>
          </p:cNvPr>
          <p:cNvSpPr/>
          <p:nvPr/>
        </p:nvSpPr>
        <p:spPr bwMode="auto">
          <a:xfrm rot="5400000">
            <a:off x="7186119" y="4646459"/>
            <a:ext cx="2785003" cy="136025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Arrow: Left 29">
            <a:extLst>
              <a:ext uri="{FF2B5EF4-FFF2-40B4-BE49-F238E27FC236}">
                <a16:creationId xmlns:a16="http://schemas.microsoft.com/office/drawing/2014/main" id="{17DE81A7-965A-B6DF-0426-314A2AD90D72}"/>
              </a:ext>
            </a:extLst>
          </p:cNvPr>
          <p:cNvSpPr/>
          <p:nvPr/>
        </p:nvSpPr>
        <p:spPr bwMode="auto">
          <a:xfrm rot="16200000">
            <a:off x="6308083" y="4880872"/>
            <a:ext cx="1052431" cy="162224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Arrow: Left 30">
            <a:extLst>
              <a:ext uri="{FF2B5EF4-FFF2-40B4-BE49-F238E27FC236}">
                <a16:creationId xmlns:a16="http://schemas.microsoft.com/office/drawing/2014/main" id="{59F41AEA-B41F-9758-6FAF-BA34075A861B}"/>
              </a:ext>
            </a:extLst>
          </p:cNvPr>
          <p:cNvSpPr/>
          <p:nvPr/>
        </p:nvSpPr>
        <p:spPr bwMode="auto">
          <a:xfrm rot="10800000">
            <a:off x="6260900" y="4206003"/>
            <a:ext cx="597503" cy="19751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CC2F95-47B8-7A1D-D9D0-C1EACDAF4461}"/>
              </a:ext>
            </a:extLst>
          </p:cNvPr>
          <p:cNvSpPr txBox="1"/>
          <p:nvPr/>
        </p:nvSpPr>
        <p:spPr>
          <a:xfrm>
            <a:off x="7941478" y="1293918"/>
            <a:ext cx="98756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Chiller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7EBAB3-0A24-6A1C-8CF7-62641B12A264}"/>
              </a:ext>
            </a:extLst>
          </p:cNvPr>
          <p:cNvSpPr txBox="1"/>
          <p:nvPr/>
        </p:nvSpPr>
        <p:spPr>
          <a:xfrm>
            <a:off x="1078944" y="4464714"/>
            <a:ext cx="1066129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Hallway</a:t>
            </a:r>
          </a:p>
        </p:txBody>
      </p:sp>
    </p:spTree>
    <p:extLst>
      <p:ext uri="{BB962C8B-B14F-4D97-AF65-F5344CB8AC3E}">
        <p14:creationId xmlns:p14="http://schemas.microsoft.com/office/powerpoint/2010/main" val="310991207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HVAC Update</a:t>
            </a:r>
            <a:endParaRPr lang="en-US" kern="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320D89-7FE1-1BA9-0E2A-33198FC7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pic>
        <p:nvPicPr>
          <p:cNvPr id="1028" name="Picture 4" descr="technician Cleaning Machine ...">
            <a:extLst>
              <a:ext uri="{FF2B5EF4-FFF2-40B4-BE49-F238E27FC236}">
                <a16:creationId xmlns:a16="http://schemas.microsoft.com/office/drawing/2014/main" id="{CF558139-E743-B958-A8C6-FE2B900F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86" y="13945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uble Stack Air Handling Unit Vector ...">
            <a:extLst>
              <a:ext uri="{FF2B5EF4-FFF2-40B4-BE49-F238E27FC236}">
                <a16:creationId xmlns:a16="http://schemas.microsoft.com/office/drawing/2014/main" id="{E469B0D3-7C0D-CF4C-17DB-7776F3A6E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55122" y="3820970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ouble Stack Air Handling Unit Vector ...">
            <a:extLst>
              <a:ext uri="{FF2B5EF4-FFF2-40B4-BE49-F238E27FC236}">
                <a16:creationId xmlns:a16="http://schemas.microsoft.com/office/drawing/2014/main" id="{E3BB052A-9EFE-9543-6A08-90E194DD8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69224" y="5230787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0D660A-587F-EF04-4C28-CAC7429D4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54" y="4905290"/>
            <a:ext cx="2197408" cy="1462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A56C11-4FBC-05E2-9565-B7F9AE0E69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0000"/>
          </a:blip>
          <a:srcRect l="12471" t="20781" r="11938" b="14443"/>
          <a:stretch/>
        </p:blipFill>
        <p:spPr>
          <a:xfrm>
            <a:off x="164033" y="1700222"/>
            <a:ext cx="3142405" cy="2059200"/>
          </a:xfrm>
          <a:prstGeom prst="rect">
            <a:avLst/>
          </a:prstGeom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3ED8FEFB-07A2-0C9D-916B-B9EF685B4932}"/>
              </a:ext>
            </a:extLst>
          </p:cNvPr>
          <p:cNvSpPr/>
          <p:nvPr/>
        </p:nvSpPr>
        <p:spPr bwMode="auto">
          <a:xfrm>
            <a:off x="3610781" y="1791744"/>
            <a:ext cx="3142405" cy="158400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D6980510-CA91-08C5-132F-DB1805E4E985}"/>
              </a:ext>
            </a:extLst>
          </p:cNvPr>
          <p:cNvSpPr/>
          <p:nvPr/>
        </p:nvSpPr>
        <p:spPr bwMode="auto">
          <a:xfrm rot="10800000">
            <a:off x="3610782" y="2363400"/>
            <a:ext cx="3142405" cy="158400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2315E0A6-B2BB-0E19-6A0B-0E91945FA8DA}"/>
              </a:ext>
            </a:extLst>
          </p:cNvPr>
          <p:cNvSpPr/>
          <p:nvPr/>
        </p:nvSpPr>
        <p:spPr bwMode="auto">
          <a:xfrm rot="9460031">
            <a:off x="2697760" y="4799429"/>
            <a:ext cx="1180946" cy="13919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3AD8183D-794E-A7F7-F100-A098362C98BA}"/>
              </a:ext>
            </a:extLst>
          </p:cNvPr>
          <p:cNvSpPr/>
          <p:nvPr/>
        </p:nvSpPr>
        <p:spPr bwMode="auto">
          <a:xfrm>
            <a:off x="2727470" y="5488200"/>
            <a:ext cx="1180946" cy="139198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854609-6006-EB6F-9666-EA9E26714210}"/>
              </a:ext>
            </a:extLst>
          </p:cNvPr>
          <p:cNvSpPr txBox="1"/>
          <p:nvPr/>
        </p:nvSpPr>
        <p:spPr>
          <a:xfrm>
            <a:off x="3917117" y="3603686"/>
            <a:ext cx="235248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Heat Recovery Unit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5367D5-96BC-CFB4-D0DC-3FDFA5774BE0}"/>
              </a:ext>
            </a:extLst>
          </p:cNvPr>
          <p:cNvSpPr txBox="1"/>
          <p:nvPr/>
        </p:nvSpPr>
        <p:spPr>
          <a:xfrm>
            <a:off x="3936125" y="5035556"/>
            <a:ext cx="235248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Air Handling Unit</a:t>
            </a: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E8EF3B53-9E13-367E-288C-233E567CCD4C}"/>
              </a:ext>
            </a:extLst>
          </p:cNvPr>
          <p:cNvSpPr/>
          <p:nvPr/>
        </p:nvSpPr>
        <p:spPr bwMode="auto">
          <a:xfrm>
            <a:off x="6443490" y="5636428"/>
            <a:ext cx="1793492" cy="143839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0CE3DE0F-CA71-048E-5AA8-123BA92C6BF6}"/>
              </a:ext>
            </a:extLst>
          </p:cNvPr>
          <p:cNvSpPr/>
          <p:nvPr/>
        </p:nvSpPr>
        <p:spPr bwMode="auto">
          <a:xfrm rot="10800000">
            <a:off x="6469943" y="5999942"/>
            <a:ext cx="2040665" cy="14383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7504F13E-1FA3-F3A7-535E-7A93A60AFF47}"/>
              </a:ext>
            </a:extLst>
          </p:cNvPr>
          <p:cNvSpPr/>
          <p:nvPr/>
        </p:nvSpPr>
        <p:spPr bwMode="auto">
          <a:xfrm rot="16200000">
            <a:off x="7141103" y="4384922"/>
            <a:ext cx="2191758" cy="15958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FC8498A1-951E-B98C-1C2B-249360951023}"/>
              </a:ext>
            </a:extLst>
          </p:cNvPr>
          <p:cNvSpPr/>
          <p:nvPr/>
        </p:nvSpPr>
        <p:spPr bwMode="auto">
          <a:xfrm rot="5400000">
            <a:off x="7186119" y="4646459"/>
            <a:ext cx="2785003" cy="136025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Arrow: Left 29">
            <a:extLst>
              <a:ext uri="{FF2B5EF4-FFF2-40B4-BE49-F238E27FC236}">
                <a16:creationId xmlns:a16="http://schemas.microsoft.com/office/drawing/2014/main" id="{17DE81A7-965A-B6DF-0426-314A2AD90D72}"/>
              </a:ext>
            </a:extLst>
          </p:cNvPr>
          <p:cNvSpPr/>
          <p:nvPr/>
        </p:nvSpPr>
        <p:spPr bwMode="auto">
          <a:xfrm rot="16200000">
            <a:off x="6308083" y="4880872"/>
            <a:ext cx="1052431" cy="162224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Arrow: Left 30">
            <a:extLst>
              <a:ext uri="{FF2B5EF4-FFF2-40B4-BE49-F238E27FC236}">
                <a16:creationId xmlns:a16="http://schemas.microsoft.com/office/drawing/2014/main" id="{59F41AEA-B41F-9758-6FAF-BA34075A861B}"/>
              </a:ext>
            </a:extLst>
          </p:cNvPr>
          <p:cNvSpPr/>
          <p:nvPr/>
        </p:nvSpPr>
        <p:spPr bwMode="auto">
          <a:xfrm rot="10800000">
            <a:off x="6260900" y="4206003"/>
            <a:ext cx="597503" cy="19751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CC2F95-47B8-7A1D-D9D0-C1EACDAF4461}"/>
              </a:ext>
            </a:extLst>
          </p:cNvPr>
          <p:cNvSpPr txBox="1"/>
          <p:nvPr/>
        </p:nvSpPr>
        <p:spPr>
          <a:xfrm>
            <a:off x="7941478" y="1293918"/>
            <a:ext cx="98756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Chiller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7EBAB3-0A24-6A1C-8CF7-62641B12A264}"/>
              </a:ext>
            </a:extLst>
          </p:cNvPr>
          <p:cNvSpPr txBox="1"/>
          <p:nvPr/>
        </p:nvSpPr>
        <p:spPr>
          <a:xfrm>
            <a:off x="1078944" y="4464714"/>
            <a:ext cx="1066129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Hallway</a:t>
            </a:r>
          </a:p>
        </p:txBody>
      </p:sp>
    </p:spTree>
    <p:extLst>
      <p:ext uri="{BB962C8B-B14F-4D97-AF65-F5344CB8AC3E}">
        <p14:creationId xmlns:p14="http://schemas.microsoft.com/office/powerpoint/2010/main" val="100444360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HVAC Update</a:t>
            </a:r>
            <a:endParaRPr lang="en-US" kern="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320D89-7FE1-1BA9-0E2A-33198FC7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pic>
        <p:nvPicPr>
          <p:cNvPr id="1028" name="Picture 4" descr="technician Cleaning Machine ...">
            <a:extLst>
              <a:ext uri="{FF2B5EF4-FFF2-40B4-BE49-F238E27FC236}">
                <a16:creationId xmlns:a16="http://schemas.microsoft.com/office/drawing/2014/main" id="{CF558139-E743-B958-A8C6-FE2B900F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86" y="13945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uble Stack Air Handling Unit Vector ...">
            <a:extLst>
              <a:ext uri="{FF2B5EF4-FFF2-40B4-BE49-F238E27FC236}">
                <a16:creationId xmlns:a16="http://schemas.microsoft.com/office/drawing/2014/main" id="{E469B0D3-7C0D-CF4C-17DB-7776F3A6E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55122" y="3820970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ouble Stack Air Handling Unit Vector ...">
            <a:extLst>
              <a:ext uri="{FF2B5EF4-FFF2-40B4-BE49-F238E27FC236}">
                <a16:creationId xmlns:a16="http://schemas.microsoft.com/office/drawing/2014/main" id="{E3BB052A-9EFE-9543-6A08-90E194DD8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69224" y="5230787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0D660A-587F-EF04-4C28-CAC7429D49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469254" y="4905290"/>
            <a:ext cx="2197408" cy="1462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A56C11-4FBC-05E2-9565-B7F9AE0E69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0000"/>
          </a:blip>
          <a:srcRect l="12471" t="20781" r="11938" b="14443"/>
          <a:stretch/>
        </p:blipFill>
        <p:spPr>
          <a:xfrm>
            <a:off x="164033" y="1700222"/>
            <a:ext cx="3142405" cy="2059200"/>
          </a:xfrm>
          <a:prstGeom prst="rect">
            <a:avLst/>
          </a:prstGeom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3ED8FEFB-07A2-0C9D-916B-B9EF685B4932}"/>
              </a:ext>
            </a:extLst>
          </p:cNvPr>
          <p:cNvSpPr/>
          <p:nvPr/>
        </p:nvSpPr>
        <p:spPr bwMode="auto">
          <a:xfrm>
            <a:off x="3610781" y="1791744"/>
            <a:ext cx="3142405" cy="158400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D6980510-CA91-08C5-132F-DB1805E4E985}"/>
              </a:ext>
            </a:extLst>
          </p:cNvPr>
          <p:cNvSpPr/>
          <p:nvPr/>
        </p:nvSpPr>
        <p:spPr bwMode="auto">
          <a:xfrm rot="10800000">
            <a:off x="3610782" y="2363400"/>
            <a:ext cx="3142405" cy="158400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2315E0A6-B2BB-0E19-6A0B-0E91945FA8DA}"/>
              </a:ext>
            </a:extLst>
          </p:cNvPr>
          <p:cNvSpPr/>
          <p:nvPr/>
        </p:nvSpPr>
        <p:spPr bwMode="auto">
          <a:xfrm rot="9460031">
            <a:off x="2697760" y="4799429"/>
            <a:ext cx="1180946" cy="13919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3AD8183D-794E-A7F7-F100-A098362C98BA}"/>
              </a:ext>
            </a:extLst>
          </p:cNvPr>
          <p:cNvSpPr/>
          <p:nvPr/>
        </p:nvSpPr>
        <p:spPr bwMode="auto">
          <a:xfrm>
            <a:off x="2727470" y="5488200"/>
            <a:ext cx="1180946" cy="139198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E8EF3B53-9E13-367E-288C-233E567CCD4C}"/>
              </a:ext>
            </a:extLst>
          </p:cNvPr>
          <p:cNvSpPr/>
          <p:nvPr/>
        </p:nvSpPr>
        <p:spPr bwMode="auto">
          <a:xfrm>
            <a:off x="6443490" y="5636428"/>
            <a:ext cx="1793492" cy="143839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0CE3DE0F-CA71-048E-5AA8-123BA92C6BF6}"/>
              </a:ext>
            </a:extLst>
          </p:cNvPr>
          <p:cNvSpPr/>
          <p:nvPr/>
        </p:nvSpPr>
        <p:spPr bwMode="auto">
          <a:xfrm rot="10800000">
            <a:off x="6469943" y="5999942"/>
            <a:ext cx="2040665" cy="14383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7504F13E-1FA3-F3A7-535E-7A93A60AFF47}"/>
              </a:ext>
            </a:extLst>
          </p:cNvPr>
          <p:cNvSpPr/>
          <p:nvPr/>
        </p:nvSpPr>
        <p:spPr bwMode="auto">
          <a:xfrm rot="16200000">
            <a:off x="7141103" y="4384922"/>
            <a:ext cx="2191758" cy="15958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FC8498A1-951E-B98C-1C2B-249360951023}"/>
              </a:ext>
            </a:extLst>
          </p:cNvPr>
          <p:cNvSpPr/>
          <p:nvPr/>
        </p:nvSpPr>
        <p:spPr bwMode="auto">
          <a:xfrm rot="5400000">
            <a:off x="7186119" y="4646459"/>
            <a:ext cx="2785003" cy="136025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Arrow: Left 29">
            <a:extLst>
              <a:ext uri="{FF2B5EF4-FFF2-40B4-BE49-F238E27FC236}">
                <a16:creationId xmlns:a16="http://schemas.microsoft.com/office/drawing/2014/main" id="{17DE81A7-965A-B6DF-0426-314A2AD90D72}"/>
              </a:ext>
            </a:extLst>
          </p:cNvPr>
          <p:cNvSpPr/>
          <p:nvPr/>
        </p:nvSpPr>
        <p:spPr bwMode="auto">
          <a:xfrm rot="16200000">
            <a:off x="6308083" y="4880872"/>
            <a:ext cx="1052431" cy="162224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Arrow: Left 30">
            <a:extLst>
              <a:ext uri="{FF2B5EF4-FFF2-40B4-BE49-F238E27FC236}">
                <a16:creationId xmlns:a16="http://schemas.microsoft.com/office/drawing/2014/main" id="{59F41AEA-B41F-9758-6FAF-BA34075A861B}"/>
              </a:ext>
            </a:extLst>
          </p:cNvPr>
          <p:cNvSpPr/>
          <p:nvPr/>
        </p:nvSpPr>
        <p:spPr bwMode="auto">
          <a:xfrm rot="10800000">
            <a:off x="6260900" y="4206003"/>
            <a:ext cx="597503" cy="19751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CC2F95-47B8-7A1D-D9D0-C1EACDAF4461}"/>
              </a:ext>
            </a:extLst>
          </p:cNvPr>
          <p:cNvSpPr txBox="1"/>
          <p:nvPr/>
        </p:nvSpPr>
        <p:spPr>
          <a:xfrm>
            <a:off x="7941478" y="1293918"/>
            <a:ext cx="98756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Chiller</a:t>
            </a:r>
          </a:p>
        </p:txBody>
      </p:sp>
    </p:spTree>
    <p:extLst>
      <p:ext uri="{BB962C8B-B14F-4D97-AF65-F5344CB8AC3E}">
        <p14:creationId xmlns:p14="http://schemas.microsoft.com/office/powerpoint/2010/main" val="18715782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HVAC Update</a:t>
            </a:r>
            <a:endParaRPr lang="en-US" kern="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320D89-7FE1-1BA9-0E2A-33198FC7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pic>
        <p:nvPicPr>
          <p:cNvPr id="1028" name="Picture 4" descr="technician Cleaning Machine ...">
            <a:extLst>
              <a:ext uri="{FF2B5EF4-FFF2-40B4-BE49-F238E27FC236}">
                <a16:creationId xmlns:a16="http://schemas.microsoft.com/office/drawing/2014/main" id="{CF558139-E743-B958-A8C6-FE2B900F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86" y="13945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uble Stack Air Handling Unit Vector ...">
            <a:extLst>
              <a:ext uri="{FF2B5EF4-FFF2-40B4-BE49-F238E27FC236}">
                <a16:creationId xmlns:a16="http://schemas.microsoft.com/office/drawing/2014/main" id="{E469B0D3-7C0D-CF4C-17DB-7776F3A6E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55122" y="3820970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ouble Stack Air Handling Unit Vector ...">
            <a:extLst>
              <a:ext uri="{FF2B5EF4-FFF2-40B4-BE49-F238E27FC236}">
                <a16:creationId xmlns:a16="http://schemas.microsoft.com/office/drawing/2014/main" id="{E3BB052A-9EFE-9543-6A08-90E194DD8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69224" y="5230787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0D660A-587F-EF04-4C28-CAC7429D49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469254" y="4905290"/>
            <a:ext cx="2197408" cy="1462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A56C11-4FBC-05E2-9565-B7F9AE0E69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71" t="20781" r="11938" b="14443"/>
          <a:stretch/>
        </p:blipFill>
        <p:spPr>
          <a:xfrm>
            <a:off x="164033" y="1700222"/>
            <a:ext cx="3142405" cy="2059200"/>
          </a:xfrm>
          <a:prstGeom prst="rect">
            <a:avLst/>
          </a:prstGeom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3ED8FEFB-07A2-0C9D-916B-B9EF685B4932}"/>
              </a:ext>
            </a:extLst>
          </p:cNvPr>
          <p:cNvSpPr/>
          <p:nvPr/>
        </p:nvSpPr>
        <p:spPr bwMode="auto">
          <a:xfrm>
            <a:off x="3610781" y="1791744"/>
            <a:ext cx="3142405" cy="158400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D6980510-CA91-08C5-132F-DB1805E4E985}"/>
              </a:ext>
            </a:extLst>
          </p:cNvPr>
          <p:cNvSpPr/>
          <p:nvPr/>
        </p:nvSpPr>
        <p:spPr bwMode="auto">
          <a:xfrm rot="10800000">
            <a:off x="3610782" y="2363400"/>
            <a:ext cx="3142405" cy="158400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2315E0A6-B2BB-0E19-6A0B-0E91945FA8DA}"/>
              </a:ext>
            </a:extLst>
          </p:cNvPr>
          <p:cNvSpPr/>
          <p:nvPr/>
        </p:nvSpPr>
        <p:spPr bwMode="auto">
          <a:xfrm rot="9460031">
            <a:off x="2697760" y="4799429"/>
            <a:ext cx="1180946" cy="13919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3AD8183D-794E-A7F7-F100-A098362C98BA}"/>
              </a:ext>
            </a:extLst>
          </p:cNvPr>
          <p:cNvSpPr/>
          <p:nvPr/>
        </p:nvSpPr>
        <p:spPr bwMode="auto">
          <a:xfrm>
            <a:off x="2727470" y="5488200"/>
            <a:ext cx="1180946" cy="139198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E8EF3B53-9E13-367E-288C-233E567CCD4C}"/>
              </a:ext>
            </a:extLst>
          </p:cNvPr>
          <p:cNvSpPr/>
          <p:nvPr/>
        </p:nvSpPr>
        <p:spPr bwMode="auto">
          <a:xfrm>
            <a:off x="6443490" y="5636428"/>
            <a:ext cx="1793492" cy="143839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0CE3DE0F-CA71-048E-5AA8-123BA92C6BF6}"/>
              </a:ext>
            </a:extLst>
          </p:cNvPr>
          <p:cNvSpPr/>
          <p:nvPr/>
        </p:nvSpPr>
        <p:spPr bwMode="auto">
          <a:xfrm rot="10800000">
            <a:off x="6469943" y="5999942"/>
            <a:ext cx="2040665" cy="14383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7504F13E-1FA3-F3A7-535E-7A93A60AFF47}"/>
              </a:ext>
            </a:extLst>
          </p:cNvPr>
          <p:cNvSpPr/>
          <p:nvPr/>
        </p:nvSpPr>
        <p:spPr bwMode="auto">
          <a:xfrm rot="16200000">
            <a:off x="7141103" y="4384922"/>
            <a:ext cx="2191758" cy="15958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FC8498A1-951E-B98C-1C2B-249360951023}"/>
              </a:ext>
            </a:extLst>
          </p:cNvPr>
          <p:cNvSpPr/>
          <p:nvPr/>
        </p:nvSpPr>
        <p:spPr bwMode="auto">
          <a:xfrm rot="5400000">
            <a:off x="7186119" y="4646459"/>
            <a:ext cx="2785003" cy="136025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Arrow: Left 29">
            <a:extLst>
              <a:ext uri="{FF2B5EF4-FFF2-40B4-BE49-F238E27FC236}">
                <a16:creationId xmlns:a16="http://schemas.microsoft.com/office/drawing/2014/main" id="{17DE81A7-965A-B6DF-0426-314A2AD90D72}"/>
              </a:ext>
            </a:extLst>
          </p:cNvPr>
          <p:cNvSpPr/>
          <p:nvPr/>
        </p:nvSpPr>
        <p:spPr bwMode="auto">
          <a:xfrm rot="16200000">
            <a:off x="6308083" y="4880872"/>
            <a:ext cx="1052431" cy="162224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Arrow: Left 30">
            <a:extLst>
              <a:ext uri="{FF2B5EF4-FFF2-40B4-BE49-F238E27FC236}">
                <a16:creationId xmlns:a16="http://schemas.microsoft.com/office/drawing/2014/main" id="{59F41AEA-B41F-9758-6FAF-BA34075A861B}"/>
              </a:ext>
            </a:extLst>
          </p:cNvPr>
          <p:cNvSpPr/>
          <p:nvPr/>
        </p:nvSpPr>
        <p:spPr bwMode="auto">
          <a:xfrm rot="10800000">
            <a:off x="6260900" y="4206003"/>
            <a:ext cx="597503" cy="19751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CC2F95-47B8-7A1D-D9D0-C1EACDAF4461}"/>
              </a:ext>
            </a:extLst>
          </p:cNvPr>
          <p:cNvSpPr txBox="1"/>
          <p:nvPr/>
        </p:nvSpPr>
        <p:spPr>
          <a:xfrm>
            <a:off x="7941478" y="1293918"/>
            <a:ext cx="98756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Chiller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A5D77F-B017-FC87-43CA-4AD9E0C181CB}"/>
              </a:ext>
            </a:extLst>
          </p:cNvPr>
          <p:cNvSpPr txBox="1"/>
          <p:nvPr/>
        </p:nvSpPr>
        <p:spPr>
          <a:xfrm>
            <a:off x="1059410" y="1287608"/>
            <a:ext cx="162139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Fan Coil Unit</a:t>
            </a:r>
          </a:p>
        </p:txBody>
      </p:sp>
    </p:spTree>
    <p:extLst>
      <p:ext uri="{BB962C8B-B14F-4D97-AF65-F5344CB8AC3E}">
        <p14:creationId xmlns:p14="http://schemas.microsoft.com/office/powerpoint/2010/main" val="98880985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HVAC Update</a:t>
            </a:r>
            <a:endParaRPr lang="en-US" kern="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320D89-7FE1-1BA9-0E2A-33198FC7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pic>
        <p:nvPicPr>
          <p:cNvPr id="1028" name="Picture 4" descr="technician Cleaning Machine ...">
            <a:extLst>
              <a:ext uri="{FF2B5EF4-FFF2-40B4-BE49-F238E27FC236}">
                <a16:creationId xmlns:a16="http://schemas.microsoft.com/office/drawing/2014/main" id="{CF558139-E743-B958-A8C6-FE2B900F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86" y="13945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uble Stack Air Handling Unit Vector ...">
            <a:extLst>
              <a:ext uri="{FF2B5EF4-FFF2-40B4-BE49-F238E27FC236}">
                <a16:creationId xmlns:a16="http://schemas.microsoft.com/office/drawing/2014/main" id="{E469B0D3-7C0D-CF4C-17DB-7776F3A6E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55122" y="3820970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ouble Stack Air Handling Unit Vector ...">
            <a:extLst>
              <a:ext uri="{FF2B5EF4-FFF2-40B4-BE49-F238E27FC236}">
                <a16:creationId xmlns:a16="http://schemas.microsoft.com/office/drawing/2014/main" id="{E3BB052A-9EFE-9543-6A08-90E194DD8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69224" y="5230787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0D660A-587F-EF04-4C28-CAC7429D49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469254" y="4905290"/>
            <a:ext cx="2197408" cy="1462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A56C11-4FBC-05E2-9565-B7F9AE0E69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71" t="20781" r="11938" b="14443"/>
          <a:stretch/>
        </p:blipFill>
        <p:spPr>
          <a:xfrm>
            <a:off x="164033" y="1700222"/>
            <a:ext cx="3142405" cy="2059200"/>
          </a:xfrm>
          <a:prstGeom prst="rect">
            <a:avLst/>
          </a:prstGeom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3ED8FEFB-07A2-0C9D-916B-B9EF685B4932}"/>
              </a:ext>
            </a:extLst>
          </p:cNvPr>
          <p:cNvSpPr/>
          <p:nvPr/>
        </p:nvSpPr>
        <p:spPr bwMode="auto">
          <a:xfrm>
            <a:off x="3610781" y="1791744"/>
            <a:ext cx="3142405" cy="158400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D6980510-CA91-08C5-132F-DB1805E4E985}"/>
              </a:ext>
            </a:extLst>
          </p:cNvPr>
          <p:cNvSpPr/>
          <p:nvPr/>
        </p:nvSpPr>
        <p:spPr bwMode="auto">
          <a:xfrm rot="10800000">
            <a:off x="3610782" y="2363400"/>
            <a:ext cx="3142405" cy="158400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2315E0A6-B2BB-0E19-6A0B-0E91945FA8DA}"/>
              </a:ext>
            </a:extLst>
          </p:cNvPr>
          <p:cNvSpPr/>
          <p:nvPr/>
        </p:nvSpPr>
        <p:spPr bwMode="auto">
          <a:xfrm rot="9460031">
            <a:off x="2697760" y="4799429"/>
            <a:ext cx="1180946" cy="13919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3AD8183D-794E-A7F7-F100-A098362C98BA}"/>
              </a:ext>
            </a:extLst>
          </p:cNvPr>
          <p:cNvSpPr/>
          <p:nvPr/>
        </p:nvSpPr>
        <p:spPr bwMode="auto">
          <a:xfrm>
            <a:off x="2727470" y="5488200"/>
            <a:ext cx="1180946" cy="139198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E8EF3B53-9E13-367E-288C-233E567CCD4C}"/>
              </a:ext>
            </a:extLst>
          </p:cNvPr>
          <p:cNvSpPr/>
          <p:nvPr/>
        </p:nvSpPr>
        <p:spPr bwMode="auto">
          <a:xfrm>
            <a:off x="6443490" y="5636428"/>
            <a:ext cx="1793492" cy="143839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0CE3DE0F-CA71-048E-5AA8-123BA92C6BF6}"/>
              </a:ext>
            </a:extLst>
          </p:cNvPr>
          <p:cNvSpPr/>
          <p:nvPr/>
        </p:nvSpPr>
        <p:spPr bwMode="auto">
          <a:xfrm rot="10800000">
            <a:off x="6469943" y="5999942"/>
            <a:ext cx="2040665" cy="14383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7504F13E-1FA3-F3A7-535E-7A93A60AFF47}"/>
              </a:ext>
            </a:extLst>
          </p:cNvPr>
          <p:cNvSpPr/>
          <p:nvPr/>
        </p:nvSpPr>
        <p:spPr bwMode="auto">
          <a:xfrm rot="16200000">
            <a:off x="7141103" y="4384922"/>
            <a:ext cx="2191758" cy="15958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FC8498A1-951E-B98C-1C2B-249360951023}"/>
              </a:ext>
            </a:extLst>
          </p:cNvPr>
          <p:cNvSpPr/>
          <p:nvPr/>
        </p:nvSpPr>
        <p:spPr bwMode="auto">
          <a:xfrm rot="5400000">
            <a:off x="7186119" y="4646459"/>
            <a:ext cx="2785003" cy="136025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Arrow: Left 29">
            <a:extLst>
              <a:ext uri="{FF2B5EF4-FFF2-40B4-BE49-F238E27FC236}">
                <a16:creationId xmlns:a16="http://schemas.microsoft.com/office/drawing/2014/main" id="{17DE81A7-965A-B6DF-0426-314A2AD90D72}"/>
              </a:ext>
            </a:extLst>
          </p:cNvPr>
          <p:cNvSpPr/>
          <p:nvPr/>
        </p:nvSpPr>
        <p:spPr bwMode="auto">
          <a:xfrm rot="16200000">
            <a:off x="6308083" y="4880872"/>
            <a:ext cx="1052431" cy="162224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Arrow: Left 30">
            <a:extLst>
              <a:ext uri="{FF2B5EF4-FFF2-40B4-BE49-F238E27FC236}">
                <a16:creationId xmlns:a16="http://schemas.microsoft.com/office/drawing/2014/main" id="{59F41AEA-B41F-9758-6FAF-BA34075A861B}"/>
              </a:ext>
            </a:extLst>
          </p:cNvPr>
          <p:cNvSpPr/>
          <p:nvPr/>
        </p:nvSpPr>
        <p:spPr bwMode="auto">
          <a:xfrm rot="10800000">
            <a:off x="6260900" y="4206003"/>
            <a:ext cx="597503" cy="19751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CC2F95-47B8-7A1D-D9D0-C1EACDAF4461}"/>
              </a:ext>
            </a:extLst>
          </p:cNvPr>
          <p:cNvSpPr txBox="1"/>
          <p:nvPr/>
        </p:nvSpPr>
        <p:spPr>
          <a:xfrm>
            <a:off x="7941478" y="1293918"/>
            <a:ext cx="98756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Chiller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A5D77F-B017-FC87-43CA-4AD9E0C181CB}"/>
              </a:ext>
            </a:extLst>
          </p:cNvPr>
          <p:cNvSpPr txBox="1"/>
          <p:nvPr/>
        </p:nvSpPr>
        <p:spPr>
          <a:xfrm>
            <a:off x="1059410" y="1287608"/>
            <a:ext cx="162139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Fan Coil Unit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3C2335-556D-4504-5D92-92D031D18391}"/>
              </a:ext>
            </a:extLst>
          </p:cNvPr>
          <p:cNvSpPr txBox="1"/>
          <p:nvPr/>
        </p:nvSpPr>
        <p:spPr>
          <a:xfrm>
            <a:off x="275955" y="3720511"/>
            <a:ext cx="3012278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Residence</a:t>
            </a:r>
          </a:p>
        </p:txBody>
      </p:sp>
    </p:spTree>
    <p:extLst>
      <p:ext uri="{BB962C8B-B14F-4D97-AF65-F5344CB8AC3E}">
        <p14:creationId xmlns:p14="http://schemas.microsoft.com/office/powerpoint/2010/main" val="259273079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HVAC Update</a:t>
            </a:r>
            <a:endParaRPr lang="en-US" kern="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320D89-7FE1-1BA9-0E2A-33198FC7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pic>
        <p:nvPicPr>
          <p:cNvPr id="1028" name="Picture 4" descr="technician Cleaning Machine ...">
            <a:extLst>
              <a:ext uri="{FF2B5EF4-FFF2-40B4-BE49-F238E27FC236}">
                <a16:creationId xmlns:a16="http://schemas.microsoft.com/office/drawing/2014/main" id="{CF558139-E743-B958-A8C6-FE2B900F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86" y="13945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uble Stack Air Handling Unit Vector ...">
            <a:extLst>
              <a:ext uri="{FF2B5EF4-FFF2-40B4-BE49-F238E27FC236}">
                <a16:creationId xmlns:a16="http://schemas.microsoft.com/office/drawing/2014/main" id="{E469B0D3-7C0D-CF4C-17DB-7776F3A6E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55122" y="3820970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ouble Stack Air Handling Unit Vector ...">
            <a:extLst>
              <a:ext uri="{FF2B5EF4-FFF2-40B4-BE49-F238E27FC236}">
                <a16:creationId xmlns:a16="http://schemas.microsoft.com/office/drawing/2014/main" id="{E3BB052A-9EFE-9543-6A08-90E194DD8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69224" y="5230787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0D660A-587F-EF04-4C28-CAC7429D4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54" y="4905290"/>
            <a:ext cx="2197408" cy="1462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A56C11-4FBC-05E2-9565-B7F9AE0E69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71" t="20781" r="11938" b="14443"/>
          <a:stretch/>
        </p:blipFill>
        <p:spPr>
          <a:xfrm>
            <a:off x="164033" y="1700222"/>
            <a:ext cx="3142405" cy="2059200"/>
          </a:xfrm>
          <a:prstGeom prst="rect">
            <a:avLst/>
          </a:prstGeom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3ED8FEFB-07A2-0C9D-916B-B9EF685B4932}"/>
              </a:ext>
            </a:extLst>
          </p:cNvPr>
          <p:cNvSpPr/>
          <p:nvPr/>
        </p:nvSpPr>
        <p:spPr bwMode="auto">
          <a:xfrm>
            <a:off x="3610781" y="1791744"/>
            <a:ext cx="3142405" cy="158400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D6980510-CA91-08C5-132F-DB1805E4E985}"/>
              </a:ext>
            </a:extLst>
          </p:cNvPr>
          <p:cNvSpPr/>
          <p:nvPr/>
        </p:nvSpPr>
        <p:spPr bwMode="auto">
          <a:xfrm rot="10800000">
            <a:off x="3610782" y="2363400"/>
            <a:ext cx="3142405" cy="158400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2315E0A6-B2BB-0E19-6A0B-0E91945FA8DA}"/>
              </a:ext>
            </a:extLst>
          </p:cNvPr>
          <p:cNvSpPr/>
          <p:nvPr/>
        </p:nvSpPr>
        <p:spPr bwMode="auto">
          <a:xfrm rot="9460031">
            <a:off x="2697760" y="4799429"/>
            <a:ext cx="1180946" cy="13919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3AD8183D-794E-A7F7-F100-A098362C98BA}"/>
              </a:ext>
            </a:extLst>
          </p:cNvPr>
          <p:cNvSpPr/>
          <p:nvPr/>
        </p:nvSpPr>
        <p:spPr bwMode="auto">
          <a:xfrm>
            <a:off x="2727470" y="5488200"/>
            <a:ext cx="1180946" cy="139198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854609-6006-EB6F-9666-EA9E26714210}"/>
              </a:ext>
            </a:extLst>
          </p:cNvPr>
          <p:cNvSpPr txBox="1"/>
          <p:nvPr/>
        </p:nvSpPr>
        <p:spPr>
          <a:xfrm>
            <a:off x="3917117" y="3603686"/>
            <a:ext cx="235248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Heat Recovery Unit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5367D5-96BC-CFB4-D0DC-3FDFA5774BE0}"/>
              </a:ext>
            </a:extLst>
          </p:cNvPr>
          <p:cNvSpPr txBox="1"/>
          <p:nvPr/>
        </p:nvSpPr>
        <p:spPr>
          <a:xfrm>
            <a:off x="3936125" y="5035556"/>
            <a:ext cx="235248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Air Handling Unit</a:t>
            </a: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E8EF3B53-9E13-367E-288C-233E567CCD4C}"/>
              </a:ext>
            </a:extLst>
          </p:cNvPr>
          <p:cNvSpPr/>
          <p:nvPr/>
        </p:nvSpPr>
        <p:spPr bwMode="auto">
          <a:xfrm>
            <a:off x="6443490" y="5636428"/>
            <a:ext cx="1793492" cy="143839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0CE3DE0F-CA71-048E-5AA8-123BA92C6BF6}"/>
              </a:ext>
            </a:extLst>
          </p:cNvPr>
          <p:cNvSpPr/>
          <p:nvPr/>
        </p:nvSpPr>
        <p:spPr bwMode="auto">
          <a:xfrm rot="10800000">
            <a:off x="6469943" y="5999942"/>
            <a:ext cx="2040665" cy="14383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7504F13E-1FA3-F3A7-535E-7A93A60AFF47}"/>
              </a:ext>
            </a:extLst>
          </p:cNvPr>
          <p:cNvSpPr/>
          <p:nvPr/>
        </p:nvSpPr>
        <p:spPr bwMode="auto">
          <a:xfrm rot="16200000">
            <a:off x="7141103" y="4384922"/>
            <a:ext cx="2191758" cy="15958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FC8498A1-951E-B98C-1C2B-249360951023}"/>
              </a:ext>
            </a:extLst>
          </p:cNvPr>
          <p:cNvSpPr/>
          <p:nvPr/>
        </p:nvSpPr>
        <p:spPr bwMode="auto">
          <a:xfrm rot="5400000">
            <a:off x="7186119" y="4646459"/>
            <a:ext cx="2785003" cy="136025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Arrow: Left 29">
            <a:extLst>
              <a:ext uri="{FF2B5EF4-FFF2-40B4-BE49-F238E27FC236}">
                <a16:creationId xmlns:a16="http://schemas.microsoft.com/office/drawing/2014/main" id="{17DE81A7-965A-B6DF-0426-314A2AD90D72}"/>
              </a:ext>
            </a:extLst>
          </p:cNvPr>
          <p:cNvSpPr/>
          <p:nvPr/>
        </p:nvSpPr>
        <p:spPr bwMode="auto">
          <a:xfrm rot="16200000">
            <a:off x="6308083" y="4880872"/>
            <a:ext cx="1052431" cy="162224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Arrow: Left 30">
            <a:extLst>
              <a:ext uri="{FF2B5EF4-FFF2-40B4-BE49-F238E27FC236}">
                <a16:creationId xmlns:a16="http://schemas.microsoft.com/office/drawing/2014/main" id="{59F41AEA-B41F-9758-6FAF-BA34075A861B}"/>
              </a:ext>
            </a:extLst>
          </p:cNvPr>
          <p:cNvSpPr/>
          <p:nvPr/>
        </p:nvSpPr>
        <p:spPr bwMode="auto">
          <a:xfrm rot="10800000">
            <a:off x="6260900" y="4206003"/>
            <a:ext cx="597503" cy="19751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CC2F95-47B8-7A1D-D9D0-C1EACDAF4461}"/>
              </a:ext>
            </a:extLst>
          </p:cNvPr>
          <p:cNvSpPr txBox="1"/>
          <p:nvPr/>
        </p:nvSpPr>
        <p:spPr>
          <a:xfrm>
            <a:off x="7941478" y="1293918"/>
            <a:ext cx="98756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Chiller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7EBAB3-0A24-6A1C-8CF7-62641B12A264}"/>
              </a:ext>
            </a:extLst>
          </p:cNvPr>
          <p:cNvSpPr txBox="1"/>
          <p:nvPr/>
        </p:nvSpPr>
        <p:spPr>
          <a:xfrm>
            <a:off x="1078944" y="4464714"/>
            <a:ext cx="1066129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Hallway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A5D77F-B017-FC87-43CA-4AD9E0C181CB}"/>
              </a:ext>
            </a:extLst>
          </p:cNvPr>
          <p:cNvSpPr txBox="1"/>
          <p:nvPr/>
        </p:nvSpPr>
        <p:spPr>
          <a:xfrm>
            <a:off x="1059410" y="1287608"/>
            <a:ext cx="162139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Fan Coil Unit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3C2335-556D-4504-5D92-92D031D18391}"/>
              </a:ext>
            </a:extLst>
          </p:cNvPr>
          <p:cNvSpPr txBox="1"/>
          <p:nvPr/>
        </p:nvSpPr>
        <p:spPr>
          <a:xfrm>
            <a:off x="275955" y="3720511"/>
            <a:ext cx="3012278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Residence</a:t>
            </a:r>
          </a:p>
        </p:txBody>
      </p:sp>
    </p:spTree>
    <p:extLst>
      <p:ext uri="{BB962C8B-B14F-4D97-AF65-F5344CB8AC3E}">
        <p14:creationId xmlns:p14="http://schemas.microsoft.com/office/powerpoint/2010/main" val="91449848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HVAC Update</a:t>
            </a:r>
            <a:endParaRPr lang="en-US" kern="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320D89-7FE1-1BA9-0E2A-33198FC7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95FA09B3-4ED1-3D5F-D7DB-D5B0074774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18936"/>
              </p:ext>
            </p:extLst>
          </p:nvPr>
        </p:nvGraphicFramePr>
        <p:xfrm>
          <a:off x="416211" y="993600"/>
          <a:ext cx="8379333" cy="5136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8815141-CDEF-E762-7249-13AD51D5B04C}"/>
              </a:ext>
            </a:extLst>
          </p:cNvPr>
          <p:cNvSpPr txBox="1"/>
          <p:nvPr/>
        </p:nvSpPr>
        <p:spPr>
          <a:xfrm>
            <a:off x="3580026" y="5991956"/>
            <a:ext cx="20485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As of 5 Sep 2024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2396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HVAC Update</a:t>
            </a:r>
            <a:endParaRPr lang="en-US" kern="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320D89-7FE1-1BA9-0E2A-33198FC7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pic>
        <p:nvPicPr>
          <p:cNvPr id="12" name="Picture 11" descr="A sign on a fence&#10;&#10;Description automatically generated with low confidence">
            <a:extLst>
              <a:ext uri="{FF2B5EF4-FFF2-40B4-BE49-F238E27FC236}">
                <a16:creationId xmlns:a16="http://schemas.microsoft.com/office/drawing/2014/main" id="{27A79C0E-6EA2-07D7-9AC3-82AED40B6C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4" t="8878" r="35192" b="6768"/>
          <a:stretch/>
        </p:blipFill>
        <p:spPr>
          <a:xfrm>
            <a:off x="382524" y="1450974"/>
            <a:ext cx="1085749" cy="3543300"/>
          </a:xfrm>
          <a:prstGeom prst="rect">
            <a:avLst/>
          </a:prstGeom>
        </p:spPr>
      </p:pic>
      <p:pic>
        <p:nvPicPr>
          <p:cNvPr id="17" name="Picture 1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5A6B2CE-89ED-B9BF-948D-22401ED4E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48" y="1893459"/>
            <a:ext cx="3814232" cy="2863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97B5A3-4FD7-09BC-8433-5D63CA484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88" y="2827398"/>
            <a:ext cx="2486602" cy="3311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EDAB6D-F70C-5A8A-C336-3DF4E192A6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099" t="12025" r="40115" b="17388"/>
          <a:stretch/>
        </p:blipFill>
        <p:spPr>
          <a:xfrm>
            <a:off x="7485127" y="2598986"/>
            <a:ext cx="1276349" cy="37618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452F3E-B92C-FC66-E7AC-E2883011BDAE}"/>
              </a:ext>
            </a:extLst>
          </p:cNvPr>
          <p:cNvSpPr/>
          <p:nvPr/>
        </p:nvSpPr>
        <p:spPr bwMode="auto">
          <a:xfrm>
            <a:off x="628650" y="3384550"/>
            <a:ext cx="637213" cy="406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0F0C0A-C605-667A-F5EE-53BCDA4314FD}"/>
              </a:ext>
            </a:extLst>
          </p:cNvPr>
          <p:cNvSpPr/>
          <p:nvPr/>
        </p:nvSpPr>
        <p:spPr bwMode="auto">
          <a:xfrm>
            <a:off x="7796323" y="4791074"/>
            <a:ext cx="637213" cy="406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47909D-05A0-F242-A679-BA57325D4161}"/>
              </a:ext>
            </a:extLst>
          </p:cNvPr>
          <p:cNvSpPr txBox="1"/>
          <p:nvPr/>
        </p:nvSpPr>
        <p:spPr>
          <a:xfrm>
            <a:off x="355266" y="5002770"/>
            <a:ext cx="114026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316BE9-B2F5-4EB9-E3E9-4E731386E15B}"/>
              </a:ext>
            </a:extLst>
          </p:cNvPr>
          <p:cNvSpPr txBox="1"/>
          <p:nvPr/>
        </p:nvSpPr>
        <p:spPr>
          <a:xfrm>
            <a:off x="7553169" y="2229654"/>
            <a:ext cx="114026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32FD69-53BF-1A75-DF20-0DFEC4A5CD3F}"/>
              </a:ext>
            </a:extLst>
          </p:cNvPr>
          <p:cNvSpPr txBox="1"/>
          <p:nvPr/>
        </p:nvSpPr>
        <p:spPr>
          <a:xfrm>
            <a:off x="2262278" y="1191756"/>
            <a:ext cx="5222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Jirisan Chiller PM—CE Team</a:t>
            </a:r>
          </a:p>
        </p:txBody>
      </p:sp>
    </p:spTree>
    <p:extLst>
      <p:ext uri="{BB962C8B-B14F-4D97-AF65-F5344CB8AC3E}">
        <p14:creationId xmlns:p14="http://schemas.microsoft.com/office/powerpoint/2010/main" val="230027435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751868" y="1996774"/>
            <a:ext cx="5392132" cy="324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ctr"/>
          <a:lstStyle>
            <a:lvl1pPr>
              <a:spcBef>
                <a:spcPct val="20000"/>
              </a:spcBef>
              <a:buClr>
                <a:srgbClr val="000066"/>
              </a:buClr>
              <a:buSzPct val="80000"/>
              <a:buFont typeface="Wingdings" panose="05000000000000000000" pitchFamily="2" charset="2"/>
              <a:buChar char="n"/>
              <a:defRPr sz="2400" b="1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135000"/>
              <a:buChar char="•"/>
              <a:defRPr sz="2200" b="1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66"/>
              </a:buClr>
              <a:buSzPct val="85000"/>
              <a:buFont typeface="Wingdings" panose="05000000000000000000" pitchFamily="2" charset="2"/>
              <a:buChar char="w"/>
              <a:defRPr sz="2000" b="1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b="1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1600" b="1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1600" b="1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1600" b="1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1600" b="1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1600" b="1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Military Family Housing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Quarterly Town Hall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September 2024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Hosted by 51 CES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64885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HVAC Update</a:t>
            </a:r>
            <a:endParaRPr lang="en-US" kern="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320D89-7FE1-1BA9-0E2A-33198FC7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32FD69-53BF-1A75-DF20-0DFEC4A5CD3F}"/>
              </a:ext>
            </a:extLst>
          </p:cNvPr>
          <p:cNvSpPr txBox="1"/>
          <p:nvPr/>
        </p:nvSpPr>
        <p:spPr>
          <a:xfrm>
            <a:off x="2632914" y="1208762"/>
            <a:ext cx="3878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Contractor Chiller PM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22405-1E18-527F-E572-E9F05388C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373" y="1731858"/>
            <a:ext cx="6449325" cy="2143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105BC-C2D0-7957-5198-1B7249638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37" y="3875282"/>
            <a:ext cx="6620799" cy="24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805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HVAC Update</a:t>
            </a:r>
            <a:endParaRPr lang="en-US" kern="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320D89-7FE1-1BA9-0E2A-33198FC7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CF65EFF-1BF8-CCC8-4D6A-73CB53428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F269FB7C-7BA1-0362-E037-BE2763EE8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8" y="2112915"/>
            <a:ext cx="3954061" cy="296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05EB162A-4942-0DD9-5A8D-E35D07C740C6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-17013450" y="-33129140"/>
            <a:ext cx="1640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194EC4-790C-7E58-9DC1-5CDD449D49A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32953" y="-1692775"/>
            <a:ext cx="646537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11C3BB15-B780-E906-C158-67FDE1611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12" y="1776365"/>
            <a:ext cx="3335435" cy="444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038EBE-ED2D-88AA-BD83-3E1B0A92261E}"/>
              </a:ext>
            </a:extLst>
          </p:cNvPr>
          <p:cNvSpPr txBox="1"/>
          <p:nvPr/>
        </p:nvSpPr>
        <p:spPr>
          <a:xfrm>
            <a:off x="1960575" y="1182787"/>
            <a:ext cx="5222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Fan Coil Unit PM—CE HVAC</a:t>
            </a:r>
          </a:p>
        </p:txBody>
      </p:sp>
    </p:spTree>
    <p:extLst>
      <p:ext uri="{BB962C8B-B14F-4D97-AF65-F5344CB8AC3E}">
        <p14:creationId xmlns:p14="http://schemas.microsoft.com/office/powerpoint/2010/main" val="106510368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27" y="179816"/>
            <a:ext cx="7731346" cy="1016114"/>
          </a:xfrm>
        </p:spPr>
        <p:txBody>
          <a:bodyPr/>
          <a:lstStyle/>
          <a:p>
            <a:r>
              <a:rPr lang="en-US" dirty="0"/>
              <a:t>Maintenance &amp; </a:t>
            </a:r>
            <a:br>
              <a:rPr lang="en-US" dirty="0"/>
            </a:br>
            <a:r>
              <a:rPr lang="en-US" dirty="0"/>
              <a:t>Repair Projects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-9415" y="1381966"/>
            <a:ext cx="8447088" cy="4870450"/>
          </a:xfrm>
        </p:spPr>
        <p:txBody>
          <a:bodyPr/>
          <a:lstStyle/>
          <a:p>
            <a:pPr marL="688340" lvl="1" indent="-281940"/>
            <a:r>
              <a:rPr lang="en-US" dirty="0"/>
              <a:t>MFH Water Filtration Project  </a:t>
            </a:r>
            <a:r>
              <a:rPr lang="en-US" i="1" dirty="0">
                <a:solidFill>
                  <a:srgbClr val="92D050"/>
                </a:solidFill>
              </a:rPr>
              <a:t>Completed 27 Aug 2024</a:t>
            </a:r>
            <a:endParaRPr lang="en-US" dirty="0">
              <a:highlight>
                <a:srgbClr val="FFFF00"/>
              </a:highlight>
              <a:cs typeface="Arial"/>
            </a:endParaRPr>
          </a:p>
          <a:p>
            <a:pPr marL="285115" indent="-285115"/>
            <a:endParaRPr lang="en-US" sz="2000" dirty="0">
              <a:cs typeface="Arial"/>
            </a:endParaRPr>
          </a:p>
          <a:p>
            <a:pPr marL="285115" indent="-285115"/>
            <a:endParaRPr lang="en-US" sz="2000" dirty="0"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DD5FC7E-29FF-1875-AE24-7449C362D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pic>
        <p:nvPicPr>
          <p:cNvPr id="7" name="Picture 6" descr="A picture containing indoor, ceiling, equipment, several&#10;&#10;Description automatically generated">
            <a:extLst>
              <a:ext uri="{FF2B5EF4-FFF2-40B4-BE49-F238E27FC236}">
                <a16:creationId xmlns:a16="http://schemas.microsoft.com/office/drawing/2014/main" id="{BAC3D52E-1095-392B-FD3B-4633DD324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4" y="2457450"/>
            <a:ext cx="4244996" cy="3330596"/>
          </a:xfrm>
          <a:prstGeom prst="rect">
            <a:avLst/>
          </a:prstGeom>
        </p:spPr>
      </p:pic>
      <p:pic>
        <p:nvPicPr>
          <p:cNvPr id="17" name="Picture 16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2C877D62-6278-5C27-51FA-DE5605146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04" y="2457450"/>
            <a:ext cx="4244996" cy="333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8229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27" y="179816"/>
            <a:ext cx="7731346" cy="1016114"/>
          </a:xfrm>
        </p:spPr>
        <p:txBody>
          <a:bodyPr/>
          <a:lstStyle/>
          <a:p>
            <a:r>
              <a:rPr lang="en-US" dirty="0"/>
              <a:t>Maintenance &amp; </a:t>
            </a:r>
            <a:br>
              <a:rPr lang="en-US" dirty="0"/>
            </a:br>
            <a:r>
              <a:rPr lang="en-US" dirty="0"/>
              <a:t>Repair Projects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-9415" y="1381966"/>
            <a:ext cx="8447088" cy="4870450"/>
          </a:xfrm>
        </p:spPr>
        <p:txBody>
          <a:bodyPr/>
          <a:lstStyle/>
          <a:p>
            <a:pPr lvl="1"/>
            <a:r>
              <a:rPr lang="en-US" dirty="0"/>
              <a:t>LED Lighting Upgrade </a:t>
            </a:r>
            <a:r>
              <a:rPr lang="en-US" i="1" dirty="0">
                <a:solidFill>
                  <a:srgbClr val="FF0000"/>
                </a:solidFill>
              </a:rPr>
              <a:t>In Progress</a:t>
            </a:r>
          </a:p>
          <a:p>
            <a:pPr lvl="2"/>
            <a:r>
              <a:rPr lang="en-US" b="0" dirty="0"/>
              <a:t>Replace Lighting w/LED MFH Seoraksan, Jirisan, Hallasan Tower</a:t>
            </a:r>
          </a:p>
          <a:p>
            <a:pPr marL="1027088" marR="0" lvl="2" indent="-22383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</a:rPr>
              <a:t>Total : 328, Done : 131, 39% completed CCD July 26</a:t>
            </a:r>
            <a:endParaRPr lang="en-US" sz="800" b="0" dirty="0"/>
          </a:p>
          <a:p>
            <a:pPr lvl="2"/>
            <a:endParaRPr lang="en-US" sz="800" dirty="0">
              <a:highlight>
                <a:srgbClr val="FFFF00"/>
              </a:highlight>
            </a:endParaRP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DD5FC7E-29FF-1875-AE24-7449C362D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B6DBD890-DD17-7481-FA73-57D794C7DEE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4509628" y="-32387345"/>
            <a:ext cx="2222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C7E9F8E-9E10-9D4A-D748-25D69A63C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412" y="2667000"/>
            <a:ext cx="2565237" cy="342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29467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27" y="179816"/>
            <a:ext cx="7731346" cy="1016114"/>
          </a:xfrm>
        </p:spPr>
        <p:txBody>
          <a:bodyPr/>
          <a:lstStyle/>
          <a:p>
            <a:r>
              <a:rPr lang="en-US" dirty="0"/>
              <a:t>Maintenance &amp; </a:t>
            </a:r>
            <a:br>
              <a:rPr lang="en-US" dirty="0"/>
            </a:br>
            <a:r>
              <a:rPr lang="en-US" dirty="0"/>
              <a:t>Repair Projects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93642" y="1381966"/>
            <a:ext cx="8362867" cy="4870450"/>
          </a:xfrm>
        </p:spPr>
        <p:txBody>
          <a:bodyPr/>
          <a:lstStyle/>
          <a:p>
            <a:pPr marL="688340" lvl="1" indent="-281940"/>
            <a:r>
              <a:rPr lang="en-US" dirty="0"/>
              <a:t>Exterior Door installation—SOQ residents </a:t>
            </a:r>
            <a:r>
              <a:rPr lang="en-US" i="1" dirty="0">
                <a:solidFill>
                  <a:srgbClr val="92D050"/>
                </a:solidFill>
              </a:rPr>
              <a:t>Completed 3 Sep 2024</a:t>
            </a:r>
            <a:endParaRPr lang="en-US" i="1" dirty="0">
              <a:solidFill>
                <a:srgbClr val="92D050"/>
              </a:solidFill>
              <a:cs typeface="Arial"/>
            </a:endParaRPr>
          </a:p>
          <a:p>
            <a:pPr marL="688340" lvl="1" indent="-281940"/>
            <a:r>
              <a:rPr lang="en-US" dirty="0"/>
              <a:t>Parking Garage Refresh </a:t>
            </a:r>
            <a:r>
              <a:rPr lang="en-US" i="1" dirty="0">
                <a:solidFill>
                  <a:srgbClr val="FF0000"/>
                </a:solidFill>
              </a:rPr>
              <a:t>On Pause</a:t>
            </a:r>
            <a:endParaRPr lang="en-US" dirty="0">
              <a:cs typeface="Arial"/>
            </a:endParaRPr>
          </a:p>
          <a:p>
            <a:pPr marL="1026795" lvl="2" indent="-223520"/>
            <a:r>
              <a:rPr lang="en-US" b="0" dirty="0"/>
              <a:t>1st Floor: Pursuing a warranty call—determining timeline for fix</a:t>
            </a:r>
            <a:endParaRPr lang="en-US" b="0" dirty="0">
              <a:cs typeface="Arial"/>
            </a:endParaRPr>
          </a:p>
          <a:p>
            <a:pPr marL="1026795" lvl="2" indent="-223520"/>
            <a:r>
              <a:rPr lang="en-US" b="0" dirty="0"/>
              <a:t>2nd &amp; 3rd Floor: Repaint floors with assigned numbers &amp; hang reflective signs</a:t>
            </a:r>
            <a:endParaRPr lang="en-US" b="0" dirty="0">
              <a:cs typeface="Arial"/>
            </a:endParaRPr>
          </a:p>
          <a:p>
            <a:pPr marL="1026795" lvl="2" indent="-223520"/>
            <a:r>
              <a:rPr lang="en-US" b="0" dirty="0"/>
              <a:t>Repaint each stairwell</a:t>
            </a:r>
            <a:endParaRPr lang="en-US" b="0" dirty="0">
              <a:cs typeface="Arial"/>
            </a:endParaRPr>
          </a:p>
          <a:p>
            <a:pPr marL="802640" lvl="2" indent="0">
              <a:buNone/>
            </a:pPr>
            <a:endParaRPr lang="en-US" dirty="0">
              <a:cs typeface="Arial"/>
            </a:endParaRPr>
          </a:p>
          <a:p>
            <a:pPr marL="802640" lvl="2" indent="0">
              <a:buNone/>
            </a:pPr>
            <a:r>
              <a:rPr lang="en-US" b="0" i="1" dirty="0"/>
              <a:t>*2nd Floor work delayed due to expired materials—awaiting updated schedule from contractor*</a:t>
            </a:r>
            <a:endParaRPr lang="en-US" b="0" i="1" dirty="0">
              <a:cs typeface="Arial"/>
            </a:endParaRPr>
          </a:p>
          <a:p>
            <a:pPr marL="1026795" lvl="2" indent="-223520"/>
            <a:endParaRPr lang="en-US" sz="800" dirty="0">
              <a:highlight>
                <a:srgbClr val="FFFF00"/>
              </a:highlight>
              <a:cs typeface="Arial"/>
            </a:endParaRPr>
          </a:p>
          <a:p>
            <a:pPr marL="285115" indent="-285115"/>
            <a:endParaRPr lang="en-US" sz="2000" dirty="0">
              <a:cs typeface="Arial"/>
            </a:endParaRPr>
          </a:p>
          <a:p>
            <a:pPr marL="285115" indent="-285115"/>
            <a:endParaRPr lang="en-US" sz="2000" dirty="0"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DD5FC7E-29FF-1875-AE24-7449C362D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1866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285115" indent="-285115"/>
            <a:r>
              <a:rPr lang="en-US" sz="2200" dirty="0"/>
              <a:t>ADA Ramp from Seoraksan to Commissary </a:t>
            </a:r>
            <a:r>
              <a:rPr lang="en-US" sz="2200" i="1" dirty="0">
                <a:solidFill>
                  <a:srgbClr val="FF0000"/>
                </a:solidFill>
              </a:rPr>
              <a:t>In Progress</a:t>
            </a:r>
            <a:endParaRPr lang="en-US" sz="2200" dirty="0">
              <a:cs typeface="Arial"/>
            </a:endParaRPr>
          </a:p>
          <a:p>
            <a:pPr marL="688340" lvl="1" indent="-281940"/>
            <a:r>
              <a:rPr lang="en-US" sz="1800" b="0" dirty="0"/>
              <a:t>Replace existing stairs with an ADA ramp &amp; new staircase</a:t>
            </a:r>
            <a:endParaRPr lang="en-US" sz="1800" b="0" dirty="0">
              <a:cs typeface="Arial"/>
            </a:endParaRPr>
          </a:p>
          <a:p>
            <a:pPr marL="688340" lvl="1" indent="-281940"/>
            <a:r>
              <a:rPr lang="en-US" sz="1800" b="0" dirty="0">
                <a:solidFill>
                  <a:srgbClr val="0070C0"/>
                </a:solidFill>
              </a:rPr>
              <a:t>ECD</a:t>
            </a:r>
            <a:r>
              <a:rPr lang="en-US" sz="1800" b="0" dirty="0"/>
              <a:t>: Jan 25</a:t>
            </a:r>
            <a:endParaRPr lang="en-US" sz="1800" b="0" dirty="0">
              <a:cs typeface="Arial"/>
            </a:endParaRPr>
          </a:p>
          <a:p>
            <a:pPr marL="285115" indent="-285115"/>
            <a:endParaRPr lang="en-US" sz="700" dirty="0">
              <a:cs typeface="Arial"/>
            </a:endParaRPr>
          </a:p>
          <a:p>
            <a:pPr marL="285115" indent="-281940">
              <a:defRPr/>
            </a:pPr>
            <a:r>
              <a:rPr lang="en-US" sz="2200" dirty="0">
                <a:latin typeface="+mj-lt"/>
              </a:rPr>
              <a:t>Cordless Blinds Installation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i="1" dirty="0">
                <a:solidFill>
                  <a:srgbClr val="FF0000"/>
                </a:solidFill>
                <a:latin typeface="+mj-lt"/>
              </a:rPr>
              <a:t>On Pause – Restarting Soon</a:t>
            </a:r>
            <a:endParaRPr lang="en-US" sz="2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</a:endParaRPr>
          </a:p>
          <a:p>
            <a:pPr marL="688340" lvl="1" indent="-281940"/>
            <a:r>
              <a:rPr lang="en-US" sz="1800" b="0" dirty="0"/>
              <a:t>Seoraksan: 14-24 Oct</a:t>
            </a:r>
            <a:endParaRPr lang="en-US" sz="1800" b="0" dirty="0">
              <a:cs typeface="Arial"/>
            </a:endParaRPr>
          </a:p>
          <a:p>
            <a:pPr marL="688340" lvl="1" indent="-281940"/>
            <a:r>
              <a:rPr lang="en-US" sz="1800" b="0" dirty="0"/>
              <a:t>Jirisan: 25 Oct – 07 Nov </a:t>
            </a:r>
            <a:endParaRPr lang="en-US" sz="1800" b="0" dirty="0">
              <a:cs typeface="Arial"/>
            </a:endParaRPr>
          </a:p>
          <a:p>
            <a:pPr marL="688340" lvl="1" indent="-281940"/>
            <a:r>
              <a:rPr lang="en-US" sz="1800" b="0" dirty="0"/>
              <a:t>Hallasan: 08-28 Nov </a:t>
            </a:r>
            <a:endParaRPr lang="en-US" sz="1800" b="0" dirty="0">
              <a:cs typeface="Arial"/>
            </a:endParaRPr>
          </a:p>
          <a:p>
            <a:pPr marL="405765" lvl="1" indent="0">
              <a:buNone/>
            </a:pPr>
            <a:r>
              <a:rPr lang="en-US" sz="1800" b="0" i="1" dirty="0"/>
              <a:t>Need 3ft working space in front of all windows to install</a:t>
            </a:r>
            <a:endParaRPr lang="en-US" sz="1800" b="0" i="1" dirty="0">
              <a:highlight>
                <a:srgbClr val="FFFF00"/>
              </a:highlight>
              <a:cs typeface="Arial"/>
            </a:endParaRPr>
          </a:p>
          <a:p>
            <a:pPr marL="688340" lvl="1" indent="-281940"/>
            <a:endParaRPr lang="en-US" sz="700" dirty="0">
              <a:cs typeface="Arial"/>
            </a:endParaRPr>
          </a:p>
          <a:p>
            <a:pPr marL="285115" indent="-285115"/>
            <a:r>
              <a:rPr lang="en-US" sz="2200" dirty="0"/>
              <a:t>Future Initiatives:</a:t>
            </a:r>
            <a:endParaRPr lang="en-US" sz="2200" dirty="0">
              <a:cs typeface="Arial"/>
            </a:endParaRPr>
          </a:p>
          <a:p>
            <a:pPr marL="688340" lvl="1" indent="-281940"/>
            <a:r>
              <a:rPr lang="en-US" sz="1800" b="0" dirty="0"/>
              <a:t>Dinosaur Park Upgrade</a:t>
            </a:r>
            <a:endParaRPr lang="en-US" sz="1800" b="0" dirty="0">
              <a:cs typeface="Arial"/>
            </a:endParaRPr>
          </a:p>
          <a:p>
            <a:pPr marL="688340" lvl="1" indent="-281940"/>
            <a:r>
              <a:rPr lang="en-US" sz="1800" b="0" dirty="0"/>
              <a:t>Future MFH Park &amp; Playground</a:t>
            </a:r>
            <a:endParaRPr lang="en-US" sz="1800" b="0" dirty="0">
              <a:cs typeface="Arial"/>
            </a:endParaRPr>
          </a:p>
          <a:p>
            <a:pPr marL="285115" indent="-285115"/>
            <a:endParaRPr lang="en-US" sz="1800" dirty="0">
              <a:cs typeface="Arial"/>
            </a:endParaRPr>
          </a:p>
          <a:p>
            <a:pPr marL="285115" indent="-285115"/>
            <a:endParaRPr lang="en-US" sz="1800" dirty="0"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3CB44B9-DEC5-63DD-8B4F-C92F0F8C5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A9EEE2-FB8C-1F91-FC8C-C83D8DFA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327" y="179816"/>
            <a:ext cx="7731346" cy="1016114"/>
          </a:xfrm>
        </p:spPr>
        <p:txBody>
          <a:bodyPr/>
          <a:lstStyle/>
          <a:p>
            <a:r>
              <a:rPr lang="en-US" dirty="0"/>
              <a:t>Maintenance &amp; </a:t>
            </a:r>
            <a:br>
              <a:rPr lang="en-US" dirty="0"/>
            </a:br>
            <a:r>
              <a:rPr lang="en-US" dirty="0"/>
              <a:t>Repair Projects</a:t>
            </a:r>
          </a:p>
        </p:txBody>
      </p:sp>
    </p:spTree>
    <p:extLst>
      <p:ext uri="{BB962C8B-B14F-4D97-AF65-F5344CB8AC3E}">
        <p14:creationId xmlns:p14="http://schemas.microsoft.com/office/powerpoint/2010/main" val="1770776568"/>
      </p:ext>
    </p:extLst>
  </p:cSld>
  <p:clrMapOvr>
    <a:masterClrMapping/>
  </p:clrMapOvr>
  <p:transition/>
  <p:extLst>
    <p:ext uri="{6950BFC3-D8DA-4A85-94F7-54DA5524770B}">
      <p188:commentRel xmlns:p188="http://schemas.microsoft.com/office/powerpoint/2018/8/main" r:id="rId2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27" y="179816"/>
            <a:ext cx="7731346" cy="1016114"/>
          </a:xfrm>
        </p:spPr>
        <p:txBody>
          <a:bodyPr/>
          <a:lstStyle/>
          <a:p>
            <a:r>
              <a:rPr lang="en-US" dirty="0"/>
              <a:t>Maintenance &amp; </a:t>
            </a:r>
            <a:br>
              <a:rPr lang="en-US" dirty="0"/>
            </a:br>
            <a:r>
              <a:rPr lang="en-US" dirty="0"/>
              <a:t>Repair Projects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-9415" y="1381966"/>
            <a:ext cx="8447088" cy="4870450"/>
          </a:xfrm>
        </p:spPr>
        <p:txBody>
          <a:bodyPr/>
          <a:lstStyle/>
          <a:p>
            <a:pPr lvl="1"/>
            <a:r>
              <a:rPr lang="en-US" dirty="0">
                <a:latin typeface="+mj-lt"/>
              </a:rPr>
              <a:t>MFH Improvement project # </a:t>
            </a:r>
            <a:r>
              <a:rPr lang="en-US" b="1" i="0" u="none" strike="noStrike" baseline="0" dirty="0">
                <a:latin typeface="+mj-lt"/>
              </a:rPr>
              <a:t>23F0104, </a:t>
            </a:r>
            <a:r>
              <a:rPr lang="en-US" dirty="0">
                <a:latin typeface="+mj-lt"/>
              </a:rPr>
              <a:t>ESD Sep 24</a:t>
            </a:r>
            <a:endParaRPr lang="en-US" dirty="0">
              <a:solidFill>
                <a:srgbClr val="00B050"/>
              </a:solidFill>
              <a:latin typeface="+mj-lt"/>
            </a:endParaRPr>
          </a:p>
          <a:p>
            <a:pPr lvl="2"/>
            <a:r>
              <a:rPr lang="en-US" b="0" dirty="0"/>
              <a:t>Repair/Repaint Wall and Railings to B211 trash room</a:t>
            </a:r>
          </a:p>
          <a:p>
            <a:pPr lvl="2"/>
            <a:r>
              <a:rPr lang="en-US" b="0" dirty="0"/>
              <a:t>Prepare/Repaint Guard Railings for the B211 and B1014. </a:t>
            </a:r>
          </a:p>
          <a:p>
            <a:pPr lvl="2"/>
            <a:r>
              <a:rPr lang="en-US" b="0" dirty="0"/>
              <a:t>Paint permanent Lines to Replace Temporary Markings B1014, B1015 (common area bike storage)</a:t>
            </a:r>
          </a:p>
          <a:p>
            <a:pPr lvl="2"/>
            <a:r>
              <a:rPr lang="en-US" b="0" dirty="0"/>
              <a:t>Repaint Stop Sign Pole and Seoraksan Sign Frame, B211</a:t>
            </a:r>
          </a:p>
          <a:p>
            <a:pPr lvl="2"/>
            <a:r>
              <a:rPr lang="en-US" b="0" dirty="0"/>
              <a:t>Establish Sidewalk Approach Ramps to support B1015, B1065, B1078 and B1080</a:t>
            </a:r>
          </a:p>
          <a:p>
            <a:pPr lvl="2"/>
            <a:r>
              <a:rPr lang="en-US" b="0" dirty="0"/>
              <a:t>Re-stain Wooden Fence, B1078</a:t>
            </a:r>
          </a:p>
          <a:p>
            <a:pPr lvl="2"/>
            <a:r>
              <a:rPr lang="en-US" b="0" dirty="0"/>
              <a:t>Repaint Metal Components of Deck and Concrete Wall, B1065</a:t>
            </a:r>
          </a:p>
          <a:p>
            <a:pPr lvl="2"/>
            <a:endParaRPr lang="en-US" sz="8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DD5FC7E-29FF-1875-AE24-7449C362D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B67ED-B351-E03A-5820-A444D1096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605" y="4824658"/>
            <a:ext cx="2649186" cy="15510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E44B6F-09DD-2A4D-896A-0D95593E9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95" y="4799270"/>
            <a:ext cx="2403446" cy="15394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1D0B47-2C87-0992-7609-81137FA0D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210" y="4836233"/>
            <a:ext cx="2762226" cy="153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1622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 dirty="0"/>
              <a:t>Osan Housing Neighborhood Mayor Program  ESD 3 Oct</a:t>
            </a:r>
          </a:p>
          <a:p>
            <a:r>
              <a:rPr lang="en-US" sz="1800" b="0" dirty="0"/>
              <a:t>Osan Housing is sponsoring a Mayors Program to review and discuss community matters. Each neighborhood is represented by a volunteer Mayor who meets with MHO (Military Housing Office), and installation representatives every month.</a:t>
            </a:r>
            <a:br>
              <a:rPr lang="en-US" sz="1800" b="0" dirty="0"/>
            </a:br>
            <a:endParaRPr lang="en-US" sz="1800" b="0" dirty="0"/>
          </a:p>
          <a:p>
            <a:pPr marL="0" indent="0">
              <a:buNone/>
            </a:pPr>
            <a:r>
              <a:rPr lang="en-US" sz="1800" b="0" i="1" dirty="0"/>
              <a:t>Mayors provide a variety of functions including</a:t>
            </a:r>
          </a:p>
          <a:p>
            <a:r>
              <a:rPr lang="en-US" sz="1800" b="0" dirty="0"/>
              <a:t>Assisting in communication efforts.</a:t>
            </a:r>
          </a:p>
          <a:p>
            <a:r>
              <a:rPr lang="en-US" sz="1800" b="0" dirty="0"/>
              <a:t>Relaying resident comments and suggestions to MHO.</a:t>
            </a:r>
          </a:p>
          <a:p>
            <a:r>
              <a:rPr lang="en-US" sz="1800" b="0" dirty="0"/>
              <a:t>Identifying common area maintenance issues</a:t>
            </a:r>
            <a:r>
              <a:rPr lang="en-US" sz="1800" dirty="0"/>
              <a:t>.</a:t>
            </a:r>
          </a:p>
          <a:p>
            <a:r>
              <a:rPr lang="en-US" sz="1800" b="0" dirty="0"/>
              <a:t>Providing resources and guidance to residents.</a:t>
            </a:r>
          </a:p>
          <a:p>
            <a:r>
              <a:rPr lang="en-US" sz="1800" b="0" dirty="0"/>
              <a:t>Assisting in directing project initiatives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035378-919A-7EF7-EC70-30DEF425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96" y="217682"/>
            <a:ext cx="7731346" cy="1016114"/>
          </a:xfrm>
        </p:spPr>
        <p:txBody>
          <a:bodyPr/>
          <a:lstStyle/>
          <a:p>
            <a:r>
              <a:rPr lang="en-US" dirty="0"/>
              <a:t>Upcoming Events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004CDE3-B97A-DC80-974B-0CF1A220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9202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035378-919A-7EF7-EC70-30DEF425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96" y="217682"/>
            <a:ext cx="7731346" cy="1016114"/>
          </a:xfrm>
        </p:spPr>
        <p:txBody>
          <a:bodyPr/>
          <a:lstStyle/>
          <a:p>
            <a:r>
              <a:rPr lang="en-US" dirty="0"/>
              <a:t>Upcoming Events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004CDE3-B97A-DC80-974B-0CF1A220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5E8963DA-1759-C18F-9BE8-C36ABD012D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0128517"/>
              </p:ext>
            </p:extLst>
          </p:nvPr>
        </p:nvGraphicFramePr>
        <p:xfrm>
          <a:off x="284735" y="1858271"/>
          <a:ext cx="8510809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97C04ED-B464-48C2-0927-C4A619145BBE}"/>
              </a:ext>
            </a:extLst>
          </p:cNvPr>
          <p:cNvSpPr txBox="1"/>
          <p:nvPr/>
        </p:nvSpPr>
        <p:spPr>
          <a:xfrm>
            <a:off x="2262277" y="1330303"/>
            <a:ext cx="4633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B0F0"/>
                </a:solidFill>
              </a:rPr>
              <a:t>“Cool</a:t>
            </a:r>
            <a:r>
              <a:rPr lang="en-US" sz="2800" b="1" dirty="0"/>
              <a:t>-To-</a:t>
            </a:r>
            <a:r>
              <a:rPr lang="en-US" sz="2800" b="1" dirty="0">
                <a:solidFill>
                  <a:srgbClr val="FF0000"/>
                </a:solidFill>
              </a:rPr>
              <a:t>Heat”</a:t>
            </a:r>
            <a:r>
              <a:rPr lang="en-US" sz="2800" b="1" dirty="0"/>
              <a:t> Transition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6846AE-D879-0B54-DDD1-C69F7E4B0ED4}"/>
              </a:ext>
            </a:extLst>
          </p:cNvPr>
          <p:cNvCxnSpPr>
            <a:cxnSpLocks/>
          </p:cNvCxnSpPr>
          <p:nvPr/>
        </p:nvCxnSpPr>
        <p:spPr bwMode="auto">
          <a:xfrm flipV="1">
            <a:off x="2469659" y="3869632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8046CC-2693-8EC3-FF81-654062BBB508}"/>
              </a:ext>
            </a:extLst>
          </p:cNvPr>
          <p:cNvCxnSpPr>
            <a:cxnSpLocks/>
          </p:cNvCxnSpPr>
          <p:nvPr/>
        </p:nvCxnSpPr>
        <p:spPr bwMode="auto">
          <a:xfrm flipV="1">
            <a:off x="3001142" y="2996279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865CC9-3767-B104-9CBA-3C4BD03BC8C6}"/>
              </a:ext>
            </a:extLst>
          </p:cNvPr>
          <p:cNvCxnSpPr>
            <a:cxnSpLocks/>
          </p:cNvCxnSpPr>
          <p:nvPr/>
        </p:nvCxnSpPr>
        <p:spPr bwMode="auto">
          <a:xfrm flipV="1">
            <a:off x="2769916" y="3869632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F66C01-3197-E96A-E180-0B5B0123716B}"/>
              </a:ext>
            </a:extLst>
          </p:cNvPr>
          <p:cNvCxnSpPr>
            <a:cxnSpLocks/>
          </p:cNvCxnSpPr>
          <p:nvPr/>
        </p:nvCxnSpPr>
        <p:spPr bwMode="auto">
          <a:xfrm flipV="1">
            <a:off x="3301399" y="2996279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AAA5D5-50A4-08AF-C172-2B18AA92ED4E}"/>
              </a:ext>
            </a:extLst>
          </p:cNvPr>
          <p:cNvCxnSpPr>
            <a:cxnSpLocks/>
          </p:cNvCxnSpPr>
          <p:nvPr/>
        </p:nvCxnSpPr>
        <p:spPr bwMode="auto">
          <a:xfrm flipV="1">
            <a:off x="3077100" y="3895995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C8F899-8C76-2AD3-8411-A082F5B9BF97}"/>
              </a:ext>
            </a:extLst>
          </p:cNvPr>
          <p:cNvCxnSpPr>
            <a:cxnSpLocks/>
          </p:cNvCxnSpPr>
          <p:nvPr/>
        </p:nvCxnSpPr>
        <p:spPr bwMode="auto">
          <a:xfrm flipV="1">
            <a:off x="3610595" y="3015105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FAC225-586E-2721-F6A3-DD2C4C3F4C1E}"/>
              </a:ext>
            </a:extLst>
          </p:cNvPr>
          <p:cNvCxnSpPr>
            <a:cxnSpLocks/>
          </p:cNvCxnSpPr>
          <p:nvPr/>
        </p:nvCxnSpPr>
        <p:spPr bwMode="auto">
          <a:xfrm flipV="1">
            <a:off x="3394255" y="3895994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B0625F-BB53-7AD9-D814-13D250D46567}"/>
              </a:ext>
            </a:extLst>
          </p:cNvPr>
          <p:cNvCxnSpPr>
            <a:cxnSpLocks/>
          </p:cNvCxnSpPr>
          <p:nvPr/>
        </p:nvCxnSpPr>
        <p:spPr bwMode="auto">
          <a:xfrm flipV="1">
            <a:off x="3925214" y="3009460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76248B-88AA-80E7-17E3-00415B78F3D9}"/>
              </a:ext>
            </a:extLst>
          </p:cNvPr>
          <p:cNvCxnSpPr>
            <a:cxnSpLocks/>
          </p:cNvCxnSpPr>
          <p:nvPr/>
        </p:nvCxnSpPr>
        <p:spPr bwMode="auto">
          <a:xfrm flipV="1">
            <a:off x="3663758" y="3888458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42F3A3-173A-E77D-4F40-EE869DD9EFB8}"/>
              </a:ext>
            </a:extLst>
          </p:cNvPr>
          <p:cNvCxnSpPr>
            <a:cxnSpLocks/>
          </p:cNvCxnSpPr>
          <p:nvPr/>
        </p:nvCxnSpPr>
        <p:spPr bwMode="auto">
          <a:xfrm flipV="1">
            <a:off x="4203602" y="3000943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432D23-A46E-523A-25CB-C5C4D023D842}"/>
              </a:ext>
            </a:extLst>
          </p:cNvPr>
          <p:cNvCxnSpPr>
            <a:cxnSpLocks/>
          </p:cNvCxnSpPr>
          <p:nvPr/>
        </p:nvCxnSpPr>
        <p:spPr bwMode="auto">
          <a:xfrm flipV="1">
            <a:off x="4015923" y="3869631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0382B80-00B9-96FC-6454-289BC89E2054}"/>
              </a:ext>
            </a:extLst>
          </p:cNvPr>
          <p:cNvCxnSpPr>
            <a:cxnSpLocks/>
          </p:cNvCxnSpPr>
          <p:nvPr/>
        </p:nvCxnSpPr>
        <p:spPr bwMode="auto">
          <a:xfrm flipV="1">
            <a:off x="4531958" y="3005608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653AF8-8553-B6B8-7313-2F20FCA759E7}"/>
              </a:ext>
            </a:extLst>
          </p:cNvPr>
          <p:cNvCxnSpPr>
            <a:cxnSpLocks/>
          </p:cNvCxnSpPr>
          <p:nvPr/>
        </p:nvCxnSpPr>
        <p:spPr bwMode="auto">
          <a:xfrm flipV="1">
            <a:off x="4313213" y="3878961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BD9AD84-23F4-432D-1010-DF3AA0B5DCC0}"/>
              </a:ext>
            </a:extLst>
          </p:cNvPr>
          <p:cNvCxnSpPr>
            <a:cxnSpLocks/>
          </p:cNvCxnSpPr>
          <p:nvPr/>
        </p:nvCxnSpPr>
        <p:spPr bwMode="auto">
          <a:xfrm flipV="1">
            <a:off x="4844696" y="3005608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1E29357-A9E0-C43F-6BF1-A345B5F78D60}"/>
              </a:ext>
            </a:extLst>
          </p:cNvPr>
          <p:cNvCxnSpPr>
            <a:cxnSpLocks/>
          </p:cNvCxnSpPr>
          <p:nvPr/>
        </p:nvCxnSpPr>
        <p:spPr bwMode="auto">
          <a:xfrm flipV="1">
            <a:off x="4613470" y="3878961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CF6FF4-6F1F-E86F-62B2-C6A934B28767}"/>
              </a:ext>
            </a:extLst>
          </p:cNvPr>
          <p:cNvCxnSpPr>
            <a:cxnSpLocks/>
          </p:cNvCxnSpPr>
          <p:nvPr/>
        </p:nvCxnSpPr>
        <p:spPr bwMode="auto">
          <a:xfrm flipV="1">
            <a:off x="5144953" y="3005608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D9BDF3-5218-B086-20A2-175089D680B2}"/>
              </a:ext>
            </a:extLst>
          </p:cNvPr>
          <p:cNvCxnSpPr>
            <a:cxnSpLocks/>
          </p:cNvCxnSpPr>
          <p:nvPr/>
        </p:nvCxnSpPr>
        <p:spPr bwMode="auto">
          <a:xfrm flipV="1">
            <a:off x="4936030" y="3888457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7AB68E4-183B-EF0A-02D5-9AE10DC56384}"/>
              </a:ext>
            </a:extLst>
          </p:cNvPr>
          <p:cNvCxnSpPr>
            <a:cxnSpLocks/>
          </p:cNvCxnSpPr>
          <p:nvPr/>
        </p:nvCxnSpPr>
        <p:spPr bwMode="auto">
          <a:xfrm flipV="1">
            <a:off x="5467983" y="3005608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E9D9BEF-7141-5D48-2E4E-6CE3BDD6726F}"/>
              </a:ext>
            </a:extLst>
          </p:cNvPr>
          <p:cNvCxnSpPr>
            <a:cxnSpLocks/>
          </p:cNvCxnSpPr>
          <p:nvPr/>
        </p:nvCxnSpPr>
        <p:spPr bwMode="auto">
          <a:xfrm flipV="1">
            <a:off x="6629997" y="3390136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72AF6B4-49CA-91C3-1C01-73623B982C31}"/>
              </a:ext>
            </a:extLst>
          </p:cNvPr>
          <p:cNvCxnSpPr>
            <a:cxnSpLocks/>
          </p:cNvCxnSpPr>
          <p:nvPr/>
        </p:nvCxnSpPr>
        <p:spPr bwMode="auto">
          <a:xfrm flipV="1">
            <a:off x="6924923" y="3390135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0A0B17A-F3F9-6AA6-C10F-9724B18F3EFD}"/>
              </a:ext>
            </a:extLst>
          </p:cNvPr>
          <p:cNvCxnSpPr>
            <a:cxnSpLocks/>
          </p:cNvCxnSpPr>
          <p:nvPr/>
        </p:nvCxnSpPr>
        <p:spPr bwMode="auto">
          <a:xfrm flipV="1">
            <a:off x="7224094" y="3405668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B372D4C-9F7E-8DBF-6B43-F3F6A9D117FC}"/>
              </a:ext>
            </a:extLst>
          </p:cNvPr>
          <p:cNvCxnSpPr>
            <a:cxnSpLocks/>
          </p:cNvCxnSpPr>
          <p:nvPr/>
        </p:nvCxnSpPr>
        <p:spPr bwMode="auto">
          <a:xfrm flipV="1">
            <a:off x="7542779" y="3391827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CE284A2-6B03-46F5-15E1-253658BF26BA}"/>
              </a:ext>
            </a:extLst>
          </p:cNvPr>
          <p:cNvCxnSpPr>
            <a:cxnSpLocks/>
          </p:cNvCxnSpPr>
          <p:nvPr/>
        </p:nvCxnSpPr>
        <p:spPr bwMode="auto">
          <a:xfrm flipV="1">
            <a:off x="7841950" y="3395303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4D85114-2046-1022-77BF-5C323FF2F323}"/>
              </a:ext>
            </a:extLst>
          </p:cNvPr>
          <p:cNvCxnSpPr>
            <a:cxnSpLocks/>
          </p:cNvCxnSpPr>
          <p:nvPr/>
        </p:nvCxnSpPr>
        <p:spPr bwMode="auto">
          <a:xfrm flipV="1">
            <a:off x="8173294" y="3410171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714926D-66AB-7926-D3EE-661361754338}"/>
              </a:ext>
            </a:extLst>
          </p:cNvPr>
          <p:cNvCxnSpPr>
            <a:cxnSpLocks/>
          </p:cNvCxnSpPr>
          <p:nvPr/>
        </p:nvCxnSpPr>
        <p:spPr bwMode="auto">
          <a:xfrm flipV="1">
            <a:off x="21130" y="3459317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0E7208C-B437-94DE-D5D6-4827FFC3EB9A}"/>
              </a:ext>
            </a:extLst>
          </p:cNvPr>
          <p:cNvCxnSpPr>
            <a:cxnSpLocks/>
          </p:cNvCxnSpPr>
          <p:nvPr/>
        </p:nvCxnSpPr>
        <p:spPr bwMode="auto">
          <a:xfrm flipV="1">
            <a:off x="320397" y="3470608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47E7897-0D76-E8C0-5520-843A7C4AC781}"/>
              </a:ext>
            </a:extLst>
          </p:cNvPr>
          <p:cNvCxnSpPr>
            <a:cxnSpLocks/>
          </p:cNvCxnSpPr>
          <p:nvPr/>
        </p:nvCxnSpPr>
        <p:spPr bwMode="auto">
          <a:xfrm flipV="1">
            <a:off x="584162" y="3470608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F2B4FBD-C05B-C501-3602-93CA1DC34593}"/>
              </a:ext>
            </a:extLst>
          </p:cNvPr>
          <p:cNvSpPr txBox="1"/>
          <p:nvPr/>
        </p:nvSpPr>
        <p:spPr>
          <a:xfrm>
            <a:off x="34510" y="4881914"/>
            <a:ext cx="13455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Cooling</a:t>
            </a:r>
          </a:p>
          <a:p>
            <a:pPr marL="0" indent="0">
              <a:buNone/>
            </a:pPr>
            <a:r>
              <a:rPr lang="en-US" sz="2400" b="1" dirty="0"/>
              <a:t>Only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D1180E-399B-D586-C9DB-D4CB9A73ED53}"/>
              </a:ext>
            </a:extLst>
          </p:cNvPr>
          <p:cNvSpPr txBox="1"/>
          <p:nvPr/>
        </p:nvSpPr>
        <p:spPr>
          <a:xfrm>
            <a:off x="3077100" y="4876292"/>
            <a:ext cx="1804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Resident’s</a:t>
            </a:r>
          </a:p>
          <a:p>
            <a:pPr marL="0" indent="0">
              <a:buNone/>
            </a:pPr>
            <a:r>
              <a:rPr lang="en-US" sz="2400" b="1" dirty="0"/>
              <a:t>Choice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8487FB-29D9-6D8F-A5E3-512F17B70D58}"/>
              </a:ext>
            </a:extLst>
          </p:cNvPr>
          <p:cNvSpPr txBox="1"/>
          <p:nvPr/>
        </p:nvSpPr>
        <p:spPr>
          <a:xfrm>
            <a:off x="6821313" y="4876293"/>
            <a:ext cx="13455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Heating</a:t>
            </a:r>
          </a:p>
          <a:p>
            <a:pPr marL="0" indent="0">
              <a:buNone/>
            </a:pPr>
            <a:r>
              <a:rPr lang="en-US" sz="2400" b="1" dirty="0"/>
              <a:t>Only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104123C-2A79-BBF2-0428-70F31C736E1C}"/>
              </a:ext>
            </a:extLst>
          </p:cNvPr>
          <p:cNvCxnSpPr>
            <a:cxnSpLocks/>
          </p:cNvCxnSpPr>
          <p:nvPr/>
        </p:nvCxnSpPr>
        <p:spPr bwMode="auto">
          <a:xfrm flipV="1">
            <a:off x="814069" y="3459317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661FD55-DFB0-413A-45E6-27658B52BD0F}"/>
              </a:ext>
            </a:extLst>
          </p:cNvPr>
          <p:cNvCxnSpPr>
            <a:cxnSpLocks/>
          </p:cNvCxnSpPr>
          <p:nvPr/>
        </p:nvCxnSpPr>
        <p:spPr bwMode="auto">
          <a:xfrm flipV="1">
            <a:off x="1113336" y="3470608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D54F55-7476-8297-3CC8-09082E963337}"/>
              </a:ext>
            </a:extLst>
          </p:cNvPr>
          <p:cNvCxnSpPr>
            <a:cxnSpLocks/>
          </p:cNvCxnSpPr>
          <p:nvPr/>
        </p:nvCxnSpPr>
        <p:spPr bwMode="auto">
          <a:xfrm flipV="1">
            <a:off x="1377101" y="3470608"/>
            <a:ext cx="531483" cy="873353"/>
          </a:xfrm>
          <a:prstGeom prst="line">
            <a:avLst/>
          </a:prstGeom>
          <a:solidFill>
            <a:srgbClr val="0C2D83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Straight Connector 53">
            <a:extLst>
              <a:ext uri="{FF2B5EF4-FFF2-40B4-BE49-F238E27FC236}">
                <a16:creationId xmlns:a16="http://schemas.microsoft.com/office/drawing/2014/main" id="{1E56327C-BD98-20F9-DFCF-869AF36F80F5}"/>
              </a:ext>
            </a:extLst>
          </p:cNvPr>
          <p:cNvSpPr/>
          <p:nvPr/>
        </p:nvSpPr>
        <p:spPr>
          <a:xfrm>
            <a:off x="6493610" y="2688235"/>
            <a:ext cx="0" cy="1190726"/>
          </a:xfrm>
          <a:prstGeom prst="line">
            <a:avLst/>
          </a:prstGeom>
          <a:noFill/>
          <a:ln w="12700" cap="flat" cmpd="sng" algn="ctr">
            <a:solidFill>
              <a:schemeClr val="dk2">
                <a:hueOff val="0"/>
                <a:satOff val="0"/>
                <a:lumOff val="0"/>
                <a:alphaOff val="0"/>
              </a:schemeClr>
            </a:solidFill>
            <a:prstDash val="dash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EE307E4-533E-D603-A2B4-F03B66571363}"/>
              </a:ext>
            </a:extLst>
          </p:cNvPr>
          <p:cNvSpPr/>
          <p:nvPr/>
        </p:nvSpPr>
        <p:spPr>
          <a:xfrm>
            <a:off x="6455958" y="3841309"/>
            <a:ext cx="75305" cy="75305"/>
          </a:xfrm>
          <a:prstGeom prst="ellipse">
            <a:avLst/>
          </a:pr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6983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40E4-4AAC-01CA-5976-65C2E520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Changes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25AD6-8010-095D-654B-5B45AE2ED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dirty="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DE274-92A0-AC31-D74D-43B23CAF9CD2}"/>
              </a:ext>
            </a:extLst>
          </p:cNvPr>
          <p:cNvSpPr txBox="1"/>
          <p:nvPr/>
        </p:nvSpPr>
        <p:spPr>
          <a:xfrm>
            <a:off x="395554" y="1385364"/>
            <a:ext cx="8317521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marR="0" lvl="0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sz="2200" b="1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Maintenance Work Orders: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3333CC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88957" marR="0" lvl="1" indent="-28256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b="1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Work Order Signatures</a:t>
            </a:r>
            <a:r>
              <a:rPr lang="en-US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: Residents are no longer required to sign maintenance work orders for work validation. Interactions between maintenance technicians and residents should be minimal.</a:t>
            </a:r>
          </a:p>
          <a:p>
            <a:pPr marL="1146157" lvl="2" indent="-28256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Work Order </a:t>
            </a:r>
            <a:r>
              <a:rPr lang="en-US" i="1" u="sng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Feedback Survey </a:t>
            </a:r>
            <a:r>
              <a:rPr lang="en-US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coming soon!</a:t>
            </a:r>
          </a:p>
          <a:p>
            <a:pPr marL="688957" marR="0" lvl="1" indent="-28256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Quality Control: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All major repairs will be quality-checked by contracted quality control inspector (QCI) and contracting officer (COR).</a:t>
            </a:r>
          </a:p>
          <a:p>
            <a:pPr marL="688957" marR="0" lvl="1" indent="-28256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Language Requirements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: Maintenance technicians are </a:t>
            </a:r>
            <a:r>
              <a:rPr kumimoji="0" lang="en-US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not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required to speak English. Only the contracting receptionist or maintenance receptionist and the contract manager are required to speak English.</a:t>
            </a:r>
          </a:p>
          <a:p>
            <a:pPr marL="688957" marR="0" lvl="1" indent="-28256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Reporting Issues: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Any issues with the execution of a work order should be relayed to the maintenance desk for resolution. If a residents feels he or she is not getting the assistance need please elevate the issue to the housing office.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4104098-24CE-63A7-D0FA-C72301E17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2876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27" y="158760"/>
            <a:ext cx="7731346" cy="1016114"/>
          </a:xfrm>
        </p:spPr>
        <p:txBody>
          <a:bodyPr/>
          <a:lstStyle/>
          <a:p>
            <a:r>
              <a:rPr lang="en-US" sz="3600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8456" y="1384527"/>
            <a:ext cx="8447088" cy="48704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200" dirty="0"/>
              <a:t>Housing Update: Progress Since Last Town Hall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Maintenance &amp; Repair Project Updates 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Upcoming Events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Policy Changes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FSS Update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Mustang One-Stop Update 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Questions &amp; Discussion</a:t>
            </a:r>
          </a:p>
          <a:p>
            <a:endParaRPr lang="en-US" sz="22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392C1B0-BE41-8021-9A25-04A9348E6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2651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27" y="158760"/>
            <a:ext cx="7731346" cy="1016114"/>
          </a:xfrm>
        </p:spPr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32627" y="2315315"/>
            <a:ext cx="4954256" cy="2906876"/>
          </a:xfrm>
        </p:spPr>
        <p:txBody>
          <a:bodyPr/>
          <a:lstStyle/>
          <a:p>
            <a:endParaRPr lang="en-US" sz="100" dirty="0"/>
          </a:p>
          <a:p>
            <a:pPr marL="0" indent="0" algn="ctr">
              <a:buNone/>
            </a:pPr>
            <a:r>
              <a:rPr lang="en-US" sz="1800" b="1" dirty="0">
                <a:solidFill>
                  <a:srgbClr val="151C77"/>
                </a:solidFill>
              </a:rPr>
              <a:t>Housing Office: Bldg 600, Room 101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151C77"/>
                </a:solidFill>
              </a:rPr>
              <a:t>DSN: 784-1840; Comm: 0505-784-1840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151C77"/>
                </a:solidFill>
              </a:rPr>
              <a:t>51ces.ceihh.housing@us.af.mil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151C77"/>
                </a:solidFill>
              </a:rPr>
              <a:t>FB: Osan Air Base Housing &amp; Dorm Office</a:t>
            </a:r>
          </a:p>
          <a:p>
            <a:pPr marL="0" indent="0" algn="ctr">
              <a:buNone/>
            </a:pPr>
            <a:endParaRPr lang="en-US" sz="1800" b="1" dirty="0">
              <a:solidFill>
                <a:srgbClr val="151C77"/>
              </a:solidFill>
            </a:endParaRPr>
          </a:p>
          <a:p>
            <a:pPr marL="0" indent="0" algn="ctr">
              <a:buNone/>
            </a:pPr>
            <a:r>
              <a:rPr lang="en-US" sz="1800" b="1" dirty="0">
                <a:solidFill>
                  <a:srgbClr val="151C77"/>
                </a:solidFill>
              </a:rPr>
              <a:t>Monday - Friday, 0800 - 1530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151C77"/>
                </a:solidFill>
              </a:rPr>
              <a:t>Closed every 3rd Thursday: 1200-1530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151C77"/>
                </a:solidFill>
              </a:rPr>
              <a:t>Closed all US &amp; KN Holidays</a:t>
            </a:r>
          </a:p>
          <a:p>
            <a:endParaRPr lang="en-US" sz="1800" dirty="0"/>
          </a:p>
          <a:p>
            <a:endParaRPr lang="en-US" sz="1800" dirty="0"/>
          </a:p>
          <a:p>
            <a:pPr marL="406389" lvl="1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6A52DF1-D9EE-116D-5EB2-61AF7DF86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568" y="1458949"/>
            <a:ext cx="2221105" cy="4806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EFE4EFA-C163-75BC-E818-04DF1A582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1722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40E4-4AAC-01CA-5976-65C2E520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Action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25AD6-8010-095D-654B-5B45AE2ED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dirty="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DE274-92A0-AC31-D74D-43B23CAF9CD2}"/>
              </a:ext>
            </a:extLst>
          </p:cNvPr>
          <p:cNvSpPr txBox="1"/>
          <p:nvPr/>
        </p:nvSpPr>
        <p:spPr>
          <a:xfrm>
            <a:off x="288758" y="1385364"/>
            <a:ext cx="8506786" cy="102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marR="0" lvl="0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Mustang One-Stop Updates (https://51fss.com/mustang-one-stop/)</a:t>
            </a:r>
          </a:p>
          <a:p>
            <a:pPr marL="742944" lvl="1" indent="-28574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b="1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Retirements &amp; Separations</a:t>
            </a:r>
          </a:p>
          <a:p>
            <a:pPr marL="1200144" lvl="2" indent="-28574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48 </a:t>
            </a:r>
            <a:r>
              <a:rPr lang="en-US" sz="1600" b="1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month to 1 day timeline and appropriate actions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3333CC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4104098-24CE-63A7-D0FA-C72301E17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9770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B4BD0-55CC-1041-3C04-A916B04DC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51st FSS Highlights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E166CEBB-FFF4-4B6D-DDBE-401DC8AE7C9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" y="1210733"/>
            <a:ext cx="2258772" cy="292311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72E0D-F65D-9B38-B7AD-A3D0D9B25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dirty="0">
              <a:solidFill>
                <a:srgbClr val="808080"/>
              </a:solidFill>
              <a:cs typeface="Arial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F82B056-5C22-4AD3-06DF-178D8D8F9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53" y="3525308"/>
            <a:ext cx="2258772" cy="2923117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018E88C-6954-8D0E-67A3-8E57F4A485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82" y="1210732"/>
            <a:ext cx="2258772" cy="2923117"/>
          </a:xfrm>
          <a:prstGeom prst="rect">
            <a:avLst/>
          </a:prstGeom>
        </p:spPr>
      </p:pic>
      <p:pic>
        <p:nvPicPr>
          <p:cNvPr id="12" name="Picture 11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987CEC7A-E7C4-69BC-FEA4-C0F84FEA0E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111" y="3525308"/>
            <a:ext cx="2258772" cy="29231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923066-7CC8-257A-76B2-2A324550FC9A}"/>
              </a:ext>
            </a:extLst>
          </p:cNvPr>
          <p:cNvSpPr txBox="1"/>
          <p:nvPr/>
        </p:nvSpPr>
        <p:spPr>
          <a:xfrm>
            <a:off x="2308253" y="1779672"/>
            <a:ext cx="2258772" cy="1040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tabLst/>
              <a:defRPr/>
            </a:pPr>
            <a:r>
              <a:rPr lang="en-US" sz="1400" b="1" u="sng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AFE Brings the Laughs Comedy Show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tabLst/>
              <a:defRPr/>
            </a:pPr>
            <a:r>
              <a:rPr kumimoji="0" lang="en-US" sz="1400" b="1" i="0" strike="noStrike" kern="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14 Sept at 7 pm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tabLst/>
              <a:defRPr/>
            </a:pPr>
            <a:r>
              <a:rPr lang="en-US" sz="1400" b="1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Enlisted Club</a:t>
            </a:r>
            <a:endParaRPr kumimoji="0" lang="en-US" sz="1100" i="0" strike="noStrike" kern="0" cap="none" spc="0" normalizeH="0" baseline="0" noProof="0" dirty="0">
              <a:ln>
                <a:noFill/>
              </a:ln>
              <a:solidFill>
                <a:srgbClr val="3333CC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B4A028-B4B5-4D14-52A2-AFA66953F654}"/>
              </a:ext>
            </a:extLst>
          </p:cNvPr>
          <p:cNvSpPr txBox="1"/>
          <p:nvPr/>
        </p:nvSpPr>
        <p:spPr>
          <a:xfrm>
            <a:off x="4831917" y="4648099"/>
            <a:ext cx="2258772" cy="1040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tabLst/>
              <a:defRPr/>
            </a:pPr>
            <a:r>
              <a:rPr lang="en-US" sz="1400" b="1" u="sng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Trunk or Treat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tabLst/>
              <a:defRPr/>
            </a:pPr>
            <a:r>
              <a:rPr kumimoji="0" lang="en-US" sz="1400" b="1" i="0" strike="noStrike" kern="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25 Oct at 4 pm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tabLst/>
              <a:defRPr/>
            </a:pPr>
            <a:r>
              <a:rPr lang="en-US" sz="1400" b="1" kern="0" dirty="0" err="1">
                <a:solidFill>
                  <a:srgbClr val="3333CC">
                    <a:lumMod val="50000"/>
                  </a:srgbClr>
                </a:solidFill>
                <a:latin typeface="Arial"/>
              </a:rPr>
              <a:t>Bldg</a:t>
            </a:r>
            <a:r>
              <a:rPr lang="en-US" sz="1400" b="1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 918 &amp; Officers’ Club</a:t>
            </a:r>
            <a:endParaRPr kumimoji="0" lang="en-US" sz="1100" i="0" strike="noStrike" kern="0" cap="none" spc="0" normalizeH="0" baseline="0" noProof="0" dirty="0">
              <a:ln>
                <a:noFill/>
              </a:ln>
              <a:solidFill>
                <a:srgbClr val="3333CC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E9B452-4CBE-A2D2-8623-55C8B5786BFC}"/>
              </a:ext>
            </a:extLst>
          </p:cNvPr>
          <p:cNvSpPr txBox="1"/>
          <p:nvPr/>
        </p:nvSpPr>
        <p:spPr>
          <a:xfrm>
            <a:off x="6775454" y="1929956"/>
            <a:ext cx="2258772" cy="1040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tabLst/>
              <a:defRPr/>
            </a:pPr>
            <a:r>
              <a:rPr lang="en-US" sz="1400" b="1" u="sng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OKTOBERFEST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tabLst/>
              <a:defRPr/>
            </a:pPr>
            <a:r>
              <a:rPr kumimoji="0" lang="en-US" sz="1400" b="1" i="0" strike="noStrike" kern="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20 Sept at 5:30 pm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tabLst/>
              <a:defRPr/>
            </a:pPr>
            <a:r>
              <a:rPr lang="en-US" sz="1400" b="1" kern="0" dirty="0" err="1">
                <a:solidFill>
                  <a:srgbClr val="3333CC">
                    <a:lumMod val="50000"/>
                  </a:srgbClr>
                </a:solidFill>
                <a:latin typeface="Arial"/>
              </a:rPr>
              <a:t>Bldg</a:t>
            </a:r>
            <a:r>
              <a:rPr lang="en-US" sz="1400" b="1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 918 &amp; Officers’ Club</a:t>
            </a:r>
            <a:endParaRPr kumimoji="0" lang="en-US" sz="1100" i="0" strike="noStrike" kern="0" cap="none" spc="0" normalizeH="0" baseline="0" noProof="0" dirty="0">
              <a:ln>
                <a:noFill/>
              </a:ln>
              <a:solidFill>
                <a:srgbClr val="3333CC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24DCC8-1935-7C42-9172-ADE4AD2E3745}"/>
              </a:ext>
            </a:extLst>
          </p:cNvPr>
          <p:cNvSpPr txBox="1"/>
          <p:nvPr/>
        </p:nvSpPr>
        <p:spPr>
          <a:xfrm>
            <a:off x="415059" y="4863543"/>
            <a:ext cx="2258772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tabLst/>
              <a:defRPr/>
            </a:pPr>
            <a:r>
              <a:rPr lang="en-US" sz="1400" b="1" u="sng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AFE J Boog Concert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tabLst/>
              <a:defRPr/>
            </a:pPr>
            <a:r>
              <a:rPr kumimoji="0" lang="en-US" sz="1400" b="1" i="0" strike="noStrike" kern="0" cap="none" spc="0" normalizeH="0" baseline="0" noProof="0" dirty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Arial"/>
              </a:rPr>
              <a:t>18 Oct at 8 pm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tabLst/>
              <a:defRPr/>
            </a:pPr>
            <a:r>
              <a:rPr lang="en-US" sz="1400" b="1" kern="0" dirty="0">
                <a:solidFill>
                  <a:srgbClr val="3333CC">
                    <a:lumMod val="50000"/>
                  </a:srgbClr>
                </a:solidFill>
                <a:latin typeface="Arial"/>
              </a:rPr>
              <a:t>Enlisted Club</a:t>
            </a:r>
            <a:endParaRPr kumimoji="0" lang="en-US" sz="1100" i="0" strike="noStrike" kern="0" cap="none" spc="0" normalizeH="0" baseline="0" noProof="0" dirty="0">
              <a:ln>
                <a:noFill/>
              </a:ln>
              <a:solidFill>
                <a:srgbClr val="3333CC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730805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86F5A-0ACC-E6DD-F469-EC6A8496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Session 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D33F3-78DC-A29E-0128-F4C92B6EB55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Available Subject Matter Experts:</a:t>
            </a:r>
          </a:p>
          <a:p>
            <a:pPr lvl="1"/>
            <a:r>
              <a:rPr lang="en-US" sz="2000" dirty="0"/>
              <a:t>Wing Leadership</a:t>
            </a:r>
          </a:p>
          <a:p>
            <a:pPr lvl="1"/>
            <a:r>
              <a:rPr lang="en-US" sz="2000" dirty="0"/>
              <a:t>Mission Support Group </a:t>
            </a:r>
          </a:p>
          <a:p>
            <a:pPr lvl="2"/>
            <a:r>
              <a:rPr lang="en-US" sz="1600" dirty="0"/>
              <a:t>Housing / Civil Engineering </a:t>
            </a:r>
          </a:p>
          <a:p>
            <a:pPr lvl="2"/>
            <a:r>
              <a:rPr lang="en-US" sz="1600" dirty="0"/>
              <a:t>Force Support Squadron</a:t>
            </a:r>
          </a:p>
          <a:p>
            <a:pPr lvl="1"/>
            <a:r>
              <a:rPr lang="en-US" sz="2000" dirty="0"/>
              <a:t>School Liaison </a:t>
            </a:r>
          </a:p>
          <a:p>
            <a:pPr lvl="1"/>
            <a:r>
              <a:rPr lang="en-US" sz="2000" dirty="0"/>
              <a:t>Public Affairs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57AD4-EF0F-ACD4-9503-AB7B9E1CC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dirty="0">
              <a:solidFill>
                <a:srgbClr val="808080"/>
              </a:solidFill>
              <a:cs typeface="Arial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AEBCD3-2588-4496-C4F8-97554C479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59" y="1471613"/>
            <a:ext cx="3390641" cy="339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C2953A-0386-8257-C90E-323A8444E66B}"/>
              </a:ext>
            </a:extLst>
          </p:cNvPr>
          <p:cNvSpPr txBox="1"/>
          <p:nvPr/>
        </p:nvSpPr>
        <p:spPr>
          <a:xfrm>
            <a:off x="5178490" y="5047861"/>
            <a:ext cx="340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You can also scan the QR code to submit a question online</a:t>
            </a:r>
          </a:p>
        </p:txBody>
      </p:sp>
    </p:spTree>
    <p:extLst>
      <p:ext uri="{BB962C8B-B14F-4D97-AF65-F5344CB8AC3E}">
        <p14:creationId xmlns:p14="http://schemas.microsoft.com/office/powerpoint/2010/main" val="131702487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4D5A2CD-DF43-B129-8890-B25D3098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70" y="297900"/>
            <a:ext cx="7107767" cy="957590"/>
          </a:xfrm>
        </p:spPr>
        <p:txBody>
          <a:bodyPr/>
          <a:lstStyle/>
          <a:p>
            <a:pPr algn="ctr"/>
            <a:r>
              <a:rPr lang="en-US" sz="3600" i="1" dirty="0"/>
              <a:t>Join Us Next Time!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AE66F-4083-E927-B2CF-02A1214D14E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0802" y="1411266"/>
            <a:ext cx="8342197" cy="4870450"/>
          </a:xfrm>
        </p:spPr>
        <p:txBody>
          <a:bodyPr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3200" u="sng" dirty="0">
                <a:solidFill>
                  <a:schemeClr val="tx1"/>
                </a:solidFill>
              </a:rPr>
              <a:t>October Town Hall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chemeClr val="tx1"/>
                </a:solidFill>
              </a:rPr>
              <a:t>Theme: 51 FW Update &amp; Hot Topics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chemeClr val="tx1"/>
                </a:solidFill>
              </a:rPr>
              <a:t>Date: 9 October 2024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chemeClr val="tx1"/>
                </a:solidFill>
              </a:rPr>
              <a:t>Location: Officers’ Club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/>
                </a:solidFill>
              </a:rPr>
              <a:t>Live Stream at </a:t>
            </a:r>
            <a:r>
              <a:rPr lang="en-US" sz="1800" u="sng" dirty="0">
                <a:solidFill>
                  <a:schemeClr val="tx1"/>
                </a:solidFill>
              </a:rPr>
              <a:t>www.Facebook.com/51stFW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chemeClr val="tx1"/>
                </a:solidFill>
              </a:rPr>
              <a:t>Time: 1700</a:t>
            </a:r>
          </a:p>
          <a:p>
            <a:pPr lvl="1"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8455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8456" y="1328178"/>
            <a:ext cx="8447088" cy="3856771"/>
          </a:xfrm>
        </p:spPr>
        <p:txBody>
          <a:bodyPr/>
          <a:lstStyle/>
          <a:p>
            <a:pPr marL="285115" indent="-285115"/>
            <a:r>
              <a:rPr lang="en-US" sz="1800" dirty="0"/>
              <a:t>Can spouses be added to the email distribution list? </a:t>
            </a:r>
            <a:endParaRPr lang="en-US" dirty="0"/>
          </a:p>
          <a:p>
            <a:pPr marL="688340" lvl="1" indent="-281940"/>
            <a:r>
              <a:rPr lang="en-US" sz="1800" b="0" dirty="0"/>
              <a:t>Currently, our system only supports one email address (service member).</a:t>
            </a:r>
            <a:r>
              <a:rPr lang="en-US" sz="1800" b="0" dirty="0">
                <a:solidFill>
                  <a:srgbClr val="0000FF"/>
                </a:solidFill>
              </a:rPr>
              <a:t> </a:t>
            </a:r>
            <a:r>
              <a:rPr lang="en-US" sz="1800" b="0" dirty="0"/>
              <a:t>MHO is exploring options to add spouses to the housing email distribution list.</a:t>
            </a:r>
            <a:endParaRPr lang="en-US" sz="1800" b="0" strike="sngStrike" dirty="0">
              <a:cs typeface="Arial"/>
            </a:endParaRPr>
          </a:p>
          <a:p>
            <a:pPr marL="285115" indent="-285115"/>
            <a:r>
              <a:rPr lang="en-US" sz="1800" dirty="0"/>
              <a:t>What is the recommended way to install the ACs </a:t>
            </a:r>
            <a:endParaRPr lang="en-US" sz="1800" dirty="0">
              <a:cs typeface="Arial"/>
            </a:endParaRPr>
          </a:p>
          <a:p>
            <a:pPr marL="688340" lvl="1" indent="-281940"/>
            <a:r>
              <a:rPr lang="en-US" sz="1800" b="0" dirty="0"/>
              <a:t>Instruction are located on the AF Connect App.</a:t>
            </a:r>
            <a:endParaRPr lang="en-US" sz="1800" b="0" dirty="0">
              <a:cs typeface="Arial"/>
            </a:endParaRPr>
          </a:p>
          <a:p>
            <a:pPr marL="285115" indent="-285115"/>
            <a:r>
              <a:rPr lang="en-US" sz="1800" dirty="0"/>
              <a:t>Who is responsible for testing and addressing airflow issues in the vents?</a:t>
            </a:r>
            <a:endParaRPr lang="en-US" sz="1800" dirty="0">
              <a:cs typeface="Arial"/>
            </a:endParaRPr>
          </a:p>
          <a:p>
            <a:pPr marL="688340" lvl="1" indent="-281940"/>
            <a:r>
              <a:rPr lang="en-US" sz="1800" b="0" dirty="0"/>
              <a:t>Maintenance Contractor - Residents are encouraged to submit a work order for any vents with little-to-no airflow to the Maintenance Service Desk (0505-784-2376) or through the AF Connect App</a:t>
            </a:r>
          </a:p>
          <a:p>
            <a:pPr marL="285115" indent="-285115"/>
            <a:r>
              <a:rPr lang="en-US" sz="1800" dirty="0"/>
              <a:t>What is being done to address the mold on the ceiling tiles of Seoraksan tower? </a:t>
            </a:r>
            <a:endParaRPr lang="en-US" sz="1800" dirty="0">
              <a:cs typeface="Arial"/>
            </a:endParaRPr>
          </a:p>
          <a:p>
            <a:pPr marL="688340" lvl="1" indent="-281940"/>
            <a:r>
              <a:rPr lang="en-US" sz="1800" b="0" dirty="0"/>
              <a:t>All moldy ceiling tile have been replaced (28 Aug 2024)</a:t>
            </a:r>
          </a:p>
          <a:p>
            <a:pPr marL="688340" lvl="1" indent="-281940"/>
            <a:r>
              <a:rPr lang="en-US" sz="1800" b="0" dirty="0"/>
              <a:t>Please report any other mold concerns promptly via a work order and/or contacting the Housing Office</a:t>
            </a:r>
          </a:p>
          <a:p>
            <a:pPr marL="688340" lvl="1" indent="-281940"/>
            <a:endParaRPr lang="en-US" sz="1800" b="0" dirty="0"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/>
              <a:t>Housing Update: Progress </a:t>
            </a:r>
            <a:br>
              <a:rPr lang="en-US" sz="3600"/>
            </a:br>
            <a:r>
              <a:rPr lang="en-US" sz="3600"/>
              <a:t>Since Last Town Hall (Q&amp;A)</a:t>
            </a:r>
            <a:endParaRPr lang="en-US" kern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7E7B225-AEFD-9C8B-82FD-010AB042B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0581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HVAC Update</a:t>
            </a:r>
            <a:endParaRPr lang="en-US" kern="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320D89-7FE1-1BA9-0E2A-33198FC7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pic>
        <p:nvPicPr>
          <p:cNvPr id="8" name="Content Placeholder 7" descr="A picture containing indoor, floor, building&#10;&#10;Description automatically generated">
            <a:extLst>
              <a:ext uri="{FF2B5EF4-FFF2-40B4-BE49-F238E27FC236}">
                <a16:creationId xmlns:a16="http://schemas.microsoft.com/office/drawing/2014/main" id="{0472E89C-6086-5877-478A-46CAF90B1DE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51" y="2292350"/>
            <a:ext cx="1833983" cy="396957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34F356-DA1F-65F9-86E7-67A84462F431}"/>
              </a:ext>
            </a:extLst>
          </p:cNvPr>
          <p:cNvSpPr txBox="1"/>
          <p:nvPr/>
        </p:nvSpPr>
        <p:spPr>
          <a:xfrm>
            <a:off x="4945910" y="1885440"/>
            <a:ext cx="114026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E82A22-B24E-0D74-4835-E9E092661D6B}"/>
              </a:ext>
            </a:extLst>
          </p:cNvPr>
          <p:cNvSpPr txBox="1"/>
          <p:nvPr/>
        </p:nvSpPr>
        <p:spPr>
          <a:xfrm>
            <a:off x="2932508" y="1885440"/>
            <a:ext cx="114026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BEFORE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33E30E7-A148-FEE8-FD92-BADAE2ABA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r="29499"/>
          <a:stretch/>
        </p:blipFill>
        <p:spPr bwMode="auto">
          <a:xfrm>
            <a:off x="2634911" y="2292350"/>
            <a:ext cx="1735458" cy="39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FCEF9C-F2FB-9EC2-BA5C-A5740C77B90A}"/>
              </a:ext>
            </a:extLst>
          </p:cNvPr>
          <p:cNvSpPr txBox="1"/>
          <p:nvPr/>
        </p:nvSpPr>
        <p:spPr>
          <a:xfrm>
            <a:off x="1998499" y="1174874"/>
            <a:ext cx="5675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Seoraksan Moldy Ceiling Tiles</a:t>
            </a:r>
          </a:p>
        </p:txBody>
      </p:sp>
    </p:spTree>
    <p:extLst>
      <p:ext uri="{BB962C8B-B14F-4D97-AF65-F5344CB8AC3E}">
        <p14:creationId xmlns:p14="http://schemas.microsoft.com/office/powerpoint/2010/main" val="132815815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8456" y="1328178"/>
            <a:ext cx="8447088" cy="3856771"/>
          </a:xfrm>
        </p:spPr>
        <p:txBody>
          <a:bodyPr/>
          <a:lstStyle/>
          <a:p>
            <a:pPr marL="285115" indent="-285115"/>
            <a:r>
              <a:rPr lang="en-US" sz="1800" dirty="0"/>
              <a:t>Do Military Housing dorm/housing residents have similar rights and regulations as those published in the Tenant Bill of Rights for Privatized Military Housing? </a:t>
            </a:r>
            <a:endParaRPr lang="en-US" dirty="0"/>
          </a:p>
          <a:p>
            <a:pPr marL="688340" lvl="1" indent="-281940"/>
            <a:r>
              <a:rPr lang="en-US" sz="1800" b="0" dirty="0"/>
              <a:t>While military housing does not have a formal Tenant Bill of Rights, we strive to meet similar standards. Please elevate any concerns to the Housing Office. </a:t>
            </a:r>
            <a:endParaRPr lang="en-US" sz="1800" b="0" dirty="0">
              <a:solidFill>
                <a:srgbClr val="0000FF"/>
              </a:solidFill>
              <a:cs typeface="Arial"/>
            </a:endParaRPr>
          </a:p>
          <a:p>
            <a:pPr marL="285115" indent="-285115"/>
            <a:r>
              <a:rPr lang="en-US" sz="2000" dirty="0"/>
              <a:t>Are Housing &amp; Dorm inspection reports published publicly? If so, where? </a:t>
            </a:r>
            <a:endParaRPr lang="en-US" sz="2000" dirty="0">
              <a:cs typeface="Arial"/>
            </a:endParaRPr>
          </a:p>
          <a:p>
            <a:pPr marL="688340" lvl="1" indent="-281940"/>
            <a:r>
              <a:rPr lang="en-US" sz="1800" b="0" dirty="0"/>
              <a:t>Housing and dorm inspection reports are not published publicly. However, residents can request specific information </a:t>
            </a:r>
            <a:r>
              <a:rPr lang="en-US" sz="1800" b="0" dirty="0">
                <a:solidFill>
                  <a:srgbClr val="002060"/>
                </a:solidFill>
              </a:rPr>
              <a:t>for their housing unit </a:t>
            </a:r>
            <a:r>
              <a:rPr lang="en-US" sz="1800" b="0" u="sng" dirty="0">
                <a:solidFill>
                  <a:srgbClr val="002060"/>
                </a:solidFill>
              </a:rPr>
              <a:t>only,</a:t>
            </a:r>
            <a:r>
              <a:rPr lang="en-US" sz="1800" b="0" dirty="0">
                <a:solidFill>
                  <a:srgbClr val="002060"/>
                </a:solidFill>
              </a:rPr>
              <a:t> </a:t>
            </a:r>
            <a:r>
              <a:rPr lang="en-US" sz="1800" b="0" dirty="0"/>
              <a:t>from the Housing Office.</a:t>
            </a:r>
            <a:endParaRPr lang="en-US" sz="1800" b="0" dirty="0">
              <a:cs typeface="Arial"/>
            </a:endParaRPr>
          </a:p>
          <a:p>
            <a:pPr marL="285115" marR="0" lvl="0" indent="-28511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</a:rPr>
              <a:t>What is being done to ensure the master code for the tower doors is not being given out to new residents? </a:t>
            </a:r>
            <a:endParaRPr lang="en-US" sz="1800" b="1" i="0" u="none" strike="noStrike" kern="0" cap="none" spc="0" normalizeH="0" baseline="0" noProof="0" dirty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688340" lvl="1" indent="-285115"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have implemented strict protocols where master codes are only accessible by authorized personnel. MHO has rekeyed master codes for MFH Towers, SOQs, &amp; GOQs. (</a:t>
            </a:r>
            <a:r>
              <a:rPr lang="en-US" sz="1800" b="0" dirty="0">
                <a:solidFill>
                  <a:srgbClr val="002060"/>
                </a:solidFill>
                <a:latin typeface="Arial"/>
                <a:ea typeface="+mn-ea"/>
                <a:cs typeface="+mn-cs"/>
              </a:rPr>
              <a:t>6 Aug 2024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05765" lvl="1" indent="0">
              <a:buNone/>
            </a:pPr>
            <a:endParaRPr lang="en-US" sz="1800" b="0" dirty="0">
              <a:cs typeface="Arial"/>
            </a:endParaRPr>
          </a:p>
          <a:p>
            <a:pPr marL="285115" indent="-285115"/>
            <a:endParaRPr lang="en-US" sz="1800" dirty="0">
              <a:cs typeface="Arial"/>
            </a:endParaRPr>
          </a:p>
          <a:p>
            <a:pPr marL="285115" indent="-285115"/>
            <a:endParaRPr lang="en-US" sz="1800" dirty="0"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Housing Update: Progress </a:t>
            </a:r>
            <a:br>
              <a:rPr lang="en-US" sz="3600" dirty="0"/>
            </a:br>
            <a:r>
              <a:rPr lang="en-US" sz="3600" dirty="0"/>
              <a:t>Since Last Town Hall (Q&amp;A)</a:t>
            </a:r>
            <a:endParaRPr lang="en-US" kern="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320D89-7FE1-1BA9-0E2A-33198FC7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5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8456" y="1339711"/>
            <a:ext cx="8447088" cy="4930462"/>
          </a:xfrm>
        </p:spPr>
        <p:txBody>
          <a:bodyPr/>
          <a:lstStyle/>
          <a:p>
            <a:pPr marL="285115" indent="-285115"/>
            <a:r>
              <a:rPr lang="en-US" sz="2200" dirty="0">
                <a:latin typeface="+mj-lt"/>
              </a:rPr>
              <a:t>Can housing install a pet clean up station in the lobby with basic supplies for responsible pet owners to clean up accidents from their pets? </a:t>
            </a:r>
            <a:endParaRPr lang="en-US" dirty="0"/>
          </a:p>
          <a:p>
            <a:pPr marL="688340" lvl="1" indent="-281940"/>
            <a:r>
              <a:rPr lang="en-US" sz="1800" b="0" dirty="0">
                <a:solidFill>
                  <a:srgbClr val="002060"/>
                </a:solidFill>
              </a:rPr>
              <a:t>Yes, we will investigate the possibility of installing pet cleaning stations in the tower lobbies.</a:t>
            </a:r>
            <a:endParaRPr lang="en-US" sz="1800" b="0" strike="sngStrike" dirty="0">
              <a:solidFill>
                <a:srgbClr val="002060"/>
              </a:solidFill>
              <a:cs typeface="Arial"/>
            </a:endParaRPr>
          </a:p>
          <a:p>
            <a:pPr marL="285115" marR="0" lvl="0" indent="-28511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When will the Hallasan elevator be back up and running? </a:t>
            </a:r>
            <a:endParaRPr lang="en-US" sz="2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/>
            </a:endParaRPr>
          </a:p>
          <a:p>
            <a:pPr marL="688340" lvl="1" indent="-285115">
              <a:defRPr/>
            </a:pPr>
            <a:r>
              <a:rPr kumimoji="0" lang="en-US" sz="1800" b="0" i="0" u="non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r>
              <a:rPr lang="en-US" sz="1800" b="0" dirty="0">
                <a:solidFill>
                  <a:srgbClr val="002060"/>
                </a:solidFill>
                <a:ea typeface="+mn-ea"/>
                <a:cs typeface="+mn-cs"/>
              </a:rPr>
              <a:t>This is a custom manufactured door and current timeline is 2 – 3 months</a:t>
            </a:r>
            <a:r>
              <a:rPr lang="en-US" sz="1800" b="0" dirty="0">
                <a:solidFill>
                  <a:srgbClr val="0000FF"/>
                </a:solidFill>
                <a:ea typeface="+mn-ea"/>
                <a:cs typeface="+mn-cs"/>
              </a:rPr>
              <a:t>.</a:t>
            </a:r>
            <a:endParaRPr lang="en-US" sz="1800" strike="sngStrike" dirty="0">
              <a:solidFill>
                <a:srgbClr val="0000FF"/>
              </a:solidFill>
              <a:cs typeface="Arial"/>
            </a:endParaRPr>
          </a:p>
          <a:p>
            <a:pPr marL="688340" lvl="1" indent="-281940"/>
            <a:endParaRPr lang="en-US" sz="1800" dirty="0">
              <a:cs typeface="Arial"/>
            </a:endParaRPr>
          </a:p>
          <a:p>
            <a:pPr marL="285115" indent="-285115"/>
            <a:r>
              <a:rPr lang="en-US" sz="2200" dirty="0">
                <a:latin typeface="+mj-lt"/>
              </a:rPr>
              <a:t>Full size, more functional, spacious dog park?</a:t>
            </a:r>
            <a:endParaRPr lang="en-US" sz="2200" dirty="0">
              <a:latin typeface="+mj-lt"/>
              <a:cs typeface="Arial"/>
            </a:endParaRPr>
          </a:p>
          <a:p>
            <a:pPr marL="688340" lvl="1" indent="-281940"/>
            <a:r>
              <a:rPr lang="en-US" sz="1800" b="0" dirty="0"/>
              <a:t>A project is actively being awarded to expand &amp; update Seoraksan Dog park! Projecting early 2025 for construction start date.</a:t>
            </a:r>
            <a:endParaRPr lang="en-US" sz="1800" b="0" dirty="0">
              <a:cs typeface="Arial"/>
            </a:endParaRPr>
          </a:p>
          <a:p>
            <a:pPr marL="285115" indent="-285115"/>
            <a:endParaRPr lang="en-US" sz="2000" dirty="0">
              <a:cs typeface="Arial"/>
            </a:endParaRPr>
          </a:p>
          <a:p>
            <a:pPr marL="285115" indent="-285115"/>
            <a:endParaRPr lang="en-US" sz="2000" dirty="0"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B55E825-C582-1C15-D506-1196CC6E8F14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Housing Update: Progress </a:t>
            </a:r>
            <a:br>
              <a:rPr lang="en-US" sz="3600" dirty="0"/>
            </a:br>
            <a:r>
              <a:rPr lang="en-US" sz="3600" dirty="0"/>
              <a:t>Since Last Town Hall (Q&amp;A)</a:t>
            </a:r>
            <a:endParaRPr lang="en-US" kern="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8CD5214-F565-EDEA-60FE-DF324E68C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1784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8457" y="1352937"/>
            <a:ext cx="4223543" cy="2000650"/>
          </a:xfrm>
        </p:spPr>
        <p:txBody>
          <a:bodyPr/>
          <a:lstStyle/>
          <a:p>
            <a:r>
              <a:rPr lang="en-US" sz="2200" dirty="0"/>
              <a:t>Townhall Meeting Minutes Location</a:t>
            </a:r>
          </a:p>
          <a:p>
            <a:pPr lvl="1"/>
            <a:r>
              <a:rPr lang="en-US" sz="1800" b="0" i="1" dirty="0"/>
              <a:t>Once posted, Housing will push a message via email &amp; AF Connect App</a:t>
            </a:r>
          </a:p>
          <a:p>
            <a:endParaRPr lang="en-US" sz="14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B55E825-C582-1C15-D506-1196CC6E8F14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Housing Update: Progress </a:t>
            </a:r>
            <a:br>
              <a:rPr lang="en-US" sz="3600" dirty="0"/>
            </a:br>
            <a:r>
              <a:rPr lang="en-US" sz="3600" dirty="0"/>
              <a:t>Since Last Town Hall (Q&amp;A)</a:t>
            </a:r>
            <a:endParaRPr lang="en-US" kern="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8CD5214-F565-EDEA-60FE-DF324E68C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5E359C-E645-728E-99E6-44AFCE69B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35" y="1352937"/>
            <a:ext cx="4402858" cy="43667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9AE28C-0544-EA1C-BB64-DD1AEA252939}"/>
              </a:ext>
            </a:extLst>
          </p:cNvPr>
          <p:cNvSpPr/>
          <p:nvPr/>
        </p:nvSpPr>
        <p:spPr bwMode="auto">
          <a:xfrm>
            <a:off x="6649364" y="3904750"/>
            <a:ext cx="2146179" cy="58327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60B9E6D-8147-0129-B510-5339DC407D7F}"/>
              </a:ext>
            </a:extLst>
          </p:cNvPr>
          <p:cNvSpPr txBox="1">
            <a:spLocks/>
          </p:cNvSpPr>
          <p:nvPr/>
        </p:nvSpPr>
        <p:spPr bwMode="auto">
          <a:xfrm>
            <a:off x="4703714" y="5643834"/>
            <a:ext cx="3891299" cy="4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44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400" b="1">
                <a:solidFill>
                  <a:srgbClr val="151C77"/>
                </a:solidFill>
                <a:latin typeface="+mn-lt"/>
                <a:ea typeface="+mn-ea"/>
                <a:cs typeface="+mn-cs"/>
              </a:defRPr>
            </a:lvl1pPr>
            <a:lvl2pPr marL="688957" indent="-2825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200" b="1">
                <a:solidFill>
                  <a:srgbClr val="151C77"/>
                </a:solidFill>
                <a:latin typeface="+mn-lt"/>
              </a:defRPr>
            </a:lvl2pPr>
            <a:lvl3pPr marL="1027088" indent="-22383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b="1">
                <a:solidFill>
                  <a:srgbClr val="151C77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u="sng" dirty="0"/>
              <a:t>https://51fss.com/mustang-one-stop/# </a:t>
            </a:r>
            <a:endParaRPr lang="en-US" sz="2000" u="sng" kern="0" dirty="0"/>
          </a:p>
          <a:p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12702418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63000" y="6518275"/>
            <a:ext cx="3810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20FB-CB9A-424A-B4B6-73D7B9241C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819C2-9EB5-FFFE-3EB9-4B311F72B47F}"/>
              </a:ext>
            </a:extLst>
          </p:cNvPr>
          <p:cNvSpPr txBox="1">
            <a:spLocks/>
          </p:cNvSpPr>
          <p:nvPr/>
        </p:nvSpPr>
        <p:spPr bwMode="auto">
          <a:xfrm>
            <a:off x="706327" y="158760"/>
            <a:ext cx="7731346" cy="101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51C77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5pPr>
            <a:lvl6pPr marL="457189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6pPr>
            <a:lvl7pPr marL="914377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7pPr>
            <a:lvl8pPr marL="1371566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8pPr>
            <a:lvl9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51C77"/>
                </a:solidFill>
                <a:latin typeface="Arial" pitchFamily="34" charset="0"/>
              </a:defRPr>
            </a:lvl9pPr>
          </a:lstStyle>
          <a:p>
            <a:r>
              <a:rPr lang="en-US" sz="3600" dirty="0"/>
              <a:t>HVAC Update</a:t>
            </a:r>
            <a:endParaRPr lang="en-US" kern="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320D89-7FE1-1BA9-0E2A-33198FC7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51" y="76708"/>
            <a:ext cx="1054793" cy="1068982"/>
          </a:xfrm>
          <a:prstGeom prst="rect">
            <a:avLst/>
          </a:prstGeom>
        </p:spPr>
      </p:pic>
      <p:pic>
        <p:nvPicPr>
          <p:cNvPr id="1028" name="Picture 4" descr="technician Cleaning Machine ...">
            <a:extLst>
              <a:ext uri="{FF2B5EF4-FFF2-40B4-BE49-F238E27FC236}">
                <a16:creationId xmlns:a16="http://schemas.microsoft.com/office/drawing/2014/main" id="{CF558139-E743-B958-A8C6-FE2B900F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86" y="13945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uble Stack Air Handling Unit Vector ...">
            <a:extLst>
              <a:ext uri="{FF2B5EF4-FFF2-40B4-BE49-F238E27FC236}">
                <a16:creationId xmlns:a16="http://schemas.microsoft.com/office/drawing/2014/main" id="{E469B0D3-7C0D-CF4C-17DB-7776F3A6E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55122" y="3820970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ouble Stack Air Handling Unit Vector ...">
            <a:extLst>
              <a:ext uri="{FF2B5EF4-FFF2-40B4-BE49-F238E27FC236}">
                <a16:creationId xmlns:a16="http://schemas.microsoft.com/office/drawing/2014/main" id="{E3BB052A-9EFE-9543-6A08-90E194DD8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100" l="2092" r="98745">
                        <a14:foregroundMark x1="7113" y1="57346" x2="7113" y2="57346"/>
                        <a14:foregroundMark x1="42678" y1="57346" x2="42678" y2="57346"/>
                        <a14:foregroundMark x1="54393" y1="57346" x2="54393" y2="57346"/>
                        <a14:foregroundMark x1="64435" y1="61611" x2="64435" y2="61611"/>
                        <a14:foregroundMark x1="71130" y1="60190" x2="71130" y2="60190"/>
                        <a14:foregroundMark x1="73222" y1="89573" x2="73222" y2="89573"/>
                        <a14:foregroundMark x1="94142" y1="71090" x2="94142" y2="71090"/>
                        <a14:foregroundMark x1="99163" y1="69194" x2="99163" y2="69194"/>
                        <a14:foregroundMark x1="96234" y1="67299" x2="96234" y2="67299"/>
                        <a14:foregroundMark x1="95397" y1="64455" x2="95397" y2="64455"/>
                        <a14:foregroundMark x1="96653" y1="62085" x2="96653" y2="62085"/>
                        <a14:foregroundMark x1="96653" y1="71090" x2="95397" y2="55450"/>
                        <a14:foregroundMark x1="83682" y1="62085" x2="83682" y2="62085"/>
                        <a14:foregroundMark x1="4603" y1="67773" x2="2092" y2="64929"/>
                        <a14:foregroundMark x1="3766" y1="60664" x2="3766" y2="60664"/>
                        <a14:foregroundMark x1="53975" y1="62085" x2="53975" y2="62085"/>
                        <a14:foregroundMark x1="97908" y1="65877" x2="97908" y2="65877"/>
                        <a14:foregroundMark x1="96653" y1="72512" x2="96653" y2="72512"/>
                        <a14:foregroundMark x1="98326" y1="60190" x2="97490" y2="60190"/>
                        <a14:foregroundMark x1="4603" y1="72512" x2="4603" y2="5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 bwMode="auto">
          <a:xfrm>
            <a:off x="3969224" y="5230787"/>
            <a:ext cx="2276475" cy="1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0D660A-587F-EF04-4C28-CAC7429D49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469254" y="4905290"/>
            <a:ext cx="2197408" cy="1462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A56C11-4FBC-05E2-9565-B7F9AE0E69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0000"/>
          </a:blip>
          <a:srcRect l="12471" t="20781" r="11938" b="14443"/>
          <a:stretch/>
        </p:blipFill>
        <p:spPr>
          <a:xfrm>
            <a:off x="164033" y="1700222"/>
            <a:ext cx="3142405" cy="2059200"/>
          </a:xfrm>
          <a:prstGeom prst="rect">
            <a:avLst/>
          </a:prstGeom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3ED8FEFB-07A2-0C9D-916B-B9EF685B4932}"/>
              </a:ext>
            </a:extLst>
          </p:cNvPr>
          <p:cNvSpPr/>
          <p:nvPr/>
        </p:nvSpPr>
        <p:spPr bwMode="auto">
          <a:xfrm>
            <a:off x="3610781" y="1791744"/>
            <a:ext cx="3142405" cy="158400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D6980510-CA91-08C5-132F-DB1805E4E985}"/>
              </a:ext>
            </a:extLst>
          </p:cNvPr>
          <p:cNvSpPr/>
          <p:nvPr/>
        </p:nvSpPr>
        <p:spPr bwMode="auto">
          <a:xfrm rot="10800000">
            <a:off x="3610782" y="2363400"/>
            <a:ext cx="3142405" cy="158400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2315E0A6-B2BB-0E19-6A0B-0E91945FA8DA}"/>
              </a:ext>
            </a:extLst>
          </p:cNvPr>
          <p:cNvSpPr/>
          <p:nvPr/>
        </p:nvSpPr>
        <p:spPr bwMode="auto">
          <a:xfrm rot="9460031">
            <a:off x="2697760" y="4799429"/>
            <a:ext cx="1180946" cy="13919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3AD8183D-794E-A7F7-F100-A098362C98BA}"/>
              </a:ext>
            </a:extLst>
          </p:cNvPr>
          <p:cNvSpPr/>
          <p:nvPr/>
        </p:nvSpPr>
        <p:spPr bwMode="auto">
          <a:xfrm>
            <a:off x="2727470" y="5488200"/>
            <a:ext cx="1180946" cy="139198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E8EF3B53-9E13-367E-288C-233E567CCD4C}"/>
              </a:ext>
            </a:extLst>
          </p:cNvPr>
          <p:cNvSpPr/>
          <p:nvPr/>
        </p:nvSpPr>
        <p:spPr bwMode="auto">
          <a:xfrm>
            <a:off x="6443490" y="5636428"/>
            <a:ext cx="1793492" cy="143839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0CE3DE0F-CA71-048E-5AA8-123BA92C6BF6}"/>
              </a:ext>
            </a:extLst>
          </p:cNvPr>
          <p:cNvSpPr/>
          <p:nvPr/>
        </p:nvSpPr>
        <p:spPr bwMode="auto">
          <a:xfrm rot="10800000">
            <a:off x="6469943" y="5999942"/>
            <a:ext cx="2040665" cy="143838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7504F13E-1FA3-F3A7-535E-7A93A60AFF47}"/>
              </a:ext>
            </a:extLst>
          </p:cNvPr>
          <p:cNvSpPr/>
          <p:nvPr/>
        </p:nvSpPr>
        <p:spPr bwMode="auto">
          <a:xfrm rot="16200000">
            <a:off x="7141103" y="4384922"/>
            <a:ext cx="2191758" cy="15958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FC8498A1-951E-B98C-1C2B-249360951023}"/>
              </a:ext>
            </a:extLst>
          </p:cNvPr>
          <p:cNvSpPr/>
          <p:nvPr/>
        </p:nvSpPr>
        <p:spPr bwMode="auto">
          <a:xfrm rot="5400000">
            <a:off x="7186119" y="4646459"/>
            <a:ext cx="2785003" cy="136025"/>
          </a:xfrm>
          <a:prstGeom prst="left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Arrow: Left 29">
            <a:extLst>
              <a:ext uri="{FF2B5EF4-FFF2-40B4-BE49-F238E27FC236}">
                <a16:creationId xmlns:a16="http://schemas.microsoft.com/office/drawing/2014/main" id="{17DE81A7-965A-B6DF-0426-314A2AD90D72}"/>
              </a:ext>
            </a:extLst>
          </p:cNvPr>
          <p:cNvSpPr/>
          <p:nvPr/>
        </p:nvSpPr>
        <p:spPr bwMode="auto">
          <a:xfrm rot="16200000">
            <a:off x="6308083" y="4880872"/>
            <a:ext cx="1052431" cy="162224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Arrow: Left 30">
            <a:extLst>
              <a:ext uri="{FF2B5EF4-FFF2-40B4-BE49-F238E27FC236}">
                <a16:creationId xmlns:a16="http://schemas.microsoft.com/office/drawing/2014/main" id="{59F41AEA-B41F-9758-6FAF-BA34075A861B}"/>
              </a:ext>
            </a:extLst>
          </p:cNvPr>
          <p:cNvSpPr/>
          <p:nvPr/>
        </p:nvSpPr>
        <p:spPr bwMode="auto">
          <a:xfrm rot="10800000">
            <a:off x="6260900" y="4206003"/>
            <a:ext cx="597503" cy="197515"/>
          </a:xfrm>
          <a:prstGeom prst="leftArrow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CC2F95-47B8-7A1D-D9D0-C1EACDAF4461}"/>
              </a:ext>
            </a:extLst>
          </p:cNvPr>
          <p:cNvSpPr txBox="1"/>
          <p:nvPr/>
        </p:nvSpPr>
        <p:spPr>
          <a:xfrm>
            <a:off x="7941478" y="1293918"/>
            <a:ext cx="98756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Chiller</a:t>
            </a:r>
          </a:p>
        </p:txBody>
      </p:sp>
    </p:spTree>
    <p:extLst>
      <p:ext uri="{BB962C8B-B14F-4D97-AF65-F5344CB8AC3E}">
        <p14:creationId xmlns:p14="http://schemas.microsoft.com/office/powerpoint/2010/main" val="301389246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51 FW">
  <a:themeElements>
    <a:clrScheme name="36ABW_CC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36ABW_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6ABW_C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ABW_C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36ABW_CC">
  <a:themeElements>
    <a:clrScheme name="36ABW_CC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36ABW_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6ABW_C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ABW_C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8_Custom Design">
  <a:themeElements>
    <a:clrScheme name="DHA">
      <a:dk1>
        <a:srgbClr val="990000"/>
      </a:dk1>
      <a:lt1>
        <a:sysClr val="window" lastClr="FFFFFF"/>
      </a:lt1>
      <a:dk2>
        <a:srgbClr val="002060"/>
      </a:dk2>
      <a:lt2>
        <a:srgbClr val="DBE5F1"/>
      </a:lt2>
      <a:accent1>
        <a:srgbClr val="990000"/>
      </a:accent1>
      <a:accent2>
        <a:srgbClr val="DECBCB"/>
      </a:accent2>
      <a:accent3>
        <a:srgbClr val="002060"/>
      </a:accent3>
      <a:accent4>
        <a:srgbClr val="DBE5F1"/>
      </a:accent4>
      <a:accent5>
        <a:srgbClr val="7F7F7F"/>
      </a:accent5>
      <a:accent6>
        <a:srgbClr val="F2F2F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36ABW_CC">
  <a:themeElements>
    <a:clrScheme name="36ABW_CC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36ABW_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33CC33"/>
          </a:solidFill>
          <a:prstDash val="solid"/>
          <a:round/>
          <a:headEnd type="none" w="med" len="med"/>
          <a:tailEnd type="none" w="med" len="med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rgbClr val="228A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33CC33"/>
          </a:solidFill>
          <a:prstDash val="solid"/>
          <a:round/>
          <a:headEnd type="none" w="med" len="med"/>
          <a:tailEnd type="none" w="med" len="med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rgbClr val="228A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6ABW_C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ABW_C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51 FW">
  <a:themeElements>
    <a:clrScheme name="36ABW_CC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36ABW_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6ABW_C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ABW_C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RS Theme">
  <a:themeElements>
    <a:clrScheme name="36ABW_CC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36ABW_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6ABW_C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ABW_C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51 FW">
  <a:themeElements>
    <a:clrScheme name="36ABW_CC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36ABW_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6ABW_C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ABW_C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3_36ABW_CC">
  <a:themeElements>
    <a:clrScheme name="36ABW_CC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36ABW_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33CC33"/>
          </a:solidFill>
          <a:prstDash val="solid"/>
          <a:round/>
          <a:headEnd type="none" w="med" len="med"/>
          <a:tailEnd type="none" w="med" len="med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rgbClr val="228A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33CC33"/>
          </a:solidFill>
          <a:prstDash val="solid"/>
          <a:round/>
          <a:headEnd type="none" w="med" len="med"/>
          <a:tailEnd type="none" w="med" len="med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rgbClr val="228A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6ABW_C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ABW_C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4_36ABW_CC">
  <a:themeElements>
    <a:clrScheme name="36ABW_CC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36ABW_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33CC33"/>
          </a:solidFill>
          <a:prstDash val="solid"/>
          <a:round/>
          <a:headEnd type="none" w="med" len="med"/>
          <a:tailEnd type="none" w="med" len="med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rgbClr val="228A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33CC33"/>
          </a:solidFill>
          <a:prstDash val="solid"/>
          <a:round/>
          <a:headEnd type="none" w="med" len="med"/>
          <a:tailEnd type="none" w="med" len="med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rgbClr val="228A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6ABW_C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ABW_C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5_36ABW_CC">
  <a:themeElements>
    <a:clrScheme name="36ABW_CC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36ABW_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33CC33"/>
          </a:solidFill>
          <a:prstDash val="solid"/>
          <a:round/>
          <a:headEnd type="none" w="med" len="med"/>
          <a:tailEnd type="none" w="med" len="med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rgbClr val="228A2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33CC33"/>
          </a:solidFill>
          <a:prstDash val="solid"/>
          <a:round/>
          <a:headEnd type="none" w="med" len="med"/>
          <a:tailEnd type="none" w="med" len="med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rgbClr val="228A2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6ABW_C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ABW_C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51 FW">
  <a:themeElements>
    <a:clrScheme name="36ABW_CC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36ABW_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6ABW_C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ABW_C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588BBE64ED784C9D55296B11F3E38A" ma:contentTypeVersion="17" ma:contentTypeDescription="Create a new document." ma:contentTypeScope="" ma:versionID="038a6477f028aa64ad388d3e0da5c304">
  <xsd:schema xmlns:xsd="http://www.w3.org/2001/XMLSchema" xmlns:xs="http://www.w3.org/2001/XMLSchema" xmlns:p="http://schemas.microsoft.com/office/2006/metadata/properties" xmlns:ns1="http://schemas.microsoft.com/sharepoint/v3" xmlns:ns2="1aa011ec-a258-44b1-ad8d-c38671898a8b" xmlns:ns3="bac4e3eb-747f-43bc-bf10-c1bbb893ecac" xmlns:ns4="9d705f48-514e-4c78-80bf-9b498401ed7f" targetNamespace="http://schemas.microsoft.com/office/2006/metadata/properties" ma:root="true" ma:fieldsID="535713396c107ec1a901da3244339711" ns1:_="" ns2:_="" ns3:_="" ns4:_="">
    <xsd:import namespace="http://schemas.microsoft.com/sharepoint/v3"/>
    <xsd:import namespace="1aa011ec-a258-44b1-ad8d-c38671898a8b"/>
    <xsd:import namespace="bac4e3eb-747f-43bc-bf10-c1bbb893ecac"/>
    <xsd:import namespace="9d705f48-514e-4c78-80bf-9b498401ed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Instruct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a011ec-a258-44b1-ad8d-c38671898a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5476efd-2625-4ffb-b020-68dbe4abf3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nstructions" ma:index="24" nillable="true" ma:displayName="Instructions" ma:format="Dropdown" ma:internalName="Instruction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4e3eb-747f-43bc-bf10-c1bbb893eca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18a345c-2b5f-480c-8968-b03a28705de2}" ma:internalName="TaxCatchAll" ma:showField="CatchAllData" ma:web="9d705f48-514e-4c78-80bf-9b498401ed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705f48-514e-4c78-80bf-9b498401ed7f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bac4e3eb-747f-43bc-bf10-c1bbb893ecac" xsi:nil="true"/>
    <lcf76f155ced4ddcb4097134ff3c332f xmlns="1aa011ec-a258-44b1-ad8d-c38671898a8b">
      <Terms xmlns="http://schemas.microsoft.com/office/infopath/2007/PartnerControls"/>
    </lcf76f155ced4ddcb4097134ff3c332f>
    <_ip_UnifiedCompliancePolicyProperties xmlns="http://schemas.microsoft.com/sharepoint/v3" xsi:nil="true"/>
    <Instructions xmlns="1aa011ec-a258-44b1-ad8d-c38671898a8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2BA1C8-6F5B-4D5E-A9AC-4D633690A8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aa011ec-a258-44b1-ad8d-c38671898a8b"/>
    <ds:schemaRef ds:uri="bac4e3eb-747f-43bc-bf10-c1bbb893ecac"/>
    <ds:schemaRef ds:uri="9d705f48-514e-4c78-80bf-9b498401ed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441330-0D58-4D2F-926C-C1632A9EABFC}">
  <ds:schemaRefs>
    <ds:schemaRef ds:uri="1aa011ec-a258-44b1-ad8d-c38671898a8b"/>
    <ds:schemaRef ds:uri="27fdf4b1-8ec5-4b22-97fe-e3ccdae330da"/>
    <ds:schemaRef ds:uri="bac4e3eb-747f-43bc-bf10-c1bbb893eca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C635F7A-E031-4C45-BE5B-C231E99368A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331b18d-2d87-48ef-a35f-ac8818ebf9b4}" enabled="0" method="" siteId="{8331b18d-2d87-48ef-a35f-ac8818ebf9b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</TotalTime>
  <Words>1655</Words>
  <Application>Microsoft Office PowerPoint</Application>
  <PresentationFormat>On-screen Show (4:3)</PresentationFormat>
  <Paragraphs>309</Paragraphs>
  <Slides>34</Slides>
  <Notes>26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Gulim</vt:lpstr>
      <vt:lpstr>Arial</vt:lpstr>
      <vt:lpstr>Bell MT</vt:lpstr>
      <vt:lpstr>Calibri</vt:lpstr>
      <vt:lpstr>Century Schoolbook</vt:lpstr>
      <vt:lpstr>Tw Cen MT</vt:lpstr>
      <vt:lpstr>Wingdings</vt:lpstr>
      <vt:lpstr>51 FW</vt:lpstr>
      <vt:lpstr>12_36ABW_CC</vt:lpstr>
      <vt:lpstr>1_51 FW</vt:lpstr>
      <vt:lpstr>LRS Theme</vt:lpstr>
      <vt:lpstr>2_51 FW</vt:lpstr>
      <vt:lpstr>13_36ABW_CC</vt:lpstr>
      <vt:lpstr>14_36ABW_CC</vt:lpstr>
      <vt:lpstr>15_36ABW_CC</vt:lpstr>
      <vt:lpstr>11_51 FW</vt:lpstr>
      <vt:lpstr>11_36ABW_CC</vt:lpstr>
      <vt:lpstr>18_Custom Design</vt:lpstr>
      <vt:lpstr>Q&amp;A QR Code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Maintenance &amp;  Repair Projects</vt:lpstr>
      <vt:lpstr>Maintenance &amp;  Repair Projects</vt:lpstr>
      <vt:lpstr>Maintenance &amp;  Repair Projects</vt:lpstr>
      <vt:lpstr>Maintenance &amp;  Repair Projects</vt:lpstr>
      <vt:lpstr>Maintenance &amp;  Repair Projects</vt:lpstr>
      <vt:lpstr>Upcoming Events</vt:lpstr>
      <vt:lpstr>Upcoming Events</vt:lpstr>
      <vt:lpstr>Policy Changes </vt:lpstr>
      <vt:lpstr>Contact Information</vt:lpstr>
      <vt:lpstr>Communication Action Plan</vt:lpstr>
      <vt:lpstr>51st FSS Highlights</vt:lpstr>
      <vt:lpstr>Open Session Q&amp;A</vt:lpstr>
      <vt:lpstr>Join Us Next Time!</vt:lpstr>
    </vt:vector>
  </TitlesOfParts>
  <Company>U.S. Department of Defense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GEIST, ANDREW C Capt USAF PACAF 25 FS/PILOT</dc:creator>
  <cp:lastModifiedBy>STRICKLAND, KRISTINA D 1st Lt USAF PACAF 51 FW/PA</cp:lastModifiedBy>
  <cp:revision>7</cp:revision>
  <cp:lastPrinted>2023-10-18T07:17:34Z</cp:lastPrinted>
  <dcterms:created xsi:type="dcterms:W3CDTF">2018-07-10T07:55:01Z</dcterms:created>
  <dcterms:modified xsi:type="dcterms:W3CDTF">2024-09-11T01:44:47Z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0x010100DE1F659B5F243443A2C93865F5BBEF48</vt:lpwstr>
  </property>
</Properties>
</file>