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0" r:id="rId5"/>
    <p:sldId id="292" r:id="rId6"/>
    <p:sldId id="29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64516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1000" y="12319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97434" y="403463"/>
            <a:ext cx="45751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sng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23763"/>
                </a:solidFill>
                <a:latin typeface="Bell MT"/>
                <a:cs typeface="Bell MT"/>
              </a:defRPr>
            </a:lvl1pPr>
          </a:lstStyle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r>
              <a:rPr sz="1100" spc="-25" dirty="0">
                <a:solidFill>
                  <a:srgbClr val="007933"/>
                </a:solidFill>
                <a:latin typeface="Arial"/>
                <a:cs typeface="Arial"/>
              </a:rPr>
              <a:t>CUI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9595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 u="sng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23763"/>
                </a:solidFill>
                <a:latin typeface="Bell MT"/>
                <a:cs typeface="Bell MT"/>
              </a:defRPr>
            </a:lvl1pPr>
          </a:lstStyle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r>
              <a:rPr sz="1100" spc="-25" dirty="0">
                <a:solidFill>
                  <a:srgbClr val="007933"/>
                </a:solidFill>
                <a:latin typeface="Arial"/>
                <a:cs typeface="Arial"/>
              </a:rPr>
              <a:t>CUI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9595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23763"/>
                </a:solidFill>
                <a:latin typeface="Bell MT"/>
                <a:cs typeface="Bell MT"/>
              </a:defRPr>
            </a:lvl1pPr>
          </a:lstStyle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r>
              <a:rPr sz="1100" spc="-25" dirty="0">
                <a:solidFill>
                  <a:srgbClr val="007933"/>
                </a:solidFill>
                <a:latin typeface="Arial"/>
                <a:cs typeface="Arial"/>
              </a:rPr>
              <a:t>CUI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9595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64516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1000" y="12319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23763"/>
                </a:solidFill>
                <a:latin typeface="Bell MT"/>
                <a:cs typeface="Bell MT"/>
              </a:defRPr>
            </a:lvl1pPr>
          </a:lstStyle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r>
              <a:rPr sz="1100" spc="-25" dirty="0">
                <a:solidFill>
                  <a:srgbClr val="007933"/>
                </a:solidFill>
                <a:latin typeface="Arial"/>
                <a:cs typeface="Arial"/>
              </a:rPr>
              <a:t>CUI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9595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23763"/>
                </a:solidFill>
                <a:latin typeface="Bell MT"/>
                <a:cs typeface="Bell MT"/>
              </a:defRPr>
            </a:lvl1pPr>
          </a:lstStyle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r>
              <a:rPr sz="1100" spc="-25" dirty="0">
                <a:solidFill>
                  <a:srgbClr val="007933"/>
                </a:solidFill>
                <a:latin typeface="Arial"/>
                <a:cs typeface="Arial"/>
              </a:rPr>
              <a:t>CUI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9595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64516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1000" y="12319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3524" y="409188"/>
            <a:ext cx="64592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249" y="1500060"/>
            <a:ext cx="8445500" cy="2227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sng">
                <a:solidFill>
                  <a:srgbClr val="14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358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23763"/>
                </a:solidFill>
                <a:latin typeface="Bell MT"/>
                <a:cs typeface="Bell MT"/>
              </a:defRPr>
            </a:lvl1pPr>
          </a:lstStyle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r>
              <a:rPr sz="1100" spc="-25" dirty="0">
                <a:solidFill>
                  <a:srgbClr val="007933"/>
                </a:solidFill>
                <a:latin typeface="Arial"/>
                <a:cs typeface="Arial"/>
              </a:rPr>
              <a:t>CUI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0018" y="6560222"/>
            <a:ext cx="229487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959595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51FSS.FSYY.SchoolAgeCare@us.af.mi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51FSS.FSYY.YouthCenter@us.af.mi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51fss.fsyy.youthcenter@us.af.mi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12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5.jpg"/><Relationship Id="rId5" Type="http://schemas.openxmlformats.org/officeDocument/2006/relationships/image" Target="../media/image30.png"/><Relationship Id="rId15" Type="http://schemas.openxmlformats.org/officeDocument/2006/relationships/hyperlink" Target="http://www.usajobs.gov/GetJob/" TargetMode="External"/><Relationship Id="rId10" Type="http://schemas.openxmlformats.org/officeDocument/2006/relationships/image" Target="../media/image34.jpg"/><Relationship Id="rId4" Type="http://schemas.openxmlformats.org/officeDocument/2006/relationships/image" Target="../media/image29.png"/><Relationship Id="rId9" Type="http://schemas.openxmlformats.org/officeDocument/2006/relationships/hyperlink" Target="http://www.dodea.edu/pacifi" TargetMode="External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51fss.com/mustang-one-sto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51stF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elsey.linville@us.af.mi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51FSS.FSYC.CDC@us.af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13407" y="6480058"/>
            <a:ext cx="4867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6155" algn="l"/>
                <a:tab pos="2061845" algn="l"/>
                <a:tab pos="2997835" algn="l"/>
                <a:tab pos="3197225" algn="l"/>
                <a:tab pos="3910965" algn="l"/>
              </a:tabLst>
            </a:pP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f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E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x</a:t>
            </a:r>
            <a:r>
              <a:rPr sz="1200" b="1" spc="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c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spc="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S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s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a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-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F</a:t>
            </a:r>
            <a:r>
              <a:rPr sz="1200" b="1" spc="6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g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h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T</a:t>
            </a:r>
            <a:r>
              <a:rPr sz="1200" b="1" spc="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o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g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h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t</a:t>
            </a:r>
            <a:r>
              <a:rPr sz="1200" b="1" spc="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!</a:t>
            </a:r>
            <a:endParaRPr sz="1200">
              <a:latin typeface="Bell MT"/>
              <a:cs typeface="Bel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865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Q&amp;A</a:t>
            </a:r>
            <a:r>
              <a:rPr i="0" spc="-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QR</a:t>
            </a:r>
            <a:r>
              <a:rPr i="0" spc="-5" dirty="0">
                <a:latin typeface="Arial"/>
                <a:cs typeface="Arial"/>
              </a:rPr>
              <a:t> </a:t>
            </a:r>
            <a:r>
              <a:rPr i="0" spc="-20" dirty="0">
                <a:latin typeface="Arial"/>
                <a:cs typeface="Arial"/>
              </a:rPr>
              <a:t>Code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5894" y="5405512"/>
            <a:ext cx="7263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Scan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QR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code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submit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questions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advance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Q&amp;A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Portion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Town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Hall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55520" y="65482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959595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968023-D1DD-4562-56EF-6AEAE219C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5" y="1371145"/>
            <a:ext cx="3945869" cy="39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962400" y="403463"/>
            <a:ext cx="47102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CDC</a:t>
            </a:r>
            <a:r>
              <a:rPr i="0" spc="-10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Re</a:t>
            </a:r>
            <a:r>
              <a:rPr lang="en-US" i="0" spc="-10" dirty="0">
                <a:latin typeface="Arial"/>
                <a:cs typeface="Arial"/>
              </a:rPr>
              <a:t>-</a:t>
            </a:r>
            <a:r>
              <a:rPr i="0" spc="-10" dirty="0">
                <a:latin typeface="Arial"/>
                <a:cs typeface="Arial"/>
              </a:rPr>
              <a:t>accreditation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7219" y="1552602"/>
            <a:ext cx="7406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735" marR="5080" indent="-294767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Osan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Child</a:t>
            </a:r>
            <a:r>
              <a:rPr sz="16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Development</a:t>
            </a:r>
            <a:r>
              <a:rPr sz="1600" b="1" spc="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Center</a:t>
            </a:r>
            <a:r>
              <a:rPr sz="16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achieved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NAEYC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Re</a:t>
            </a:r>
            <a:r>
              <a:rPr lang="en-US" sz="1600" b="1" spc="-10" dirty="0">
                <a:solidFill>
                  <a:srgbClr val="141C77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accreditation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valid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until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December</a:t>
            </a:r>
            <a:r>
              <a:rPr sz="1600" b="1" spc="-10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2029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1888" y="2205012"/>
            <a:ext cx="7228840" cy="3077845"/>
            <a:chOff x="781888" y="2205012"/>
            <a:chExt cx="7228840" cy="30778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413" y="2214531"/>
              <a:ext cx="7209586" cy="30583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6650" y="2209774"/>
              <a:ext cx="7219315" cy="3068320"/>
            </a:xfrm>
            <a:custGeom>
              <a:avLst/>
              <a:gdLst/>
              <a:ahLst/>
              <a:cxnLst/>
              <a:rect l="l" t="t" r="r" b="b"/>
              <a:pathLst>
                <a:path w="7219315" h="3068320">
                  <a:moveTo>
                    <a:pt x="0" y="0"/>
                  </a:moveTo>
                  <a:lnTo>
                    <a:pt x="7219111" y="0"/>
                  </a:lnTo>
                  <a:lnTo>
                    <a:pt x="7219111" y="3067913"/>
                  </a:lnTo>
                  <a:lnTo>
                    <a:pt x="0" y="30679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8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Update</a:t>
            </a:r>
            <a:r>
              <a:rPr i="0" spc="-4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–</a:t>
            </a:r>
            <a:r>
              <a:rPr i="0" spc="-2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New</a:t>
            </a:r>
            <a:r>
              <a:rPr i="0" spc="-35" dirty="0">
                <a:latin typeface="Arial"/>
                <a:cs typeface="Arial"/>
              </a:rPr>
              <a:t> </a:t>
            </a:r>
            <a:r>
              <a:rPr i="0" spc="-25" dirty="0">
                <a:latin typeface="Arial"/>
                <a:cs typeface="Arial"/>
              </a:rPr>
              <a:t>CDC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45" y="1443215"/>
            <a:ext cx="8751251" cy="49262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8701" y="403463"/>
            <a:ext cx="358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New</a:t>
            </a:r>
            <a:r>
              <a:rPr i="0" spc="-1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CDC</a:t>
            </a:r>
            <a:r>
              <a:rPr i="0" spc="-15" dirty="0">
                <a:latin typeface="Arial"/>
                <a:cs typeface="Arial"/>
              </a:rPr>
              <a:t> </a:t>
            </a:r>
            <a:r>
              <a:rPr i="0" spc="-20" dirty="0">
                <a:latin typeface="Arial"/>
                <a:cs typeface="Arial"/>
              </a:rPr>
              <a:t>POAM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2383" y="1746638"/>
            <a:ext cx="5998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10" dirty="0">
                <a:solidFill>
                  <a:srgbClr val="141C77"/>
                </a:solidFill>
                <a:latin typeface="Arial"/>
                <a:cs typeface="Arial"/>
              </a:rPr>
              <a:t>Osan’s</a:t>
            </a:r>
            <a:r>
              <a:rPr sz="15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41C77"/>
                </a:solidFill>
                <a:latin typeface="Arial"/>
                <a:cs typeface="Arial"/>
              </a:rPr>
              <a:t>New</a:t>
            </a:r>
            <a:r>
              <a:rPr sz="15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41C77"/>
                </a:solidFill>
                <a:latin typeface="Arial"/>
                <a:cs typeface="Arial"/>
              </a:rPr>
              <a:t>Child</a:t>
            </a:r>
            <a:r>
              <a:rPr sz="15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Development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41C77"/>
                </a:solidFill>
                <a:latin typeface="Arial"/>
                <a:cs typeface="Arial"/>
              </a:rPr>
              <a:t>Center/School</a:t>
            </a:r>
            <a:r>
              <a:rPr sz="1500" b="1" spc="-9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41C77"/>
                </a:solidFill>
                <a:latin typeface="Arial"/>
                <a:cs typeface="Arial"/>
              </a:rPr>
              <a:t>Age</a:t>
            </a:r>
            <a:r>
              <a:rPr sz="1500" b="1" spc="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41C77"/>
                </a:solidFill>
                <a:latin typeface="Arial"/>
                <a:cs typeface="Arial"/>
              </a:rPr>
              <a:t>Care</a:t>
            </a:r>
            <a:r>
              <a:rPr sz="15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41C77"/>
                </a:solidFill>
                <a:latin typeface="Arial"/>
                <a:cs typeface="Arial"/>
              </a:rPr>
              <a:t>Timeline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39823" y="2049779"/>
            <a:ext cx="3072765" cy="3616960"/>
            <a:chOff x="1639823" y="2049779"/>
            <a:chExt cx="3072765" cy="3616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9823" y="2049779"/>
              <a:ext cx="3072383" cy="36164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96453" y="2267718"/>
              <a:ext cx="2780030" cy="3321050"/>
            </a:xfrm>
            <a:custGeom>
              <a:avLst/>
              <a:gdLst/>
              <a:ahLst/>
              <a:cxnLst/>
              <a:rect l="l" t="t" r="r" b="b"/>
              <a:pathLst>
                <a:path w="2780029" h="3321050">
                  <a:moveTo>
                    <a:pt x="0" y="3320503"/>
                  </a:moveTo>
                  <a:lnTo>
                    <a:pt x="2779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51408" y="2267723"/>
              <a:ext cx="125095" cy="130810"/>
            </a:xfrm>
            <a:custGeom>
              <a:avLst/>
              <a:gdLst/>
              <a:ahLst/>
              <a:cxnLst/>
              <a:rect l="l" t="t" r="r" b="b"/>
              <a:pathLst>
                <a:path w="125095" h="130810">
                  <a:moveTo>
                    <a:pt x="102260" y="130441"/>
                  </a:moveTo>
                  <a:lnTo>
                    <a:pt x="124498" y="0"/>
                  </a:lnTo>
                  <a:lnTo>
                    <a:pt x="0" y="4485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60640" y="2408185"/>
            <a:ext cx="287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GRAND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OPENING</a:t>
            </a:r>
            <a:r>
              <a:rPr sz="14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4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SPRING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03851" y="2383232"/>
            <a:ext cx="984885" cy="1144270"/>
            <a:chOff x="3403851" y="2383232"/>
            <a:chExt cx="984885" cy="11442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3123" y="2383232"/>
              <a:ext cx="195122" cy="2210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2505" y="2869755"/>
              <a:ext cx="195122" cy="2210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3851" y="3306273"/>
              <a:ext cx="195122" cy="22103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09452" y="2881759"/>
            <a:ext cx="4783455" cy="69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AFSVC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TEAM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ARRIVES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STAGE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CLASSROOMS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JAN-</a:t>
            </a:r>
            <a:r>
              <a:rPr sz="1200" b="1" spc="-25" dirty="0">
                <a:latin typeface="Arial"/>
                <a:cs typeface="Arial"/>
              </a:rPr>
              <a:t>FEB </a:t>
            </a:r>
            <a:r>
              <a:rPr sz="1200" b="1" spc="-20" dirty="0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200" b="1" dirty="0">
                <a:latin typeface="Arial"/>
                <a:cs typeface="Arial"/>
              </a:rPr>
              <a:t>FINAL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ORDERS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RECEIVED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FINAL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TOUCHES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JAN-</a:t>
            </a:r>
            <a:r>
              <a:rPr sz="1200" b="1" dirty="0">
                <a:latin typeface="Arial"/>
                <a:cs typeface="Arial"/>
              </a:rPr>
              <a:t>FEB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65971" y="3769583"/>
            <a:ext cx="6560184" cy="173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365" marR="508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TENTATIVE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SELECTION,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HIRING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PLACEMENT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NEW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EMPLOYEES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– </a:t>
            </a:r>
            <a:r>
              <a:rPr sz="1200" b="1" spc="-20" dirty="0">
                <a:latin typeface="Arial"/>
                <a:cs typeface="Arial"/>
              </a:rPr>
              <a:t>JAN-</a:t>
            </a:r>
            <a:r>
              <a:rPr sz="1200" b="1" dirty="0">
                <a:latin typeface="Arial"/>
                <a:cs typeface="Arial"/>
              </a:rPr>
              <a:t>FEB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marL="77216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COLLABORATION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ORDERING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FF&amp;E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WITH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AFSVC –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OCT-</a:t>
            </a:r>
            <a:r>
              <a:rPr sz="1200" b="1" dirty="0">
                <a:latin typeface="Arial"/>
                <a:cs typeface="Arial"/>
              </a:rPr>
              <a:t>DEC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  <a:p>
            <a:pPr marL="12700" marR="1959610" indent="304800">
              <a:lnSpc>
                <a:spcPct val="231999"/>
              </a:lnSpc>
              <a:spcBef>
                <a:spcPts val="1085"/>
              </a:spcBef>
            </a:pPr>
            <a:r>
              <a:rPr sz="1200" b="1" spc="-10" dirty="0">
                <a:latin typeface="Arial"/>
                <a:cs typeface="Arial"/>
              </a:rPr>
              <a:t>GROUNDBREAKING/CONSTRUCTION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STARTS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MAY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2022 </a:t>
            </a:r>
            <a:r>
              <a:rPr sz="1200" b="1" spc="-10" dirty="0">
                <a:latin typeface="Arial"/>
                <a:cs typeface="Arial"/>
              </a:rPr>
              <a:t>CONTRACT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AWARDED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MAY</a:t>
            </a:r>
            <a:r>
              <a:rPr sz="1200" b="1" spc="-20" dirty="0">
                <a:latin typeface="Arial"/>
                <a:cs typeface="Arial"/>
              </a:rPr>
              <a:t> 2022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67253" y="3759798"/>
            <a:ext cx="1491615" cy="1748789"/>
            <a:chOff x="1767253" y="3759798"/>
            <a:chExt cx="1491615" cy="1748789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427" y="3759798"/>
              <a:ext cx="195122" cy="2210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2468" y="4300477"/>
              <a:ext cx="195122" cy="22103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3264" y="4839978"/>
              <a:ext cx="195122" cy="2210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7253" y="5286994"/>
              <a:ext cx="195122" cy="22103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7380" y="2383232"/>
            <a:ext cx="195122" cy="22103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380" y="2778497"/>
            <a:ext cx="195122" cy="22103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28327" y="2396428"/>
            <a:ext cx="983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COMPLETED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4916" y="2807451"/>
            <a:ext cx="911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MILESTONE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1855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SAC</a:t>
            </a:r>
            <a:r>
              <a:rPr i="0" spc="-5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/</a:t>
            </a:r>
            <a:r>
              <a:rPr i="0" spc="-4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Youth</a:t>
            </a:r>
            <a:r>
              <a:rPr i="0" spc="-2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&amp;</a:t>
            </a:r>
            <a:r>
              <a:rPr i="0" spc="-35" dirty="0">
                <a:latin typeface="Arial"/>
                <a:cs typeface="Arial"/>
              </a:rPr>
              <a:t> </a:t>
            </a:r>
            <a:r>
              <a:rPr i="0" spc="-20" dirty="0">
                <a:latin typeface="Arial"/>
                <a:cs typeface="Arial"/>
              </a:rPr>
              <a:t>Teen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265" y="1415365"/>
            <a:ext cx="8448040" cy="465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School</a:t>
            </a:r>
            <a:r>
              <a:rPr sz="1600" b="1" u="sng" spc="-45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Age </a:t>
            </a:r>
            <a:r>
              <a:rPr sz="1600" b="1" u="sng" spc="-20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Care</a:t>
            </a:r>
            <a:endParaRPr sz="1600">
              <a:latin typeface="Arial"/>
              <a:cs typeface="Arial"/>
            </a:endParaRPr>
          </a:p>
          <a:p>
            <a:pPr marL="398780" marR="240029" indent="-285115">
              <a:lnSpc>
                <a:spcPct val="100000"/>
              </a:lnSpc>
              <a:spcBef>
                <a:spcPts val="385"/>
              </a:spcBef>
              <a:buSzPct val="118750"/>
              <a:buFont typeface="Wingdings"/>
              <a:buChar char=""/>
              <a:tabLst>
                <a:tab pos="398780" algn="l"/>
              </a:tabLst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Registration</a:t>
            </a:r>
            <a:r>
              <a:rPr sz="16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6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Before/After</a:t>
            </a:r>
            <a:r>
              <a:rPr sz="16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School</a:t>
            </a:r>
            <a:r>
              <a:rPr sz="16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Care</a:t>
            </a:r>
            <a:r>
              <a:rPr sz="1600" b="1" spc="-7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ongoing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through</a:t>
            </a:r>
            <a:r>
              <a:rPr sz="16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Militarychildcare.com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(age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5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*and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has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started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Kindergarten</a:t>
            </a:r>
            <a:r>
              <a:rPr sz="1600" b="1" spc="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–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age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12)</a:t>
            </a:r>
            <a:endParaRPr sz="1600">
              <a:latin typeface="Arial"/>
              <a:cs typeface="Arial"/>
            </a:endParaRPr>
          </a:p>
          <a:p>
            <a:pPr marL="398780" indent="-284480">
              <a:lnSpc>
                <a:spcPct val="100000"/>
              </a:lnSpc>
              <a:spcBef>
                <a:spcPts val="380"/>
              </a:spcBef>
              <a:buSzPct val="118750"/>
              <a:buFont typeface="Wingdings"/>
              <a:buChar char=""/>
              <a:tabLst>
                <a:tab pos="398780" algn="l"/>
              </a:tabLst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Upcoming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Mini-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Military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Youth</a:t>
            </a:r>
            <a:r>
              <a:rPr sz="16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of</a:t>
            </a:r>
            <a:r>
              <a:rPr sz="16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the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Year</a:t>
            </a:r>
            <a:r>
              <a:rPr sz="16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Competition 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(in-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house)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December</a:t>
            </a:r>
            <a:r>
              <a:rPr sz="16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20</a:t>
            </a:r>
            <a:r>
              <a:rPr sz="1575" b="1" spc="-30" baseline="26455" dirty="0">
                <a:solidFill>
                  <a:srgbClr val="141C77"/>
                </a:solidFill>
                <a:latin typeface="Arial"/>
                <a:cs typeface="Arial"/>
              </a:rPr>
              <a:t>th</a:t>
            </a:r>
            <a:endParaRPr sz="1575" baseline="2645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141C77"/>
              </a:buClr>
              <a:buFont typeface="Wingdings"/>
              <a:buChar char=""/>
            </a:pPr>
            <a:endParaRPr sz="16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Contact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Info: DSN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784-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6830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Email:</a:t>
            </a:r>
            <a:r>
              <a:rPr sz="16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  <a:hlinkClick r:id="rId3"/>
              </a:rPr>
              <a:t>51FSS.FSYY.SchoolAgeCare@us.af.mil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Arial"/>
              <a:cs typeface="Arial"/>
            </a:endParaRPr>
          </a:p>
          <a:p>
            <a:pPr marL="113664">
              <a:lnSpc>
                <a:spcPct val="100000"/>
              </a:lnSpc>
            </a:pPr>
            <a:r>
              <a:rPr sz="1600" b="1" u="sng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Youth/Teen</a:t>
            </a:r>
            <a:r>
              <a:rPr sz="1600" b="1" u="sng" spc="-55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Center</a:t>
            </a:r>
            <a:endParaRPr sz="1600">
              <a:latin typeface="Arial"/>
              <a:cs typeface="Arial"/>
            </a:endParaRPr>
          </a:p>
          <a:p>
            <a:pPr marL="371475" indent="-257175">
              <a:lnSpc>
                <a:spcPct val="100000"/>
              </a:lnSpc>
              <a:spcBef>
                <a:spcPts val="385"/>
              </a:spcBef>
              <a:buSzPct val="118750"/>
              <a:buFont typeface="Wingdings"/>
              <a:buChar char=""/>
              <a:tabLst>
                <a:tab pos="371475" algn="l"/>
              </a:tabLst>
            </a:pP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Sign-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up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monthly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membership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by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registering</a:t>
            </a:r>
            <a:r>
              <a:rPr sz="16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</a:t>
            </a:r>
            <a:r>
              <a:rPr sz="16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CYPBMS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account</a:t>
            </a:r>
            <a:r>
              <a:rPr sz="16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(ages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9-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18)</a:t>
            </a:r>
            <a:endParaRPr sz="1600">
              <a:latin typeface="Arial"/>
              <a:cs typeface="Arial"/>
            </a:endParaRPr>
          </a:p>
          <a:p>
            <a:pPr marL="371475" marR="231775" indent="-257810">
              <a:lnSpc>
                <a:spcPct val="100000"/>
              </a:lnSpc>
              <a:spcBef>
                <a:spcPts val="385"/>
              </a:spcBef>
              <a:buSzPct val="118750"/>
              <a:buFont typeface="Wingdings"/>
              <a:buChar char=""/>
              <a:tabLst>
                <a:tab pos="371475" algn="l"/>
              </a:tabLst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Keystone/Torch</a:t>
            </a:r>
            <a:r>
              <a:rPr sz="16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–</a:t>
            </a:r>
            <a:r>
              <a:rPr sz="1600" b="1" spc="-7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Teen/Youth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leadership</a:t>
            </a:r>
            <a:r>
              <a:rPr sz="16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club</a:t>
            </a:r>
            <a:r>
              <a:rPr sz="16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that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offers</a:t>
            </a:r>
            <a:r>
              <a:rPr sz="16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various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volunteer</a:t>
            </a:r>
            <a:r>
              <a:rPr sz="16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hours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and</a:t>
            </a:r>
            <a:r>
              <a:rPr sz="1600" b="1" spc="-8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community</a:t>
            </a:r>
            <a:r>
              <a:rPr sz="16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improvement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opportunities</a:t>
            </a:r>
            <a:endParaRPr sz="1600">
              <a:latin typeface="Arial"/>
              <a:cs typeface="Arial"/>
            </a:endParaRPr>
          </a:p>
          <a:p>
            <a:pPr marL="371475" marR="266700" indent="-257810">
              <a:lnSpc>
                <a:spcPct val="100000"/>
              </a:lnSpc>
              <a:spcBef>
                <a:spcPts val="384"/>
              </a:spcBef>
              <a:buSzPct val="118750"/>
              <a:buFont typeface="Wingdings"/>
              <a:buChar char=""/>
              <a:tabLst>
                <a:tab pos="371475" algn="l"/>
              </a:tabLst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Military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Youth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of</a:t>
            </a:r>
            <a:r>
              <a:rPr sz="16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the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Year</a:t>
            </a:r>
            <a:r>
              <a:rPr sz="16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–</a:t>
            </a:r>
            <a:r>
              <a:rPr sz="16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Leadership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opportunity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that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offers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scholarships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and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monetary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prizes</a:t>
            </a:r>
            <a:r>
              <a:rPr sz="16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through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Boys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and</a:t>
            </a:r>
            <a:r>
              <a:rPr sz="16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Girls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Club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of</a:t>
            </a:r>
            <a:r>
              <a:rPr sz="16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America. Upcoming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competition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date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–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January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24</a:t>
            </a:r>
            <a:r>
              <a:rPr sz="1575" b="1" spc="-30" baseline="26455" dirty="0">
                <a:solidFill>
                  <a:srgbClr val="141C77"/>
                </a:solidFill>
                <a:latin typeface="Arial"/>
                <a:cs typeface="Arial"/>
              </a:rPr>
              <a:t>th</a:t>
            </a:r>
            <a:endParaRPr sz="1575" baseline="26455">
              <a:latin typeface="Arial"/>
              <a:cs typeface="Arial"/>
            </a:endParaRPr>
          </a:p>
          <a:p>
            <a:pPr marL="371475" indent="-257175">
              <a:lnSpc>
                <a:spcPct val="100000"/>
              </a:lnSpc>
              <a:spcBef>
                <a:spcPts val="380"/>
              </a:spcBef>
              <a:buSzPct val="118750"/>
              <a:buFont typeface="Wingdings"/>
              <a:buChar char=""/>
              <a:tabLst>
                <a:tab pos="371475" algn="l"/>
              </a:tabLst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Registration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6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Field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Trips,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Events,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Clubs,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and</a:t>
            </a:r>
            <a:r>
              <a:rPr sz="16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Membership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all</a:t>
            </a:r>
            <a:r>
              <a:rPr sz="16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through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CYPBMS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13664">
              <a:lnSpc>
                <a:spcPct val="100000"/>
              </a:lnSpc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Contact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Info:</a:t>
            </a:r>
            <a:r>
              <a:rPr sz="16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DSN</a:t>
            </a:r>
            <a:r>
              <a:rPr sz="16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784-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1492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email:</a:t>
            </a:r>
            <a:r>
              <a:rPr sz="16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  <a:hlinkClick r:id="rId4"/>
              </a:rPr>
              <a:t>51FSS.FSYY.YouthCenter@us.af.mil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489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Youth</a:t>
            </a:r>
            <a:r>
              <a:rPr i="0" spc="-9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Sports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49249" y="1500060"/>
            <a:ext cx="8445500" cy="3315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95"/>
              </a:spcBef>
            </a:pPr>
            <a:r>
              <a:rPr sz="1800" dirty="0"/>
              <a:t>Youth</a:t>
            </a:r>
            <a:r>
              <a:rPr sz="1800" spc="-30" dirty="0"/>
              <a:t> </a:t>
            </a:r>
            <a:r>
              <a:rPr sz="1800" spc="-10" dirty="0"/>
              <a:t>Sports</a:t>
            </a:r>
          </a:p>
          <a:p>
            <a:pPr marL="391795" indent="-284480">
              <a:lnSpc>
                <a:spcPct val="100000"/>
              </a:lnSpc>
              <a:spcBef>
                <a:spcPts val="385"/>
              </a:spcBef>
              <a:buSzPct val="118750"/>
              <a:buFont typeface="Wingdings"/>
              <a:buChar char=""/>
              <a:tabLst>
                <a:tab pos="391795" algn="l"/>
              </a:tabLst>
            </a:pPr>
            <a:r>
              <a:rPr sz="1800" u="none" dirty="0"/>
              <a:t>Registration</a:t>
            </a:r>
            <a:r>
              <a:rPr sz="1800" u="none" spc="-20" dirty="0"/>
              <a:t> </a:t>
            </a:r>
            <a:r>
              <a:rPr sz="1800" u="none" dirty="0"/>
              <a:t>for</a:t>
            </a:r>
            <a:r>
              <a:rPr sz="1800" u="none" spc="-50" dirty="0"/>
              <a:t> </a:t>
            </a:r>
            <a:r>
              <a:rPr sz="1800" u="none" dirty="0"/>
              <a:t>Basketball</a:t>
            </a:r>
            <a:r>
              <a:rPr sz="1800" u="none" spc="-35" dirty="0"/>
              <a:t> </a:t>
            </a:r>
            <a:r>
              <a:rPr sz="1800" u="none" dirty="0"/>
              <a:t>and</a:t>
            </a:r>
            <a:r>
              <a:rPr sz="1800" u="none" spc="-50" dirty="0"/>
              <a:t> </a:t>
            </a:r>
            <a:r>
              <a:rPr sz="1800" u="none" dirty="0"/>
              <a:t>Winter</a:t>
            </a:r>
            <a:r>
              <a:rPr sz="1800" u="none" spc="-25" dirty="0"/>
              <a:t> </a:t>
            </a:r>
            <a:r>
              <a:rPr sz="1800" u="none" dirty="0"/>
              <a:t>Cheer</a:t>
            </a:r>
            <a:r>
              <a:rPr sz="1800" u="none" spc="-55" dirty="0"/>
              <a:t> </a:t>
            </a:r>
            <a:r>
              <a:rPr sz="1800" u="none" dirty="0"/>
              <a:t>open</a:t>
            </a:r>
            <a:r>
              <a:rPr sz="1800" u="none" spc="-50" dirty="0"/>
              <a:t> </a:t>
            </a:r>
            <a:r>
              <a:rPr sz="1800" u="none" dirty="0"/>
              <a:t>now</a:t>
            </a:r>
            <a:r>
              <a:rPr sz="1800" u="none" spc="-45" dirty="0"/>
              <a:t> </a:t>
            </a:r>
            <a:r>
              <a:rPr sz="1800" u="none" dirty="0"/>
              <a:t>until</a:t>
            </a:r>
            <a:r>
              <a:rPr sz="1800" u="none" spc="-20" dirty="0"/>
              <a:t> </a:t>
            </a:r>
            <a:r>
              <a:rPr sz="1800" u="none" dirty="0"/>
              <a:t>November</a:t>
            </a:r>
            <a:r>
              <a:rPr sz="1800" u="none" spc="-5" dirty="0"/>
              <a:t> </a:t>
            </a:r>
            <a:r>
              <a:rPr sz="1800" u="none" spc="-20" dirty="0"/>
              <a:t>29</a:t>
            </a:r>
            <a:r>
              <a:rPr u="none" spc="-30" baseline="26455" dirty="0"/>
              <a:t>th</a:t>
            </a:r>
            <a:endParaRPr baseline="26455" dirty="0"/>
          </a:p>
          <a:p>
            <a:pPr marL="391795" marR="156210" indent="-285115">
              <a:lnSpc>
                <a:spcPct val="100000"/>
              </a:lnSpc>
              <a:spcBef>
                <a:spcPts val="380"/>
              </a:spcBef>
              <a:buSzPct val="118750"/>
              <a:buFont typeface="Wingdings"/>
              <a:buChar char=""/>
              <a:tabLst>
                <a:tab pos="391795" algn="l"/>
              </a:tabLst>
            </a:pPr>
            <a:r>
              <a:rPr sz="1800" u="none" dirty="0"/>
              <a:t>Upcoming</a:t>
            </a:r>
            <a:r>
              <a:rPr sz="1800" u="none" spc="-35" dirty="0"/>
              <a:t> </a:t>
            </a:r>
            <a:r>
              <a:rPr sz="1800" u="none" dirty="0"/>
              <a:t>Parent</a:t>
            </a:r>
            <a:r>
              <a:rPr sz="1800" u="none" spc="-60" dirty="0"/>
              <a:t> </a:t>
            </a:r>
            <a:r>
              <a:rPr sz="1800" u="none" dirty="0"/>
              <a:t>Orientation</a:t>
            </a:r>
            <a:r>
              <a:rPr sz="1800" u="none" spc="-10" dirty="0"/>
              <a:t> </a:t>
            </a:r>
            <a:r>
              <a:rPr sz="1800" u="none" dirty="0"/>
              <a:t>(mandatory</a:t>
            </a:r>
            <a:r>
              <a:rPr sz="1800" u="none" spc="-45" dirty="0"/>
              <a:t> </a:t>
            </a:r>
            <a:r>
              <a:rPr sz="1800" u="none" dirty="0"/>
              <a:t>to</a:t>
            </a:r>
            <a:r>
              <a:rPr sz="1800" u="none" spc="-40" dirty="0"/>
              <a:t> </a:t>
            </a:r>
            <a:r>
              <a:rPr sz="1800" u="none" dirty="0"/>
              <a:t>complete</a:t>
            </a:r>
            <a:r>
              <a:rPr sz="1800" u="none" spc="-30" dirty="0"/>
              <a:t> </a:t>
            </a:r>
            <a:r>
              <a:rPr sz="1800" u="none" dirty="0"/>
              <a:t>annually):</a:t>
            </a:r>
            <a:r>
              <a:rPr sz="1800" u="none" spc="-15" dirty="0"/>
              <a:t> </a:t>
            </a:r>
            <a:r>
              <a:rPr sz="1800" u="none" dirty="0"/>
              <a:t>December</a:t>
            </a:r>
            <a:r>
              <a:rPr sz="1800" u="none" spc="-40" dirty="0"/>
              <a:t> </a:t>
            </a:r>
            <a:r>
              <a:rPr sz="1800" u="none" dirty="0"/>
              <a:t>11</a:t>
            </a:r>
            <a:r>
              <a:rPr u="none" baseline="26455" dirty="0"/>
              <a:t>th</a:t>
            </a:r>
            <a:r>
              <a:rPr u="none" spc="120" baseline="26455" dirty="0"/>
              <a:t> </a:t>
            </a:r>
            <a:r>
              <a:rPr sz="1800" u="none" spc="-25" dirty="0"/>
              <a:t>at </a:t>
            </a:r>
            <a:r>
              <a:rPr sz="1800" u="none" dirty="0"/>
              <a:t>1800,</a:t>
            </a:r>
            <a:r>
              <a:rPr sz="1800" u="none" spc="-20" dirty="0"/>
              <a:t> </a:t>
            </a:r>
            <a:r>
              <a:rPr sz="1800" u="none" dirty="0"/>
              <a:t>December</a:t>
            </a:r>
            <a:r>
              <a:rPr sz="1800" u="none" spc="-15" dirty="0"/>
              <a:t> </a:t>
            </a:r>
            <a:r>
              <a:rPr sz="1800" u="none" dirty="0"/>
              <a:t>16</a:t>
            </a:r>
            <a:r>
              <a:rPr u="none" baseline="26455" dirty="0"/>
              <a:t>th</a:t>
            </a:r>
            <a:r>
              <a:rPr u="none" spc="172" baseline="26455" dirty="0"/>
              <a:t> </a:t>
            </a:r>
            <a:r>
              <a:rPr sz="1800" u="none" dirty="0"/>
              <a:t>at</a:t>
            </a:r>
            <a:r>
              <a:rPr sz="1800" u="none" spc="-25" dirty="0"/>
              <a:t> </a:t>
            </a:r>
            <a:r>
              <a:rPr sz="1800" u="none" dirty="0"/>
              <a:t>1100,</a:t>
            </a:r>
            <a:r>
              <a:rPr sz="1800" u="none" spc="-15" dirty="0"/>
              <a:t> </a:t>
            </a:r>
            <a:r>
              <a:rPr sz="1800" u="none" dirty="0"/>
              <a:t>and</a:t>
            </a:r>
            <a:r>
              <a:rPr sz="1800" u="none" spc="-25" dirty="0"/>
              <a:t> </a:t>
            </a:r>
            <a:r>
              <a:rPr sz="1800" u="none" dirty="0"/>
              <a:t>January</a:t>
            </a:r>
            <a:r>
              <a:rPr sz="1800" u="none" spc="-15" dirty="0"/>
              <a:t> </a:t>
            </a:r>
            <a:r>
              <a:rPr sz="1800" u="none" dirty="0"/>
              <a:t>7</a:t>
            </a:r>
            <a:r>
              <a:rPr u="none" baseline="26455" dirty="0"/>
              <a:t>th</a:t>
            </a:r>
            <a:r>
              <a:rPr u="none" spc="172" baseline="26455" dirty="0"/>
              <a:t> </a:t>
            </a:r>
            <a:r>
              <a:rPr sz="1800" u="none" dirty="0"/>
              <a:t>at</a:t>
            </a:r>
            <a:r>
              <a:rPr sz="1800" u="none" spc="-25" dirty="0"/>
              <a:t> </a:t>
            </a:r>
            <a:r>
              <a:rPr sz="1800" u="none" spc="-10" dirty="0"/>
              <a:t>1800.</a:t>
            </a:r>
            <a:endParaRPr sz="1800" dirty="0"/>
          </a:p>
          <a:p>
            <a:pPr marL="391795" indent="-284480">
              <a:lnSpc>
                <a:spcPct val="100000"/>
              </a:lnSpc>
              <a:spcBef>
                <a:spcPts val="385"/>
              </a:spcBef>
              <a:buSzPct val="118750"/>
              <a:buFont typeface="Wingdings"/>
              <a:buChar char=""/>
              <a:tabLst>
                <a:tab pos="391795" algn="l"/>
              </a:tabLst>
            </a:pPr>
            <a:r>
              <a:rPr sz="1800" u="none" dirty="0"/>
              <a:t>Upcoming</a:t>
            </a:r>
            <a:r>
              <a:rPr sz="1800" u="none" spc="-15" dirty="0"/>
              <a:t> </a:t>
            </a:r>
            <a:r>
              <a:rPr sz="1800" u="none" dirty="0"/>
              <a:t>Soccer</a:t>
            </a:r>
            <a:r>
              <a:rPr sz="1800" u="none" spc="-45" dirty="0"/>
              <a:t> </a:t>
            </a:r>
            <a:r>
              <a:rPr sz="1800" u="none" dirty="0"/>
              <a:t>Registration:</a:t>
            </a:r>
            <a:r>
              <a:rPr sz="1800" u="none" spc="-5" dirty="0"/>
              <a:t> </a:t>
            </a:r>
            <a:r>
              <a:rPr sz="1800" u="none" dirty="0"/>
              <a:t>February</a:t>
            </a:r>
            <a:r>
              <a:rPr sz="1800" u="none" spc="-25" dirty="0"/>
              <a:t> </a:t>
            </a:r>
            <a:r>
              <a:rPr sz="1800" u="none" dirty="0"/>
              <a:t>3</a:t>
            </a:r>
            <a:r>
              <a:rPr u="none" baseline="26455" dirty="0"/>
              <a:t>rd</a:t>
            </a:r>
            <a:r>
              <a:rPr u="none" spc="157" baseline="26455" dirty="0"/>
              <a:t> </a:t>
            </a:r>
            <a:r>
              <a:rPr sz="1800" u="none" dirty="0"/>
              <a:t>until</a:t>
            </a:r>
            <a:r>
              <a:rPr sz="1800" u="none" spc="-25" dirty="0"/>
              <a:t> </a:t>
            </a:r>
            <a:r>
              <a:rPr sz="1800" u="none" dirty="0"/>
              <a:t>February</a:t>
            </a:r>
            <a:r>
              <a:rPr sz="1800" u="none" spc="-25" dirty="0"/>
              <a:t> </a:t>
            </a:r>
            <a:r>
              <a:rPr sz="1800" u="none" spc="-20" dirty="0"/>
              <a:t>28</a:t>
            </a:r>
            <a:r>
              <a:rPr u="none" spc="-30" baseline="26455" dirty="0"/>
              <a:t>th</a:t>
            </a:r>
            <a:endParaRPr baseline="26455" dirty="0"/>
          </a:p>
          <a:p>
            <a:pPr marL="391795" marR="81280" indent="-285115">
              <a:lnSpc>
                <a:spcPct val="100000"/>
              </a:lnSpc>
              <a:spcBef>
                <a:spcPts val="385"/>
              </a:spcBef>
              <a:buSzPct val="118750"/>
              <a:buFont typeface="Wingdings"/>
              <a:buChar char=""/>
              <a:tabLst>
                <a:tab pos="391795" algn="l"/>
              </a:tabLst>
            </a:pPr>
            <a:r>
              <a:rPr sz="1800" u="none" dirty="0"/>
              <a:t>Looking</a:t>
            </a:r>
            <a:r>
              <a:rPr sz="1800" u="none" spc="-40" dirty="0"/>
              <a:t> </a:t>
            </a:r>
            <a:r>
              <a:rPr sz="1800" u="none" dirty="0"/>
              <a:t>for</a:t>
            </a:r>
            <a:r>
              <a:rPr sz="1800" u="none" spc="-30" dirty="0"/>
              <a:t> </a:t>
            </a:r>
            <a:r>
              <a:rPr sz="1800" u="none" dirty="0"/>
              <a:t>Basketball,</a:t>
            </a:r>
            <a:r>
              <a:rPr sz="1800" u="none" spc="-25" dirty="0"/>
              <a:t> </a:t>
            </a:r>
            <a:r>
              <a:rPr sz="1800" u="none" dirty="0"/>
              <a:t>Cheer,</a:t>
            </a:r>
            <a:r>
              <a:rPr sz="1800" u="none" spc="-45" dirty="0"/>
              <a:t> </a:t>
            </a:r>
            <a:r>
              <a:rPr sz="1800" u="none" dirty="0"/>
              <a:t>and</a:t>
            </a:r>
            <a:r>
              <a:rPr sz="1800" u="none" spc="-45" dirty="0"/>
              <a:t> </a:t>
            </a:r>
            <a:r>
              <a:rPr sz="1800" u="none" dirty="0"/>
              <a:t>Soccer</a:t>
            </a:r>
            <a:r>
              <a:rPr sz="1800" u="none" spc="-55" dirty="0"/>
              <a:t> </a:t>
            </a:r>
            <a:r>
              <a:rPr sz="1800" u="none" dirty="0"/>
              <a:t>Coaches.</a:t>
            </a:r>
            <a:r>
              <a:rPr sz="1800" u="none" spc="-45" dirty="0"/>
              <a:t> </a:t>
            </a:r>
            <a:r>
              <a:rPr sz="1800" u="none" dirty="0"/>
              <a:t>If</a:t>
            </a:r>
            <a:r>
              <a:rPr sz="1800" u="none" spc="-40" dirty="0"/>
              <a:t> </a:t>
            </a:r>
            <a:r>
              <a:rPr sz="1800" u="none" dirty="0"/>
              <a:t>interested,</a:t>
            </a:r>
            <a:r>
              <a:rPr sz="1800" u="none" spc="-25" dirty="0"/>
              <a:t> </a:t>
            </a:r>
            <a:r>
              <a:rPr sz="1800" u="none" dirty="0"/>
              <a:t>please</a:t>
            </a:r>
            <a:r>
              <a:rPr sz="1800" u="none" spc="-45" dirty="0"/>
              <a:t> </a:t>
            </a:r>
            <a:r>
              <a:rPr sz="1800" u="none" dirty="0"/>
              <a:t>email</a:t>
            </a:r>
            <a:r>
              <a:rPr sz="1800" u="none" spc="-20" dirty="0"/>
              <a:t> </a:t>
            </a:r>
            <a:r>
              <a:rPr sz="1800" u="none" spc="-25" dirty="0"/>
              <a:t>our </a:t>
            </a:r>
            <a:r>
              <a:rPr sz="1800" u="none" dirty="0"/>
              <a:t>org</a:t>
            </a:r>
            <a:r>
              <a:rPr sz="1800" u="none" spc="-35" dirty="0"/>
              <a:t> </a:t>
            </a:r>
            <a:r>
              <a:rPr sz="1800" u="none" dirty="0"/>
              <a:t>box</a:t>
            </a:r>
            <a:r>
              <a:rPr sz="1800" u="none" spc="-25" dirty="0"/>
              <a:t> </a:t>
            </a:r>
            <a:r>
              <a:rPr sz="1800" u="none" dirty="0"/>
              <a:t>to</a:t>
            </a:r>
            <a:r>
              <a:rPr sz="1800" u="none" spc="-15" dirty="0"/>
              <a:t> </a:t>
            </a:r>
            <a:r>
              <a:rPr sz="1800" u="none" dirty="0"/>
              <a:t>get</a:t>
            </a:r>
            <a:r>
              <a:rPr sz="1800" u="none" spc="-35" dirty="0"/>
              <a:t> </a:t>
            </a:r>
            <a:r>
              <a:rPr sz="1800" u="none" dirty="0"/>
              <a:t>started</a:t>
            </a:r>
            <a:r>
              <a:rPr sz="1800" u="none" spc="-15" dirty="0"/>
              <a:t> </a:t>
            </a:r>
            <a:r>
              <a:rPr sz="1800" u="none" dirty="0"/>
              <a:t>on</a:t>
            </a:r>
            <a:r>
              <a:rPr sz="1800" u="none" spc="-30" dirty="0"/>
              <a:t> </a:t>
            </a:r>
            <a:r>
              <a:rPr sz="1800" u="none" dirty="0"/>
              <a:t>all</a:t>
            </a:r>
            <a:r>
              <a:rPr sz="1800" u="none" spc="-20" dirty="0"/>
              <a:t> </a:t>
            </a:r>
            <a:r>
              <a:rPr sz="1800" u="none" dirty="0"/>
              <a:t>required</a:t>
            </a:r>
            <a:r>
              <a:rPr sz="1800" u="none" spc="-15" dirty="0"/>
              <a:t> </a:t>
            </a:r>
            <a:r>
              <a:rPr sz="1800" u="none" dirty="0"/>
              <a:t>training</a:t>
            </a:r>
            <a:r>
              <a:rPr sz="1800" u="none" spc="-10" dirty="0"/>
              <a:t> </a:t>
            </a:r>
            <a:r>
              <a:rPr sz="1800" u="none" dirty="0"/>
              <a:t>and</a:t>
            </a:r>
            <a:r>
              <a:rPr sz="1800" u="none" spc="-30" dirty="0"/>
              <a:t> </a:t>
            </a:r>
            <a:r>
              <a:rPr sz="1800" u="none" dirty="0"/>
              <a:t>background</a:t>
            </a:r>
            <a:r>
              <a:rPr sz="1800" u="none" spc="-15" dirty="0"/>
              <a:t> </a:t>
            </a:r>
            <a:r>
              <a:rPr sz="1800" u="none" spc="-10" dirty="0"/>
              <a:t>investigation.</a:t>
            </a:r>
          </a:p>
          <a:p>
            <a:pPr marL="391795" indent="-284480">
              <a:lnSpc>
                <a:spcPct val="100000"/>
              </a:lnSpc>
              <a:spcBef>
                <a:spcPts val="385"/>
              </a:spcBef>
              <a:buSzPct val="118750"/>
              <a:buFont typeface="Wingdings"/>
              <a:buChar char=""/>
              <a:tabLst>
                <a:tab pos="391795" algn="l"/>
              </a:tabLst>
            </a:pPr>
            <a:r>
              <a:rPr sz="1800" u="none" dirty="0"/>
              <a:t>Surveys</a:t>
            </a:r>
            <a:r>
              <a:rPr sz="1800" u="none" spc="15" dirty="0"/>
              <a:t> </a:t>
            </a:r>
            <a:r>
              <a:rPr sz="1800" u="none" dirty="0"/>
              <a:t>are</a:t>
            </a:r>
            <a:r>
              <a:rPr sz="1800" u="none" spc="-30" dirty="0"/>
              <a:t> </a:t>
            </a:r>
            <a:r>
              <a:rPr sz="1800" u="none" dirty="0"/>
              <a:t>now</a:t>
            </a:r>
            <a:r>
              <a:rPr sz="1800" u="none" spc="-20" dirty="0"/>
              <a:t> </a:t>
            </a:r>
            <a:r>
              <a:rPr sz="1800" u="none" dirty="0"/>
              <a:t>given at</a:t>
            </a:r>
            <a:r>
              <a:rPr sz="1800" u="none" spc="-20" dirty="0"/>
              <a:t> </a:t>
            </a:r>
            <a:r>
              <a:rPr sz="1800" u="none" dirty="0"/>
              <a:t>the</a:t>
            </a:r>
            <a:r>
              <a:rPr sz="1800" u="none" spc="-25" dirty="0"/>
              <a:t> </a:t>
            </a:r>
            <a:r>
              <a:rPr sz="1800" u="none" dirty="0"/>
              <a:t>end</a:t>
            </a:r>
            <a:r>
              <a:rPr sz="1800" u="none" spc="-35" dirty="0"/>
              <a:t> </a:t>
            </a:r>
            <a:r>
              <a:rPr sz="1800" u="none" dirty="0"/>
              <a:t>of</a:t>
            </a:r>
            <a:r>
              <a:rPr sz="1800" u="none" spc="-20" dirty="0"/>
              <a:t> </a:t>
            </a:r>
            <a:r>
              <a:rPr sz="1800" u="none" dirty="0"/>
              <a:t>each</a:t>
            </a:r>
            <a:r>
              <a:rPr sz="1800" u="none" spc="-40" dirty="0"/>
              <a:t> </a:t>
            </a:r>
            <a:r>
              <a:rPr sz="1800" u="none" dirty="0"/>
              <a:t>Sports</a:t>
            </a:r>
            <a:r>
              <a:rPr sz="1800" u="none" spc="-15" dirty="0"/>
              <a:t> </a:t>
            </a:r>
            <a:r>
              <a:rPr sz="1800" u="none" dirty="0"/>
              <a:t>Season</a:t>
            </a:r>
            <a:r>
              <a:rPr sz="1800" u="none" spc="-40" dirty="0"/>
              <a:t> </a:t>
            </a:r>
            <a:r>
              <a:rPr sz="1800" u="none" dirty="0"/>
              <a:t>to</a:t>
            </a:r>
            <a:r>
              <a:rPr sz="1800" u="none" spc="-20" dirty="0"/>
              <a:t> </a:t>
            </a:r>
            <a:r>
              <a:rPr sz="1800" u="none" dirty="0"/>
              <a:t>evaluate</a:t>
            </a:r>
            <a:r>
              <a:rPr sz="1800" u="none" spc="5" dirty="0"/>
              <a:t> </a:t>
            </a:r>
            <a:r>
              <a:rPr sz="1800" u="none" spc="-10" dirty="0"/>
              <a:t>program.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1000" y="5048465"/>
            <a:ext cx="6170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Contact: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DSN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784-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1492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email:</a:t>
            </a:r>
            <a:r>
              <a:rPr sz="16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  <a:hlinkClick r:id="rId3"/>
              </a:rPr>
              <a:t>51fss.fsyy.youthcenter@us.af.mil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56565" y="1543850"/>
            <a:ext cx="8422640" cy="4173220"/>
            <a:chOff x="356565" y="1543850"/>
            <a:chExt cx="8422640" cy="4173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094" y="1553387"/>
              <a:ext cx="8403318" cy="41538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1327" y="1548612"/>
              <a:ext cx="8413115" cy="4163695"/>
            </a:xfrm>
            <a:custGeom>
              <a:avLst/>
              <a:gdLst/>
              <a:ahLst/>
              <a:cxnLst/>
              <a:rect l="l" t="t" r="r" b="b"/>
              <a:pathLst>
                <a:path w="8413115" h="4163695">
                  <a:moveTo>
                    <a:pt x="0" y="0"/>
                  </a:moveTo>
                  <a:lnTo>
                    <a:pt x="8412861" y="0"/>
                  </a:lnTo>
                  <a:lnTo>
                    <a:pt x="8412861" y="4163390"/>
                  </a:lnTo>
                  <a:lnTo>
                    <a:pt x="0" y="41633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99998" y="555863"/>
            <a:ext cx="388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Family</a:t>
            </a:r>
            <a:r>
              <a:rPr i="0" spc="-5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Child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spc="-20" dirty="0">
                <a:latin typeface="Arial"/>
                <a:cs typeface="Arial"/>
              </a:rPr>
              <a:t>Care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4655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Force</a:t>
            </a:r>
            <a:r>
              <a:rPr i="0" spc="-11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Support</a:t>
            </a:r>
            <a:r>
              <a:rPr i="0" spc="-10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Events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19" y="1472710"/>
            <a:ext cx="2488902" cy="45839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5429" y="1472717"/>
            <a:ext cx="2602517" cy="46266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9548" y="1472710"/>
            <a:ext cx="2681418" cy="462662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85469" y="403463"/>
            <a:ext cx="4293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FSS</a:t>
            </a:r>
            <a:r>
              <a:rPr i="0" spc="-1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Enhancements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665762" y="4247464"/>
            <a:ext cx="1990089" cy="1536065"/>
            <a:chOff x="3665762" y="4247464"/>
            <a:chExt cx="1990089" cy="1536065"/>
          </a:xfrm>
        </p:grpSpPr>
        <p:sp>
          <p:nvSpPr>
            <p:cNvPr id="6" name="object 6"/>
            <p:cNvSpPr/>
            <p:nvPr/>
          </p:nvSpPr>
          <p:spPr>
            <a:xfrm>
              <a:off x="3672112" y="4253814"/>
              <a:ext cx="1977389" cy="1523365"/>
            </a:xfrm>
            <a:custGeom>
              <a:avLst/>
              <a:gdLst/>
              <a:ahLst/>
              <a:cxnLst/>
              <a:rect l="l" t="t" r="r" b="b"/>
              <a:pathLst>
                <a:path w="1977389" h="1523364">
                  <a:moveTo>
                    <a:pt x="1723250" y="0"/>
                  </a:moveTo>
                  <a:lnTo>
                    <a:pt x="253834" y="0"/>
                  </a:lnTo>
                  <a:lnTo>
                    <a:pt x="208206" y="4089"/>
                  </a:lnTo>
                  <a:lnTo>
                    <a:pt x="165261" y="15881"/>
                  </a:lnTo>
                  <a:lnTo>
                    <a:pt x="125716" y="34657"/>
                  </a:lnTo>
                  <a:lnTo>
                    <a:pt x="90289" y="59700"/>
                  </a:lnTo>
                  <a:lnTo>
                    <a:pt x="59696" y="90294"/>
                  </a:lnTo>
                  <a:lnTo>
                    <a:pt x="34654" y="125722"/>
                  </a:lnTo>
                  <a:lnTo>
                    <a:pt x="15879" y="165266"/>
                  </a:lnTo>
                  <a:lnTo>
                    <a:pt x="4089" y="208209"/>
                  </a:lnTo>
                  <a:lnTo>
                    <a:pt x="0" y="253834"/>
                  </a:lnTo>
                  <a:lnTo>
                    <a:pt x="0" y="1269136"/>
                  </a:lnTo>
                  <a:lnTo>
                    <a:pt x="4089" y="1314761"/>
                  </a:lnTo>
                  <a:lnTo>
                    <a:pt x="15879" y="1357704"/>
                  </a:lnTo>
                  <a:lnTo>
                    <a:pt x="34654" y="1397248"/>
                  </a:lnTo>
                  <a:lnTo>
                    <a:pt x="59696" y="1432676"/>
                  </a:lnTo>
                  <a:lnTo>
                    <a:pt x="90289" y="1463270"/>
                  </a:lnTo>
                  <a:lnTo>
                    <a:pt x="125716" y="1488313"/>
                  </a:lnTo>
                  <a:lnTo>
                    <a:pt x="165261" y="1507089"/>
                  </a:lnTo>
                  <a:lnTo>
                    <a:pt x="208206" y="1518881"/>
                  </a:lnTo>
                  <a:lnTo>
                    <a:pt x="253834" y="1522971"/>
                  </a:lnTo>
                  <a:lnTo>
                    <a:pt x="1723250" y="1522971"/>
                  </a:lnTo>
                  <a:lnTo>
                    <a:pt x="1768875" y="1518881"/>
                  </a:lnTo>
                  <a:lnTo>
                    <a:pt x="1811818" y="1507089"/>
                  </a:lnTo>
                  <a:lnTo>
                    <a:pt x="1851362" y="1488313"/>
                  </a:lnTo>
                  <a:lnTo>
                    <a:pt x="1886790" y="1463270"/>
                  </a:lnTo>
                  <a:lnTo>
                    <a:pt x="1917384" y="1432676"/>
                  </a:lnTo>
                  <a:lnTo>
                    <a:pt x="1942427" y="1397248"/>
                  </a:lnTo>
                  <a:lnTo>
                    <a:pt x="1961203" y="1357704"/>
                  </a:lnTo>
                  <a:lnTo>
                    <a:pt x="1972995" y="1314761"/>
                  </a:lnTo>
                  <a:lnTo>
                    <a:pt x="1977085" y="1269136"/>
                  </a:lnTo>
                  <a:lnTo>
                    <a:pt x="1977085" y="253834"/>
                  </a:lnTo>
                  <a:lnTo>
                    <a:pt x="1972995" y="208209"/>
                  </a:lnTo>
                  <a:lnTo>
                    <a:pt x="1961203" y="165266"/>
                  </a:lnTo>
                  <a:lnTo>
                    <a:pt x="1942427" y="125722"/>
                  </a:lnTo>
                  <a:lnTo>
                    <a:pt x="1917384" y="90294"/>
                  </a:lnTo>
                  <a:lnTo>
                    <a:pt x="1886790" y="59700"/>
                  </a:lnTo>
                  <a:lnTo>
                    <a:pt x="1851362" y="34657"/>
                  </a:lnTo>
                  <a:lnTo>
                    <a:pt x="1811818" y="15881"/>
                  </a:lnTo>
                  <a:lnTo>
                    <a:pt x="1768875" y="4089"/>
                  </a:lnTo>
                  <a:lnTo>
                    <a:pt x="1723250" y="0"/>
                  </a:lnTo>
                  <a:close/>
                </a:path>
              </a:pathLst>
            </a:custGeom>
            <a:solidFill>
              <a:srgbClr val="0B2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2112" y="4253814"/>
              <a:ext cx="1977389" cy="1523365"/>
            </a:xfrm>
            <a:custGeom>
              <a:avLst/>
              <a:gdLst/>
              <a:ahLst/>
              <a:cxnLst/>
              <a:rect l="l" t="t" r="r" b="b"/>
              <a:pathLst>
                <a:path w="1977389" h="1523364">
                  <a:moveTo>
                    <a:pt x="0" y="253834"/>
                  </a:moveTo>
                  <a:lnTo>
                    <a:pt x="4089" y="208209"/>
                  </a:lnTo>
                  <a:lnTo>
                    <a:pt x="15879" y="165266"/>
                  </a:lnTo>
                  <a:lnTo>
                    <a:pt x="34654" y="125722"/>
                  </a:lnTo>
                  <a:lnTo>
                    <a:pt x="59696" y="90294"/>
                  </a:lnTo>
                  <a:lnTo>
                    <a:pt x="90289" y="59700"/>
                  </a:lnTo>
                  <a:lnTo>
                    <a:pt x="125716" y="34657"/>
                  </a:lnTo>
                  <a:lnTo>
                    <a:pt x="165261" y="15881"/>
                  </a:lnTo>
                  <a:lnTo>
                    <a:pt x="208206" y="4089"/>
                  </a:lnTo>
                  <a:lnTo>
                    <a:pt x="253834" y="0"/>
                  </a:lnTo>
                  <a:lnTo>
                    <a:pt x="1723250" y="0"/>
                  </a:lnTo>
                  <a:lnTo>
                    <a:pt x="1768875" y="4089"/>
                  </a:lnTo>
                  <a:lnTo>
                    <a:pt x="1811818" y="15881"/>
                  </a:lnTo>
                  <a:lnTo>
                    <a:pt x="1851362" y="34657"/>
                  </a:lnTo>
                  <a:lnTo>
                    <a:pt x="1886790" y="59700"/>
                  </a:lnTo>
                  <a:lnTo>
                    <a:pt x="1917384" y="90294"/>
                  </a:lnTo>
                  <a:lnTo>
                    <a:pt x="1942427" y="125722"/>
                  </a:lnTo>
                  <a:lnTo>
                    <a:pt x="1961203" y="165266"/>
                  </a:lnTo>
                  <a:lnTo>
                    <a:pt x="1972995" y="208209"/>
                  </a:lnTo>
                  <a:lnTo>
                    <a:pt x="1977085" y="253834"/>
                  </a:lnTo>
                  <a:lnTo>
                    <a:pt x="1977085" y="1269136"/>
                  </a:lnTo>
                  <a:lnTo>
                    <a:pt x="1972995" y="1314761"/>
                  </a:lnTo>
                  <a:lnTo>
                    <a:pt x="1961203" y="1357704"/>
                  </a:lnTo>
                  <a:lnTo>
                    <a:pt x="1942427" y="1397248"/>
                  </a:lnTo>
                  <a:lnTo>
                    <a:pt x="1917384" y="1432676"/>
                  </a:lnTo>
                  <a:lnTo>
                    <a:pt x="1886790" y="1463270"/>
                  </a:lnTo>
                  <a:lnTo>
                    <a:pt x="1851362" y="1488313"/>
                  </a:lnTo>
                  <a:lnTo>
                    <a:pt x="1811818" y="1507089"/>
                  </a:lnTo>
                  <a:lnTo>
                    <a:pt x="1768875" y="1518881"/>
                  </a:lnTo>
                  <a:lnTo>
                    <a:pt x="1723250" y="1522971"/>
                  </a:lnTo>
                  <a:lnTo>
                    <a:pt x="253834" y="1522971"/>
                  </a:lnTo>
                  <a:lnTo>
                    <a:pt x="208206" y="1518881"/>
                  </a:lnTo>
                  <a:lnTo>
                    <a:pt x="165261" y="1507089"/>
                  </a:lnTo>
                  <a:lnTo>
                    <a:pt x="125716" y="1488313"/>
                  </a:lnTo>
                  <a:lnTo>
                    <a:pt x="90289" y="1463270"/>
                  </a:lnTo>
                  <a:lnTo>
                    <a:pt x="59696" y="1432676"/>
                  </a:lnTo>
                  <a:lnTo>
                    <a:pt x="34654" y="1397248"/>
                  </a:lnTo>
                  <a:lnTo>
                    <a:pt x="15879" y="1357704"/>
                  </a:lnTo>
                  <a:lnTo>
                    <a:pt x="4089" y="1314761"/>
                  </a:lnTo>
                  <a:lnTo>
                    <a:pt x="0" y="1269136"/>
                  </a:lnTo>
                  <a:lnTo>
                    <a:pt x="0" y="2538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39487" y="4355084"/>
            <a:ext cx="1640839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FSS</a:t>
            </a: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Facilities receive improvements</a:t>
            </a:r>
            <a:r>
              <a:rPr sz="14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programming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sz="14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9261" y="2778553"/>
            <a:ext cx="1990089" cy="1536065"/>
            <a:chOff x="1019261" y="2778553"/>
            <a:chExt cx="1990089" cy="1536065"/>
          </a:xfrm>
        </p:grpSpPr>
        <p:sp>
          <p:nvSpPr>
            <p:cNvPr id="10" name="object 10"/>
            <p:cNvSpPr/>
            <p:nvPr/>
          </p:nvSpPr>
          <p:spPr>
            <a:xfrm>
              <a:off x="1025611" y="2784903"/>
              <a:ext cx="1977389" cy="1523365"/>
            </a:xfrm>
            <a:custGeom>
              <a:avLst/>
              <a:gdLst/>
              <a:ahLst/>
              <a:cxnLst/>
              <a:rect l="l" t="t" r="r" b="b"/>
              <a:pathLst>
                <a:path w="1977389" h="1523364">
                  <a:moveTo>
                    <a:pt x="1723250" y="0"/>
                  </a:moveTo>
                  <a:lnTo>
                    <a:pt x="253834" y="0"/>
                  </a:lnTo>
                  <a:lnTo>
                    <a:pt x="208206" y="4089"/>
                  </a:lnTo>
                  <a:lnTo>
                    <a:pt x="165261" y="15881"/>
                  </a:lnTo>
                  <a:lnTo>
                    <a:pt x="125716" y="34657"/>
                  </a:lnTo>
                  <a:lnTo>
                    <a:pt x="90289" y="59700"/>
                  </a:lnTo>
                  <a:lnTo>
                    <a:pt x="59696" y="90294"/>
                  </a:lnTo>
                  <a:lnTo>
                    <a:pt x="34654" y="125722"/>
                  </a:lnTo>
                  <a:lnTo>
                    <a:pt x="15879" y="165266"/>
                  </a:lnTo>
                  <a:lnTo>
                    <a:pt x="4089" y="208209"/>
                  </a:lnTo>
                  <a:lnTo>
                    <a:pt x="0" y="253834"/>
                  </a:lnTo>
                  <a:lnTo>
                    <a:pt x="0" y="1269136"/>
                  </a:lnTo>
                  <a:lnTo>
                    <a:pt x="4089" y="1314761"/>
                  </a:lnTo>
                  <a:lnTo>
                    <a:pt x="15879" y="1357704"/>
                  </a:lnTo>
                  <a:lnTo>
                    <a:pt x="34654" y="1397248"/>
                  </a:lnTo>
                  <a:lnTo>
                    <a:pt x="59696" y="1432676"/>
                  </a:lnTo>
                  <a:lnTo>
                    <a:pt x="90289" y="1463270"/>
                  </a:lnTo>
                  <a:lnTo>
                    <a:pt x="125716" y="1488313"/>
                  </a:lnTo>
                  <a:lnTo>
                    <a:pt x="165261" y="1507089"/>
                  </a:lnTo>
                  <a:lnTo>
                    <a:pt x="208206" y="1518881"/>
                  </a:lnTo>
                  <a:lnTo>
                    <a:pt x="253834" y="1522971"/>
                  </a:lnTo>
                  <a:lnTo>
                    <a:pt x="1723250" y="1522971"/>
                  </a:lnTo>
                  <a:lnTo>
                    <a:pt x="1768875" y="1518881"/>
                  </a:lnTo>
                  <a:lnTo>
                    <a:pt x="1811818" y="1507089"/>
                  </a:lnTo>
                  <a:lnTo>
                    <a:pt x="1851362" y="1488313"/>
                  </a:lnTo>
                  <a:lnTo>
                    <a:pt x="1886790" y="1463270"/>
                  </a:lnTo>
                  <a:lnTo>
                    <a:pt x="1917384" y="1432676"/>
                  </a:lnTo>
                  <a:lnTo>
                    <a:pt x="1942427" y="1397248"/>
                  </a:lnTo>
                  <a:lnTo>
                    <a:pt x="1961203" y="1357704"/>
                  </a:lnTo>
                  <a:lnTo>
                    <a:pt x="1972995" y="1314761"/>
                  </a:lnTo>
                  <a:lnTo>
                    <a:pt x="1977085" y="1269136"/>
                  </a:lnTo>
                  <a:lnTo>
                    <a:pt x="1977085" y="253834"/>
                  </a:lnTo>
                  <a:lnTo>
                    <a:pt x="1972995" y="208209"/>
                  </a:lnTo>
                  <a:lnTo>
                    <a:pt x="1961203" y="165266"/>
                  </a:lnTo>
                  <a:lnTo>
                    <a:pt x="1942427" y="125722"/>
                  </a:lnTo>
                  <a:lnTo>
                    <a:pt x="1917384" y="90294"/>
                  </a:lnTo>
                  <a:lnTo>
                    <a:pt x="1886790" y="59700"/>
                  </a:lnTo>
                  <a:lnTo>
                    <a:pt x="1851362" y="34657"/>
                  </a:lnTo>
                  <a:lnTo>
                    <a:pt x="1811818" y="15881"/>
                  </a:lnTo>
                  <a:lnTo>
                    <a:pt x="1768875" y="4089"/>
                  </a:lnTo>
                  <a:lnTo>
                    <a:pt x="1723250" y="0"/>
                  </a:lnTo>
                  <a:close/>
                </a:path>
              </a:pathLst>
            </a:custGeom>
            <a:solidFill>
              <a:srgbClr val="0B2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5611" y="2784903"/>
              <a:ext cx="1977389" cy="1523365"/>
            </a:xfrm>
            <a:custGeom>
              <a:avLst/>
              <a:gdLst/>
              <a:ahLst/>
              <a:cxnLst/>
              <a:rect l="l" t="t" r="r" b="b"/>
              <a:pathLst>
                <a:path w="1977389" h="1523364">
                  <a:moveTo>
                    <a:pt x="0" y="253834"/>
                  </a:moveTo>
                  <a:lnTo>
                    <a:pt x="4089" y="208209"/>
                  </a:lnTo>
                  <a:lnTo>
                    <a:pt x="15879" y="165266"/>
                  </a:lnTo>
                  <a:lnTo>
                    <a:pt x="34654" y="125722"/>
                  </a:lnTo>
                  <a:lnTo>
                    <a:pt x="59696" y="90294"/>
                  </a:lnTo>
                  <a:lnTo>
                    <a:pt x="90289" y="59700"/>
                  </a:lnTo>
                  <a:lnTo>
                    <a:pt x="125716" y="34657"/>
                  </a:lnTo>
                  <a:lnTo>
                    <a:pt x="165261" y="15881"/>
                  </a:lnTo>
                  <a:lnTo>
                    <a:pt x="208206" y="4089"/>
                  </a:lnTo>
                  <a:lnTo>
                    <a:pt x="253834" y="0"/>
                  </a:lnTo>
                  <a:lnTo>
                    <a:pt x="1723250" y="0"/>
                  </a:lnTo>
                  <a:lnTo>
                    <a:pt x="1768875" y="4089"/>
                  </a:lnTo>
                  <a:lnTo>
                    <a:pt x="1811818" y="15881"/>
                  </a:lnTo>
                  <a:lnTo>
                    <a:pt x="1851362" y="34657"/>
                  </a:lnTo>
                  <a:lnTo>
                    <a:pt x="1886790" y="59700"/>
                  </a:lnTo>
                  <a:lnTo>
                    <a:pt x="1917384" y="90294"/>
                  </a:lnTo>
                  <a:lnTo>
                    <a:pt x="1942427" y="125722"/>
                  </a:lnTo>
                  <a:lnTo>
                    <a:pt x="1961203" y="165266"/>
                  </a:lnTo>
                  <a:lnTo>
                    <a:pt x="1972995" y="208209"/>
                  </a:lnTo>
                  <a:lnTo>
                    <a:pt x="1977085" y="253834"/>
                  </a:lnTo>
                  <a:lnTo>
                    <a:pt x="1977085" y="1269136"/>
                  </a:lnTo>
                  <a:lnTo>
                    <a:pt x="1972995" y="1314761"/>
                  </a:lnTo>
                  <a:lnTo>
                    <a:pt x="1961203" y="1357704"/>
                  </a:lnTo>
                  <a:lnTo>
                    <a:pt x="1942427" y="1397248"/>
                  </a:lnTo>
                  <a:lnTo>
                    <a:pt x="1917384" y="1432676"/>
                  </a:lnTo>
                  <a:lnTo>
                    <a:pt x="1886790" y="1463270"/>
                  </a:lnTo>
                  <a:lnTo>
                    <a:pt x="1851362" y="1488313"/>
                  </a:lnTo>
                  <a:lnTo>
                    <a:pt x="1811818" y="1507089"/>
                  </a:lnTo>
                  <a:lnTo>
                    <a:pt x="1768875" y="1518881"/>
                  </a:lnTo>
                  <a:lnTo>
                    <a:pt x="1723250" y="1522971"/>
                  </a:lnTo>
                  <a:lnTo>
                    <a:pt x="253834" y="1522971"/>
                  </a:lnTo>
                  <a:lnTo>
                    <a:pt x="208206" y="1518881"/>
                  </a:lnTo>
                  <a:lnTo>
                    <a:pt x="165261" y="1507089"/>
                  </a:lnTo>
                  <a:lnTo>
                    <a:pt x="125716" y="1488313"/>
                  </a:lnTo>
                  <a:lnTo>
                    <a:pt x="90289" y="1463270"/>
                  </a:lnTo>
                  <a:lnTo>
                    <a:pt x="59696" y="1432676"/>
                  </a:lnTo>
                  <a:lnTo>
                    <a:pt x="34654" y="1397248"/>
                  </a:lnTo>
                  <a:lnTo>
                    <a:pt x="15879" y="1357704"/>
                  </a:lnTo>
                  <a:lnTo>
                    <a:pt x="4089" y="1314761"/>
                  </a:lnTo>
                  <a:lnTo>
                    <a:pt x="0" y="1269136"/>
                  </a:lnTo>
                  <a:lnTo>
                    <a:pt x="0" y="2538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35522" y="2886172"/>
            <a:ext cx="155511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14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Arial"/>
                <a:cs typeface="Arial"/>
              </a:rPr>
              <a:t>Osan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sz="14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Arial"/>
                <a:cs typeface="Arial"/>
              </a:rPr>
              <a:t>enjoy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and/or refreshed facilities/events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40278" y="2724494"/>
            <a:ext cx="1990089" cy="1536065"/>
            <a:chOff x="6240278" y="2724494"/>
            <a:chExt cx="1990089" cy="1536065"/>
          </a:xfrm>
        </p:grpSpPr>
        <p:sp>
          <p:nvSpPr>
            <p:cNvPr id="14" name="object 14"/>
            <p:cNvSpPr/>
            <p:nvPr/>
          </p:nvSpPr>
          <p:spPr>
            <a:xfrm>
              <a:off x="6246628" y="2730844"/>
              <a:ext cx="1977389" cy="1523365"/>
            </a:xfrm>
            <a:custGeom>
              <a:avLst/>
              <a:gdLst/>
              <a:ahLst/>
              <a:cxnLst/>
              <a:rect l="l" t="t" r="r" b="b"/>
              <a:pathLst>
                <a:path w="1977390" h="1523364">
                  <a:moveTo>
                    <a:pt x="1723250" y="0"/>
                  </a:moveTo>
                  <a:lnTo>
                    <a:pt x="253834" y="0"/>
                  </a:lnTo>
                  <a:lnTo>
                    <a:pt x="208206" y="4089"/>
                  </a:lnTo>
                  <a:lnTo>
                    <a:pt x="165261" y="15881"/>
                  </a:lnTo>
                  <a:lnTo>
                    <a:pt x="125716" y="34657"/>
                  </a:lnTo>
                  <a:lnTo>
                    <a:pt x="90289" y="59700"/>
                  </a:lnTo>
                  <a:lnTo>
                    <a:pt x="59696" y="90294"/>
                  </a:lnTo>
                  <a:lnTo>
                    <a:pt x="34654" y="125722"/>
                  </a:lnTo>
                  <a:lnTo>
                    <a:pt x="15879" y="165266"/>
                  </a:lnTo>
                  <a:lnTo>
                    <a:pt x="4089" y="208209"/>
                  </a:lnTo>
                  <a:lnTo>
                    <a:pt x="0" y="253834"/>
                  </a:lnTo>
                  <a:lnTo>
                    <a:pt x="0" y="1269136"/>
                  </a:lnTo>
                  <a:lnTo>
                    <a:pt x="4089" y="1314761"/>
                  </a:lnTo>
                  <a:lnTo>
                    <a:pt x="15879" y="1357704"/>
                  </a:lnTo>
                  <a:lnTo>
                    <a:pt x="34654" y="1397248"/>
                  </a:lnTo>
                  <a:lnTo>
                    <a:pt x="59696" y="1432676"/>
                  </a:lnTo>
                  <a:lnTo>
                    <a:pt x="90289" y="1463270"/>
                  </a:lnTo>
                  <a:lnTo>
                    <a:pt x="125716" y="1488313"/>
                  </a:lnTo>
                  <a:lnTo>
                    <a:pt x="165261" y="1507089"/>
                  </a:lnTo>
                  <a:lnTo>
                    <a:pt x="208206" y="1518881"/>
                  </a:lnTo>
                  <a:lnTo>
                    <a:pt x="253834" y="1522971"/>
                  </a:lnTo>
                  <a:lnTo>
                    <a:pt x="1723250" y="1522971"/>
                  </a:lnTo>
                  <a:lnTo>
                    <a:pt x="1768875" y="1518881"/>
                  </a:lnTo>
                  <a:lnTo>
                    <a:pt x="1811818" y="1507089"/>
                  </a:lnTo>
                  <a:lnTo>
                    <a:pt x="1851362" y="1488313"/>
                  </a:lnTo>
                  <a:lnTo>
                    <a:pt x="1886790" y="1463270"/>
                  </a:lnTo>
                  <a:lnTo>
                    <a:pt x="1917384" y="1432676"/>
                  </a:lnTo>
                  <a:lnTo>
                    <a:pt x="1942427" y="1397248"/>
                  </a:lnTo>
                  <a:lnTo>
                    <a:pt x="1961203" y="1357704"/>
                  </a:lnTo>
                  <a:lnTo>
                    <a:pt x="1972995" y="1314761"/>
                  </a:lnTo>
                  <a:lnTo>
                    <a:pt x="1977085" y="1269136"/>
                  </a:lnTo>
                  <a:lnTo>
                    <a:pt x="1977085" y="253834"/>
                  </a:lnTo>
                  <a:lnTo>
                    <a:pt x="1972995" y="208209"/>
                  </a:lnTo>
                  <a:lnTo>
                    <a:pt x="1961203" y="165266"/>
                  </a:lnTo>
                  <a:lnTo>
                    <a:pt x="1942427" y="125722"/>
                  </a:lnTo>
                  <a:lnTo>
                    <a:pt x="1917384" y="90294"/>
                  </a:lnTo>
                  <a:lnTo>
                    <a:pt x="1886790" y="59700"/>
                  </a:lnTo>
                  <a:lnTo>
                    <a:pt x="1851362" y="34657"/>
                  </a:lnTo>
                  <a:lnTo>
                    <a:pt x="1811818" y="15881"/>
                  </a:lnTo>
                  <a:lnTo>
                    <a:pt x="1768875" y="4089"/>
                  </a:lnTo>
                  <a:lnTo>
                    <a:pt x="1723250" y="0"/>
                  </a:lnTo>
                  <a:close/>
                </a:path>
              </a:pathLst>
            </a:custGeom>
            <a:solidFill>
              <a:srgbClr val="0B2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6628" y="2730844"/>
              <a:ext cx="1977389" cy="1523365"/>
            </a:xfrm>
            <a:custGeom>
              <a:avLst/>
              <a:gdLst/>
              <a:ahLst/>
              <a:cxnLst/>
              <a:rect l="l" t="t" r="r" b="b"/>
              <a:pathLst>
                <a:path w="1977390" h="1523364">
                  <a:moveTo>
                    <a:pt x="0" y="253834"/>
                  </a:moveTo>
                  <a:lnTo>
                    <a:pt x="4089" y="208209"/>
                  </a:lnTo>
                  <a:lnTo>
                    <a:pt x="15879" y="165266"/>
                  </a:lnTo>
                  <a:lnTo>
                    <a:pt x="34654" y="125722"/>
                  </a:lnTo>
                  <a:lnTo>
                    <a:pt x="59696" y="90294"/>
                  </a:lnTo>
                  <a:lnTo>
                    <a:pt x="90289" y="59700"/>
                  </a:lnTo>
                  <a:lnTo>
                    <a:pt x="125716" y="34657"/>
                  </a:lnTo>
                  <a:lnTo>
                    <a:pt x="165261" y="15881"/>
                  </a:lnTo>
                  <a:lnTo>
                    <a:pt x="208206" y="4089"/>
                  </a:lnTo>
                  <a:lnTo>
                    <a:pt x="253834" y="0"/>
                  </a:lnTo>
                  <a:lnTo>
                    <a:pt x="1723250" y="0"/>
                  </a:lnTo>
                  <a:lnTo>
                    <a:pt x="1768875" y="4089"/>
                  </a:lnTo>
                  <a:lnTo>
                    <a:pt x="1811818" y="15881"/>
                  </a:lnTo>
                  <a:lnTo>
                    <a:pt x="1851362" y="34657"/>
                  </a:lnTo>
                  <a:lnTo>
                    <a:pt x="1886790" y="59700"/>
                  </a:lnTo>
                  <a:lnTo>
                    <a:pt x="1917384" y="90294"/>
                  </a:lnTo>
                  <a:lnTo>
                    <a:pt x="1942427" y="125722"/>
                  </a:lnTo>
                  <a:lnTo>
                    <a:pt x="1961203" y="165266"/>
                  </a:lnTo>
                  <a:lnTo>
                    <a:pt x="1972995" y="208209"/>
                  </a:lnTo>
                  <a:lnTo>
                    <a:pt x="1977085" y="253834"/>
                  </a:lnTo>
                  <a:lnTo>
                    <a:pt x="1977085" y="1269136"/>
                  </a:lnTo>
                  <a:lnTo>
                    <a:pt x="1972995" y="1314761"/>
                  </a:lnTo>
                  <a:lnTo>
                    <a:pt x="1961203" y="1357704"/>
                  </a:lnTo>
                  <a:lnTo>
                    <a:pt x="1942427" y="1397248"/>
                  </a:lnTo>
                  <a:lnTo>
                    <a:pt x="1917384" y="1432676"/>
                  </a:lnTo>
                  <a:lnTo>
                    <a:pt x="1886790" y="1463270"/>
                  </a:lnTo>
                  <a:lnTo>
                    <a:pt x="1851362" y="1488313"/>
                  </a:lnTo>
                  <a:lnTo>
                    <a:pt x="1811818" y="1507089"/>
                  </a:lnTo>
                  <a:lnTo>
                    <a:pt x="1768875" y="1518881"/>
                  </a:lnTo>
                  <a:lnTo>
                    <a:pt x="1723250" y="1522971"/>
                  </a:lnTo>
                  <a:lnTo>
                    <a:pt x="253834" y="1522971"/>
                  </a:lnTo>
                  <a:lnTo>
                    <a:pt x="208206" y="1518881"/>
                  </a:lnTo>
                  <a:lnTo>
                    <a:pt x="165261" y="1507089"/>
                  </a:lnTo>
                  <a:lnTo>
                    <a:pt x="125716" y="1488313"/>
                  </a:lnTo>
                  <a:lnTo>
                    <a:pt x="90289" y="1463270"/>
                  </a:lnTo>
                  <a:lnTo>
                    <a:pt x="59696" y="1432676"/>
                  </a:lnTo>
                  <a:lnTo>
                    <a:pt x="34654" y="1397248"/>
                  </a:lnTo>
                  <a:lnTo>
                    <a:pt x="15879" y="1357704"/>
                  </a:lnTo>
                  <a:lnTo>
                    <a:pt x="4089" y="1314761"/>
                  </a:lnTo>
                  <a:lnTo>
                    <a:pt x="0" y="1269136"/>
                  </a:lnTo>
                  <a:lnTo>
                    <a:pt x="0" y="2538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32209" y="3045475"/>
            <a:ext cx="16046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Revenue</a:t>
            </a:r>
            <a:r>
              <a:rPr sz="14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reinvested</a:t>
            </a:r>
            <a:r>
              <a:rPr sz="14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FSS</a:t>
            </a:r>
            <a:r>
              <a:rPr sz="1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65762" y="1437331"/>
            <a:ext cx="1990089" cy="1536065"/>
            <a:chOff x="3665762" y="1437331"/>
            <a:chExt cx="1990089" cy="1536065"/>
          </a:xfrm>
        </p:grpSpPr>
        <p:sp>
          <p:nvSpPr>
            <p:cNvPr id="18" name="object 18"/>
            <p:cNvSpPr/>
            <p:nvPr/>
          </p:nvSpPr>
          <p:spPr>
            <a:xfrm>
              <a:off x="3672112" y="1443682"/>
              <a:ext cx="1977389" cy="1523365"/>
            </a:xfrm>
            <a:custGeom>
              <a:avLst/>
              <a:gdLst/>
              <a:ahLst/>
              <a:cxnLst/>
              <a:rect l="l" t="t" r="r" b="b"/>
              <a:pathLst>
                <a:path w="1977389" h="1523364">
                  <a:moveTo>
                    <a:pt x="1723250" y="0"/>
                  </a:moveTo>
                  <a:lnTo>
                    <a:pt x="253834" y="0"/>
                  </a:lnTo>
                  <a:lnTo>
                    <a:pt x="208206" y="4089"/>
                  </a:lnTo>
                  <a:lnTo>
                    <a:pt x="165261" y="15881"/>
                  </a:lnTo>
                  <a:lnTo>
                    <a:pt x="125716" y="34657"/>
                  </a:lnTo>
                  <a:lnTo>
                    <a:pt x="90289" y="59700"/>
                  </a:lnTo>
                  <a:lnTo>
                    <a:pt x="59696" y="90294"/>
                  </a:lnTo>
                  <a:lnTo>
                    <a:pt x="34654" y="125722"/>
                  </a:lnTo>
                  <a:lnTo>
                    <a:pt x="15879" y="165266"/>
                  </a:lnTo>
                  <a:lnTo>
                    <a:pt x="4089" y="208209"/>
                  </a:lnTo>
                  <a:lnTo>
                    <a:pt x="0" y="253834"/>
                  </a:lnTo>
                  <a:lnTo>
                    <a:pt x="0" y="1269136"/>
                  </a:lnTo>
                  <a:lnTo>
                    <a:pt x="4089" y="1314761"/>
                  </a:lnTo>
                  <a:lnTo>
                    <a:pt x="15879" y="1357704"/>
                  </a:lnTo>
                  <a:lnTo>
                    <a:pt x="34654" y="1397248"/>
                  </a:lnTo>
                  <a:lnTo>
                    <a:pt x="59696" y="1432676"/>
                  </a:lnTo>
                  <a:lnTo>
                    <a:pt x="90289" y="1463270"/>
                  </a:lnTo>
                  <a:lnTo>
                    <a:pt x="125716" y="1488313"/>
                  </a:lnTo>
                  <a:lnTo>
                    <a:pt x="165261" y="1507089"/>
                  </a:lnTo>
                  <a:lnTo>
                    <a:pt x="208206" y="1518881"/>
                  </a:lnTo>
                  <a:lnTo>
                    <a:pt x="253834" y="1522971"/>
                  </a:lnTo>
                  <a:lnTo>
                    <a:pt x="1723250" y="1522971"/>
                  </a:lnTo>
                  <a:lnTo>
                    <a:pt x="1768875" y="1518881"/>
                  </a:lnTo>
                  <a:lnTo>
                    <a:pt x="1811818" y="1507089"/>
                  </a:lnTo>
                  <a:lnTo>
                    <a:pt x="1851362" y="1488313"/>
                  </a:lnTo>
                  <a:lnTo>
                    <a:pt x="1886790" y="1463270"/>
                  </a:lnTo>
                  <a:lnTo>
                    <a:pt x="1917384" y="1432676"/>
                  </a:lnTo>
                  <a:lnTo>
                    <a:pt x="1942427" y="1397248"/>
                  </a:lnTo>
                  <a:lnTo>
                    <a:pt x="1961203" y="1357704"/>
                  </a:lnTo>
                  <a:lnTo>
                    <a:pt x="1972995" y="1314761"/>
                  </a:lnTo>
                  <a:lnTo>
                    <a:pt x="1977085" y="1269136"/>
                  </a:lnTo>
                  <a:lnTo>
                    <a:pt x="1977085" y="253834"/>
                  </a:lnTo>
                  <a:lnTo>
                    <a:pt x="1972995" y="208209"/>
                  </a:lnTo>
                  <a:lnTo>
                    <a:pt x="1961203" y="165266"/>
                  </a:lnTo>
                  <a:lnTo>
                    <a:pt x="1942427" y="125722"/>
                  </a:lnTo>
                  <a:lnTo>
                    <a:pt x="1917384" y="90294"/>
                  </a:lnTo>
                  <a:lnTo>
                    <a:pt x="1886790" y="59700"/>
                  </a:lnTo>
                  <a:lnTo>
                    <a:pt x="1851362" y="34657"/>
                  </a:lnTo>
                  <a:lnTo>
                    <a:pt x="1811818" y="15881"/>
                  </a:lnTo>
                  <a:lnTo>
                    <a:pt x="1768875" y="4089"/>
                  </a:lnTo>
                  <a:lnTo>
                    <a:pt x="1723250" y="0"/>
                  </a:lnTo>
                  <a:close/>
                </a:path>
              </a:pathLst>
            </a:custGeom>
            <a:solidFill>
              <a:srgbClr val="0B2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72112" y="1443681"/>
              <a:ext cx="1977389" cy="1523365"/>
            </a:xfrm>
            <a:custGeom>
              <a:avLst/>
              <a:gdLst/>
              <a:ahLst/>
              <a:cxnLst/>
              <a:rect l="l" t="t" r="r" b="b"/>
              <a:pathLst>
                <a:path w="1977389" h="1523364">
                  <a:moveTo>
                    <a:pt x="0" y="253834"/>
                  </a:moveTo>
                  <a:lnTo>
                    <a:pt x="4089" y="208209"/>
                  </a:lnTo>
                  <a:lnTo>
                    <a:pt x="15879" y="165266"/>
                  </a:lnTo>
                  <a:lnTo>
                    <a:pt x="34654" y="125722"/>
                  </a:lnTo>
                  <a:lnTo>
                    <a:pt x="59696" y="90294"/>
                  </a:lnTo>
                  <a:lnTo>
                    <a:pt x="90289" y="59700"/>
                  </a:lnTo>
                  <a:lnTo>
                    <a:pt x="125716" y="34657"/>
                  </a:lnTo>
                  <a:lnTo>
                    <a:pt x="165261" y="15881"/>
                  </a:lnTo>
                  <a:lnTo>
                    <a:pt x="208206" y="4089"/>
                  </a:lnTo>
                  <a:lnTo>
                    <a:pt x="253834" y="0"/>
                  </a:lnTo>
                  <a:lnTo>
                    <a:pt x="1723250" y="0"/>
                  </a:lnTo>
                  <a:lnTo>
                    <a:pt x="1768875" y="4089"/>
                  </a:lnTo>
                  <a:lnTo>
                    <a:pt x="1811818" y="15881"/>
                  </a:lnTo>
                  <a:lnTo>
                    <a:pt x="1851362" y="34657"/>
                  </a:lnTo>
                  <a:lnTo>
                    <a:pt x="1886790" y="59700"/>
                  </a:lnTo>
                  <a:lnTo>
                    <a:pt x="1917384" y="90294"/>
                  </a:lnTo>
                  <a:lnTo>
                    <a:pt x="1942427" y="125722"/>
                  </a:lnTo>
                  <a:lnTo>
                    <a:pt x="1961203" y="165266"/>
                  </a:lnTo>
                  <a:lnTo>
                    <a:pt x="1972995" y="208209"/>
                  </a:lnTo>
                  <a:lnTo>
                    <a:pt x="1977085" y="253834"/>
                  </a:lnTo>
                  <a:lnTo>
                    <a:pt x="1977085" y="1269136"/>
                  </a:lnTo>
                  <a:lnTo>
                    <a:pt x="1972995" y="1314761"/>
                  </a:lnTo>
                  <a:lnTo>
                    <a:pt x="1961203" y="1357704"/>
                  </a:lnTo>
                  <a:lnTo>
                    <a:pt x="1942427" y="1397248"/>
                  </a:lnTo>
                  <a:lnTo>
                    <a:pt x="1917384" y="1432676"/>
                  </a:lnTo>
                  <a:lnTo>
                    <a:pt x="1886790" y="1463270"/>
                  </a:lnTo>
                  <a:lnTo>
                    <a:pt x="1851362" y="1488313"/>
                  </a:lnTo>
                  <a:lnTo>
                    <a:pt x="1811818" y="1507089"/>
                  </a:lnTo>
                  <a:lnTo>
                    <a:pt x="1768875" y="1518881"/>
                  </a:lnTo>
                  <a:lnTo>
                    <a:pt x="1723250" y="1522971"/>
                  </a:lnTo>
                  <a:lnTo>
                    <a:pt x="253834" y="1522971"/>
                  </a:lnTo>
                  <a:lnTo>
                    <a:pt x="208206" y="1518881"/>
                  </a:lnTo>
                  <a:lnTo>
                    <a:pt x="165261" y="1507089"/>
                  </a:lnTo>
                  <a:lnTo>
                    <a:pt x="125716" y="1488313"/>
                  </a:lnTo>
                  <a:lnTo>
                    <a:pt x="90289" y="1463270"/>
                  </a:lnTo>
                  <a:lnTo>
                    <a:pt x="59696" y="1432676"/>
                  </a:lnTo>
                  <a:lnTo>
                    <a:pt x="34654" y="1397248"/>
                  </a:lnTo>
                  <a:lnTo>
                    <a:pt x="15879" y="1357704"/>
                  </a:lnTo>
                  <a:lnTo>
                    <a:pt x="4089" y="1314761"/>
                  </a:lnTo>
                  <a:lnTo>
                    <a:pt x="0" y="1269136"/>
                  </a:lnTo>
                  <a:lnTo>
                    <a:pt x="0" y="2538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31740" y="1758311"/>
            <a:ext cx="16554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14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Arial"/>
                <a:cs typeface="Arial"/>
              </a:rPr>
              <a:t>Osan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4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supports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FSS</a:t>
            </a:r>
            <a:r>
              <a:rPr sz="1400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86165" y="2044871"/>
            <a:ext cx="1058545" cy="492759"/>
            <a:chOff x="5786165" y="2044871"/>
            <a:chExt cx="1058545" cy="492759"/>
          </a:xfrm>
        </p:grpSpPr>
        <p:sp>
          <p:nvSpPr>
            <p:cNvPr id="22" name="object 22"/>
            <p:cNvSpPr/>
            <p:nvPr/>
          </p:nvSpPr>
          <p:spPr>
            <a:xfrm>
              <a:off x="5792515" y="2051221"/>
              <a:ext cx="995044" cy="457200"/>
            </a:xfrm>
            <a:custGeom>
              <a:avLst/>
              <a:gdLst/>
              <a:ahLst/>
              <a:cxnLst/>
              <a:rect l="l" t="t" r="r" b="b"/>
              <a:pathLst>
                <a:path w="995045" h="457200">
                  <a:moveTo>
                    <a:pt x="0" y="0"/>
                  </a:moveTo>
                  <a:lnTo>
                    <a:pt x="994486" y="45683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59559" y="2468133"/>
              <a:ext cx="85725" cy="69850"/>
            </a:xfrm>
            <a:custGeom>
              <a:avLst/>
              <a:gdLst/>
              <a:ahLst/>
              <a:cxnLst/>
              <a:rect l="l" t="t" r="r" b="b"/>
              <a:pathLst>
                <a:path w="85725" h="69850">
                  <a:moveTo>
                    <a:pt x="31813" y="0"/>
                  </a:moveTo>
                  <a:lnTo>
                    <a:pt x="0" y="69240"/>
                  </a:lnTo>
                  <a:lnTo>
                    <a:pt x="85153" y="66433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792509" y="4452894"/>
            <a:ext cx="1116965" cy="562610"/>
            <a:chOff x="5792509" y="4452894"/>
            <a:chExt cx="1116965" cy="562610"/>
          </a:xfrm>
        </p:grpSpPr>
        <p:sp>
          <p:nvSpPr>
            <p:cNvPr id="25" name="object 25"/>
            <p:cNvSpPr/>
            <p:nvPr/>
          </p:nvSpPr>
          <p:spPr>
            <a:xfrm>
              <a:off x="5849295" y="4459244"/>
              <a:ext cx="1054100" cy="527685"/>
            </a:xfrm>
            <a:custGeom>
              <a:avLst/>
              <a:gdLst/>
              <a:ahLst/>
              <a:cxnLst/>
              <a:rect l="l" t="t" r="r" b="b"/>
              <a:pathLst>
                <a:path w="1054100" h="527685">
                  <a:moveTo>
                    <a:pt x="1053693" y="0"/>
                  </a:moveTo>
                  <a:lnTo>
                    <a:pt x="0" y="52762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92509" y="4947111"/>
              <a:ext cx="85725" cy="68580"/>
            </a:xfrm>
            <a:custGeom>
              <a:avLst/>
              <a:gdLst/>
              <a:ahLst/>
              <a:cxnLst/>
              <a:rect l="l" t="t" r="r" b="b"/>
              <a:pathLst>
                <a:path w="85725" h="68579">
                  <a:moveTo>
                    <a:pt x="51079" y="0"/>
                  </a:moveTo>
                  <a:lnTo>
                    <a:pt x="0" y="68186"/>
                  </a:lnTo>
                  <a:lnTo>
                    <a:pt x="85204" y="68135"/>
                  </a:lnTo>
                  <a:lnTo>
                    <a:pt x="510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241008" y="4456982"/>
            <a:ext cx="1196975" cy="565150"/>
            <a:chOff x="2241008" y="4456982"/>
            <a:chExt cx="1196975" cy="565150"/>
          </a:xfrm>
        </p:grpSpPr>
        <p:sp>
          <p:nvSpPr>
            <p:cNvPr id="28" name="object 28"/>
            <p:cNvSpPr/>
            <p:nvPr/>
          </p:nvSpPr>
          <p:spPr>
            <a:xfrm>
              <a:off x="2298542" y="4486127"/>
              <a:ext cx="1132840" cy="529590"/>
            </a:xfrm>
            <a:custGeom>
              <a:avLst/>
              <a:gdLst/>
              <a:ahLst/>
              <a:cxnLst/>
              <a:rect l="l" t="t" r="r" b="b"/>
              <a:pathLst>
                <a:path w="1132839" h="529589">
                  <a:moveTo>
                    <a:pt x="1132674" y="529170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1008" y="4456982"/>
              <a:ext cx="85725" cy="69215"/>
            </a:xfrm>
            <a:custGeom>
              <a:avLst/>
              <a:gdLst/>
              <a:ahLst/>
              <a:cxnLst/>
              <a:rect l="l" t="t" r="r" b="b"/>
              <a:pathLst>
                <a:path w="85725" h="69214">
                  <a:moveTo>
                    <a:pt x="85166" y="0"/>
                  </a:moveTo>
                  <a:lnTo>
                    <a:pt x="0" y="2260"/>
                  </a:lnTo>
                  <a:lnTo>
                    <a:pt x="52908" y="69037"/>
                  </a:lnTo>
                  <a:lnTo>
                    <a:pt x="851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152121" y="2071874"/>
            <a:ext cx="1291590" cy="598805"/>
            <a:chOff x="2152121" y="2071874"/>
            <a:chExt cx="1291590" cy="598805"/>
          </a:xfrm>
        </p:grpSpPr>
        <p:sp>
          <p:nvSpPr>
            <p:cNvPr id="31" name="object 31"/>
            <p:cNvSpPr/>
            <p:nvPr/>
          </p:nvSpPr>
          <p:spPr>
            <a:xfrm>
              <a:off x="2158471" y="2101211"/>
              <a:ext cx="1227455" cy="563245"/>
            </a:xfrm>
            <a:custGeom>
              <a:avLst/>
              <a:gdLst/>
              <a:ahLst/>
              <a:cxnLst/>
              <a:rect l="l" t="t" r="r" b="b"/>
              <a:pathLst>
                <a:path w="1227454" h="563244">
                  <a:moveTo>
                    <a:pt x="0" y="562698"/>
                  </a:moveTo>
                  <a:lnTo>
                    <a:pt x="12273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58426" y="2071874"/>
              <a:ext cx="85725" cy="69850"/>
            </a:xfrm>
            <a:custGeom>
              <a:avLst/>
              <a:gdLst/>
              <a:ahLst/>
              <a:cxnLst/>
              <a:rect l="l" t="t" r="r" b="b"/>
              <a:pathLst>
                <a:path w="85725" h="69850">
                  <a:moveTo>
                    <a:pt x="0" y="0"/>
                  </a:moveTo>
                  <a:lnTo>
                    <a:pt x="31762" y="69265"/>
                  </a:lnTo>
                  <a:lnTo>
                    <a:pt x="85153" y="2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0845" y="129143"/>
            <a:ext cx="62217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FSS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Enhancements</a:t>
            </a:r>
            <a:r>
              <a:rPr i="0" spc="-5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Outdoor</a:t>
            </a:r>
          </a:p>
          <a:p>
            <a:pPr marR="5080" algn="r">
              <a:lnSpc>
                <a:spcPct val="100000"/>
              </a:lnSpc>
            </a:pPr>
            <a:r>
              <a:rPr i="0" spc="-10" dirty="0">
                <a:latin typeface="Arial"/>
                <a:cs typeface="Arial"/>
              </a:rPr>
              <a:t>Recreation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60904" y="1439928"/>
            <a:ext cx="2532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Indoor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Bouldering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Wall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3377" y="1895309"/>
            <a:ext cx="3965575" cy="3454400"/>
            <a:chOff x="303377" y="1895309"/>
            <a:chExt cx="3965575" cy="34544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902" y="1904834"/>
              <a:ext cx="3946474" cy="34351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8140" y="1900072"/>
              <a:ext cx="3956050" cy="3444875"/>
            </a:xfrm>
            <a:custGeom>
              <a:avLst/>
              <a:gdLst/>
              <a:ahLst/>
              <a:cxnLst/>
              <a:rect l="l" t="t" r="r" b="b"/>
              <a:pathLst>
                <a:path w="3956050" h="3444875">
                  <a:moveTo>
                    <a:pt x="0" y="0"/>
                  </a:moveTo>
                  <a:lnTo>
                    <a:pt x="3956011" y="0"/>
                  </a:lnTo>
                  <a:lnTo>
                    <a:pt x="3956011" y="3444671"/>
                  </a:lnTo>
                  <a:lnTo>
                    <a:pt x="0" y="34446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06704" y="5476906"/>
            <a:ext cx="748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Before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73350" y="1899438"/>
            <a:ext cx="4065904" cy="3455670"/>
            <a:chOff x="4773350" y="1899438"/>
            <a:chExt cx="4065904" cy="345567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4120" y="1921179"/>
              <a:ext cx="4045453" cy="34237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78113" y="1904200"/>
              <a:ext cx="4056379" cy="3446145"/>
            </a:xfrm>
            <a:custGeom>
              <a:avLst/>
              <a:gdLst/>
              <a:ahLst/>
              <a:cxnLst/>
              <a:rect l="l" t="t" r="r" b="b"/>
              <a:pathLst>
                <a:path w="4056379" h="3446145">
                  <a:moveTo>
                    <a:pt x="4056227" y="0"/>
                  </a:moveTo>
                  <a:lnTo>
                    <a:pt x="4056227" y="3446097"/>
                  </a:lnTo>
                  <a:lnTo>
                    <a:pt x="0" y="3446097"/>
                  </a:lnTo>
                  <a:lnTo>
                    <a:pt x="0" y="0"/>
                  </a:lnTo>
                  <a:lnTo>
                    <a:pt x="4056227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35685" y="5476906"/>
            <a:ext cx="551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13407" y="6480058"/>
            <a:ext cx="4867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6155" algn="l"/>
                <a:tab pos="2061845" algn="l"/>
                <a:tab pos="2997835" algn="l"/>
                <a:tab pos="3197225" algn="l"/>
                <a:tab pos="3910965" algn="l"/>
              </a:tabLst>
            </a:pP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f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E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x</a:t>
            </a:r>
            <a:r>
              <a:rPr sz="1200" b="1" spc="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c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spc="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S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s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a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-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F</a:t>
            </a:r>
            <a:r>
              <a:rPr sz="1200" b="1" spc="6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g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h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T</a:t>
            </a:r>
            <a:r>
              <a:rPr sz="1200" b="1" spc="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o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g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h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t</a:t>
            </a:r>
            <a:r>
              <a:rPr sz="1200" b="1" spc="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!</a:t>
            </a:r>
            <a:endParaRPr sz="1200">
              <a:latin typeface="Bell MT"/>
              <a:cs typeface="Bel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1413" y="403463"/>
            <a:ext cx="7008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FSS</a:t>
            </a:r>
            <a:r>
              <a:rPr i="0" spc="-4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Enhancements</a:t>
            </a:r>
            <a:r>
              <a:rPr i="0" spc="-6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Auto</a:t>
            </a:r>
            <a:r>
              <a:rPr i="0" spc="-4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Hobby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85418" y="654824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959595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2723" y="5978552"/>
            <a:ext cx="4962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Work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Floor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Renovation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includes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two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lifts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3354" y="1435735"/>
            <a:ext cx="8807450" cy="2472690"/>
            <a:chOff x="173354" y="1435735"/>
            <a:chExt cx="8807450" cy="24726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7120" y="1445260"/>
              <a:ext cx="4399279" cy="24429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2357" y="1440497"/>
              <a:ext cx="4408805" cy="2461895"/>
            </a:xfrm>
            <a:custGeom>
              <a:avLst/>
              <a:gdLst/>
              <a:ahLst/>
              <a:cxnLst/>
              <a:rect l="l" t="t" r="r" b="b"/>
              <a:pathLst>
                <a:path w="4408805" h="2461895">
                  <a:moveTo>
                    <a:pt x="0" y="0"/>
                  </a:moveTo>
                  <a:lnTo>
                    <a:pt x="4408805" y="0"/>
                  </a:lnTo>
                  <a:lnTo>
                    <a:pt x="4408805" y="2461818"/>
                  </a:lnTo>
                  <a:lnTo>
                    <a:pt x="0" y="24618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" y="2288540"/>
              <a:ext cx="2448559" cy="16103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8117" y="2283777"/>
              <a:ext cx="2458085" cy="1619885"/>
            </a:xfrm>
            <a:custGeom>
              <a:avLst/>
              <a:gdLst/>
              <a:ahLst/>
              <a:cxnLst/>
              <a:rect l="l" t="t" r="r" b="b"/>
              <a:pathLst>
                <a:path w="2458085" h="1619885">
                  <a:moveTo>
                    <a:pt x="0" y="0"/>
                  </a:moveTo>
                  <a:lnTo>
                    <a:pt x="2458085" y="0"/>
                  </a:lnTo>
                  <a:lnTo>
                    <a:pt x="2458085" y="1619885"/>
                  </a:lnTo>
                  <a:lnTo>
                    <a:pt x="0" y="16198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2720" y="2288540"/>
              <a:ext cx="2448558" cy="16103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17957" y="2283777"/>
              <a:ext cx="2458085" cy="1619885"/>
            </a:xfrm>
            <a:custGeom>
              <a:avLst/>
              <a:gdLst/>
              <a:ahLst/>
              <a:cxnLst/>
              <a:rect l="l" t="t" r="r" b="b"/>
              <a:pathLst>
                <a:path w="2458084" h="1619885">
                  <a:moveTo>
                    <a:pt x="0" y="0"/>
                  </a:moveTo>
                  <a:lnTo>
                    <a:pt x="2458085" y="0"/>
                  </a:lnTo>
                  <a:lnTo>
                    <a:pt x="2458085" y="1619885"/>
                  </a:lnTo>
                  <a:lnTo>
                    <a:pt x="0" y="16198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123564" y="4064000"/>
            <a:ext cx="2866390" cy="1899920"/>
            <a:chOff x="3123564" y="4064000"/>
            <a:chExt cx="2866390" cy="189992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3089" y="4073525"/>
              <a:ext cx="2847339" cy="188086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128327" y="4068762"/>
              <a:ext cx="2856865" cy="1890395"/>
            </a:xfrm>
            <a:custGeom>
              <a:avLst/>
              <a:gdLst/>
              <a:ahLst/>
              <a:cxnLst/>
              <a:rect l="l" t="t" r="r" b="b"/>
              <a:pathLst>
                <a:path w="2856865" h="1890395">
                  <a:moveTo>
                    <a:pt x="0" y="0"/>
                  </a:moveTo>
                  <a:lnTo>
                    <a:pt x="2856865" y="0"/>
                  </a:lnTo>
                  <a:lnTo>
                    <a:pt x="2856865" y="1890395"/>
                  </a:lnTo>
                  <a:lnTo>
                    <a:pt x="0" y="189039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77800" y="4059237"/>
            <a:ext cx="2865120" cy="1889125"/>
            <a:chOff x="177800" y="4059237"/>
            <a:chExt cx="2865120" cy="188912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325" y="4068763"/>
              <a:ext cx="2846069" cy="187007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2562" y="4064000"/>
              <a:ext cx="2855595" cy="1879600"/>
            </a:xfrm>
            <a:custGeom>
              <a:avLst/>
              <a:gdLst/>
              <a:ahLst/>
              <a:cxnLst/>
              <a:rect l="l" t="t" r="r" b="b"/>
              <a:pathLst>
                <a:path w="2855595" h="1879600">
                  <a:moveTo>
                    <a:pt x="0" y="0"/>
                  </a:moveTo>
                  <a:lnTo>
                    <a:pt x="2855595" y="0"/>
                  </a:lnTo>
                  <a:lnTo>
                    <a:pt x="2855595" y="1879600"/>
                  </a:lnTo>
                  <a:lnTo>
                    <a:pt x="0" y="1879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10604" y="4064000"/>
            <a:ext cx="2866390" cy="1899920"/>
            <a:chOff x="6110604" y="4064000"/>
            <a:chExt cx="2866390" cy="189992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0129" y="4073525"/>
              <a:ext cx="2847339" cy="18808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15367" y="4068762"/>
              <a:ext cx="2856865" cy="1890395"/>
            </a:xfrm>
            <a:custGeom>
              <a:avLst/>
              <a:gdLst/>
              <a:ahLst/>
              <a:cxnLst/>
              <a:rect l="l" t="t" r="r" b="b"/>
              <a:pathLst>
                <a:path w="2856865" h="1890395">
                  <a:moveTo>
                    <a:pt x="0" y="0"/>
                  </a:moveTo>
                  <a:lnTo>
                    <a:pt x="2856864" y="0"/>
                  </a:lnTo>
                  <a:lnTo>
                    <a:pt x="2856864" y="1890395"/>
                  </a:lnTo>
                  <a:lnTo>
                    <a:pt x="0" y="189039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87" y="2309817"/>
            <a:ext cx="3535362" cy="34877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649253" y="1359202"/>
            <a:ext cx="5796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2210" algn="l"/>
                <a:tab pos="2452370" algn="l"/>
                <a:tab pos="3561715" algn="l"/>
                <a:tab pos="3792220" algn="l"/>
                <a:tab pos="4643755" algn="l"/>
              </a:tabLst>
            </a:pP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f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E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x</a:t>
            </a:r>
            <a:r>
              <a:rPr sz="1600" b="1" spc="-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c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a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-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190" dirty="0">
                <a:solidFill>
                  <a:srgbClr val="223763"/>
                </a:solidFill>
                <a:latin typeface="Bell MT"/>
                <a:cs typeface="Bell MT"/>
              </a:rPr>
              <a:t>Fi</a:t>
            </a:r>
            <a:r>
              <a:rPr sz="1600" b="1" spc="-4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T</a:t>
            </a:r>
            <a:r>
              <a:rPr sz="1600" b="1" spc="-8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o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!</a:t>
            </a:r>
            <a:endParaRPr sz="1600">
              <a:latin typeface="Bell MT"/>
              <a:cs typeface="Bel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333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51st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Fighter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Wing</a:t>
            </a:r>
          </a:p>
        </p:txBody>
      </p:sp>
      <p:sp>
        <p:nvSpPr>
          <p:cNvPr id="15" name="object 13"/>
          <p:cNvSpPr txBox="1"/>
          <p:nvPr/>
        </p:nvSpPr>
        <p:spPr>
          <a:xfrm>
            <a:off x="4219559" y="2239736"/>
            <a:ext cx="4456430" cy="3084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6275">
              <a:lnSpc>
                <a:spcPct val="120000"/>
              </a:lnSpc>
              <a:spcBef>
                <a:spcPts val="100"/>
              </a:spcBef>
            </a:pP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DoDEA</a:t>
            </a:r>
            <a:r>
              <a:rPr sz="3200" b="1" spc="-1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66"/>
                </a:solidFill>
                <a:latin typeface="Arial"/>
                <a:cs typeface="Arial"/>
              </a:rPr>
              <a:t>Schools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Child</a:t>
            </a:r>
            <a:r>
              <a:rPr sz="3200" b="1" spc="-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&amp;</a:t>
            </a:r>
            <a:r>
              <a:rPr sz="3200" b="1" spc="-1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000066"/>
                </a:solidFill>
                <a:latin typeface="Arial"/>
                <a:cs typeface="Arial"/>
              </a:rPr>
              <a:t>Youth</a:t>
            </a:r>
            <a:r>
              <a:rPr sz="3200" b="1" spc="-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66"/>
                </a:solidFill>
                <a:latin typeface="Arial"/>
                <a:cs typeface="Arial"/>
              </a:rPr>
              <a:t>Program</a:t>
            </a:r>
            <a:endParaRPr sz="3200" dirty="0">
              <a:latin typeface="Arial"/>
              <a:cs typeface="Arial"/>
            </a:endParaRPr>
          </a:p>
          <a:p>
            <a:pPr marL="1039494" marR="1030605" algn="ctr">
              <a:lnSpc>
                <a:spcPct val="120000"/>
              </a:lnSpc>
              <a:spcBef>
                <a:spcPts val="190"/>
              </a:spcBef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Quarterly</a:t>
            </a:r>
            <a:r>
              <a:rPr sz="2000" b="1" spc="-9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Town</a:t>
            </a:r>
            <a:r>
              <a:rPr sz="2000" b="1" spc="-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Hall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13</a:t>
            </a:r>
            <a:r>
              <a:rPr sz="2000" b="1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November</a:t>
            </a:r>
            <a:r>
              <a:rPr sz="2000" b="1" spc="-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2024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Hosted</a:t>
            </a:r>
            <a:r>
              <a:rPr sz="2000" b="1" spc="-4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by</a:t>
            </a:r>
            <a:r>
              <a:rPr sz="20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51</a:t>
            </a:r>
            <a:r>
              <a:rPr sz="2000" b="1" spc="-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0066"/>
                </a:solidFill>
                <a:latin typeface="Arial"/>
                <a:cs typeface="Arial"/>
              </a:rPr>
              <a:t>FW</a:t>
            </a:r>
            <a:endParaRPr lang="en-US" sz="2000" b="1" spc="-35" dirty="0">
              <a:solidFill>
                <a:srgbClr val="000066"/>
              </a:solidFill>
              <a:latin typeface="Arial"/>
              <a:cs typeface="Arial"/>
            </a:endParaRPr>
          </a:p>
          <a:p>
            <a:pPr marL="1039494" marR="1030605" algn="ctr">
              <a:lnSpc>
                <a:spcPct val="120000"/>
              </a:lnSpc>
              <a:spcBef>
                <a:spcPts val="190"/>
              </a:spcBef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Featuring</a:t>
            </a:r>
            <a:r>
              <a:rPr lang="en-US" sz="2000" b="1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sz="20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en-US" sz="2000" b="1" spc="-5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1039494" marR="1030605" algn="ctr">
              <a:lnSpc>
                <a:spcPct val="120000"/>
              </a:lnSpc>
              <a:spcBef>
                <a:spcPts val="190"/>
              </a:spcBef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7</a:t>
            </a:r>
            <a:r>
              <a:rPr sz="2000" b="1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AF</a:t>
            </a:r>
            <a:r>
              <a:rPr lang="en-US" sz="2000" b="1" spc="-25" dirty="0">
                <a:solidFill>
                  <a:srgbClr val="000066"/>
                </a:solidFill>
                <a:latin typeface="Arial"/>
                <a:cs typeface="Arial"/>
              </a:rPr>
              <a:t> Leadership</a:t>
            </a:r>
            <a:r>
              <a:rPr sz="2000" b="1" spc="-25" dirty="0">
                <a:solidFill>
                  <a:srgbClr val="000066"/>
                </a:solidFill>
                <a:latin typeface="Arial"/>
                <a:cs typeface="Arial"/>
              </a:rPr>
              <a:t>!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87" y="2309817"/>
            <a:ext cx="3535362" cy="34877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49253" y="1359202"/>
            <a:ext cx="5796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2210" algn="l"/>
                <a:tab pos="2452370" algn="l"/>
                <a:tab pos="3561715" algn="l"/>
                <a:tab pos="3792220" algn="l"/>
                <a:tab pos="4643755" algn="l"/>
              </a:tabLst>
            </a:pP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f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E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x</a:t>
            </a:r>
            <a:r>
              <a:rPr sz="1600" b="1" spc="-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c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a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-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190" dirty="0">
                <a:solidFill>
                  <a:srgbClr val="223763"/>
                </a:solidFill>
                <a:latin typeface="Bell MT"/>
                <a:cs typeface="Bell MT"/>
              </a:rPr>
              <a:t>Fi</a:t>
            </a:r>
            <a:r>
              <a:rPr sz="1600" b="1" spc="-4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T</a:t>
            </a:r>
            <a:r>
              <a:rPr sz="1600" b="1" spc="-8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o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!</a:t>
            </a:r>
            <a:endParaRPr sz="1600">
              <a:latin typeface="Bell MT"/>
              <a:cs typeface="Bel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333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51st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Fighter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9200" y="2978430"/>
            <a:ext cx="2685907" cy="12134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DoDEA</a:t>
            </a:r>
            <a:endParaRPr sz="2400" dirty="0">
              <a:latin typeface="Arial"/>
              <a:cs typeface="Arial"/>
            </a:endParaRPr>
          </a:p>
          <a:p>
            <a:pPr marL="12700" marR="5080" algn="ctr">
              <a:lnSpc>
                <a:spcPct val="120000"/>
              </a:lnSpc>
              <a:spcBef>
                <a:spcPts val="65"/>
              </a:spcBef>
            </a:pP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Team</a:t>
            </a:r>
            <a:r>
              <a:rPr sz="20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Osan</a:t>
            </a:r>
            <a:r>
              <a:rPr sz="20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Town</a:t>
            </a:r>
            <a:r>
              <a:rPr lang="en-US" sz="2000" b="1" spc="-10" dirty="0">
                <a:solidFill>
                  <a:srgbClr val="000066"/>
                </a:solidFill>
                <a:latin typeface="Arial"/>
                <a:cs typeface="Arial"/>
              </a:rPr>
              <a:t> H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all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November</a:t>
            </a:r>
            <a:r>
              <a:rPr sz="2000" b="1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2024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235952" y="3121152"/>
            <a:ext cx="1262380" cy="1159510"/>
            <a:chOff x="7235952" y="3121152"/>
            <a:chExt cx="1262380" cy="11595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7324" y="3521065"/>
              <a:ext cx="759529" cy="759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5952" y="3121152"/>
              <a:ext cx="1261871" cy="265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0252" y="3258312"/>
              <a:ext cx="1031747" cy="26517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597" y="1522476"/>
            <a:ext cx="8943975" cy="4900930"/>
            <a:chOff x="8597" y="1522476"/>
            <a:chExt cx="8943975" cy="49009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9524" y="3970020"/>
              <a:ext cx="3858422" cy="20948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7" y="4582185"/>
              <a:ext cx="3157291" cy="18406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31507" y="1522476"/>
              <a:ext cx="2220467" cy="263651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341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DoDEA</a:t>
            </a:r>
            <a:r>
              <a:rPr i="0" spc="-9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District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46597" y="4341481"/>
            <a:ext cx="14395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6F2F9F"/>
                </a:solidFill>
                <a:latin typeface="Arial"/>
                <a:cs typeface="Arial"/>
              </a:rPr>
              <a:t>https://</a:t>
            </a:r>
            <a:r>
              <a:rPr sz="800" b="1" spc="-10" dirty="0">
                <a:solidFill>
                  <a:srgbClr val="6F2F9F"/>
                </a:solidFill>
                <a:latin typeface="Arial"/>
                <a:cs typeface="Arial"/>
                <a:hlinkClick r:id="rId9"/>
              </a:rPr>
              <a:t>www.dodea.edu/pacifi</a:t>
            </a:r>
            <a:r>
              <a:rPr sz="800" b="1" spc="-10" dirty="0">
                <a:solidFill>
                  <a:srgbClr val="6F2F9F"/>
                </a:solidFill>
                <a:latin typeface="Arial"/>
                <a:cs typeface="Arial"/>
              </a:rPr>
              <a:t> c/pac-west/osan-ab-schools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3413" y="1546035"/>
            <a:ext cx="20853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6FC0"/>
                </a:solidFill>
                <a:latin typeface="Arial"/>
                <a:cs typeface="Arial"/>
              </a:rPr>
              <a:t>**Schools</a:t>
            </a:r>
            <a:r>
              <a:rPr sz="9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6FC0"/>
                </a:solidFill>
                <a:latin typeface="Arial"/>
                <a:cs typeface="Arial"/>
              </a:rPr>
              <a:t>Need</a:t>
            </a:r>
            <a:r>
              <a:rPr sz="9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6FC0"/>
                </a:solidFill>
                <a:latin typeface="Arial"/>
                <a:cs typeface="Arial"/>
              </a:rPr>
              <a:t>Substitute</a:t>
            </a:r>
            <a:r>
              <a:rPr sz="9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6FC0"/>
                </a:solidFill>
                <a:latin typeface="Arial"/>
                <a:cs typeface="Arial"/>
              </a:rPr>
              <a:t>Teachers**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0774" y="1450136"/>
            <a:ext cx="2502598" cy="138227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08432" y="1516063"/>
            <a:ext cx="8444230" cy="4627880"/>
            <a:chOff x="108432" y="1516063"/>
            <a:chExt cx="8444230" cy="462788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432" y="3039417"/>
              <a:ext cx="2750794" cy="15427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91485" y="1525921"/>
              <a:ext cx="3847785" cy="23475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22241" y="4813542"/>
              <a:ext cx="1330278" cy="13302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37950" y="1516063"/>
              <a:ext cx="0" cy="4545965"/>
            </a:xfrm>
            <a:custGeom>
              <a:avLst/>
              <a:gdLst/>
              <a:ahLst/>
              <a:cxnLst/>
              <a:rect l="l" t="t" r="r" b="b"/>
              <a:pathLst>
                <a:path h="4545965">
                  <a:moveTo>
                    <a:pt x="0" y="0"/>
                  </a:moveTo>
                  <a:lnTo>
                    <a:pt x="0" y="4545469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81222" y="1525920"/>
              <a:ext cx="0" cy="4545965"/>
            </a:xfrm>
            <a:custGeom>
              <a:avLst/>
              <a:gdLst/>
              <a:ahLst/>
              <a:cxnLst/>
              <a:rect l="l" t="t" r="r" b="b"/>
              <a:pathLst>
                <a:path h="4545965">
                  <a:moveTo>
                    <a:pt x="0" y="0"/>
                  </a:moveTo>
                  <a:lnTo>
                    <a:pt x="0" y="4545469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8387" y="1737652"/>
              <a:ext cx="943666" cy="94366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018192" y="2653847"/>
            <a:ext cx="1635760" cy="791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https://</a:t>
            </a:r>
            <a:r>
              <a:rPr sz="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5"/>
              </a:rPr>
              <a:t>www.usajobs.gov/GetJob/</a:t>
            </a:r>
            <a:r>
              <a:rPr sz="800" b="1" u="none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ViewDetails/768205000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800">
              <a:latin typeface="Arial"/>
              <a:cs typeface="Arial"/>
            </a:endParaRPr>
          </a:p>
          <a:p>
            <a:pPr marL="291465" marR="234950" algn="ctr">
              <a:lnSpc>
                <a:spcPct val="100000"/>
              </a:lnSpc>
            </a:pPr>
            <a:r>
              <a:rPr sz="900" b="1" dirty="0">
                <a:solidFill>
                  <a:srgbClr val="6F2F9F"/>
                </a:solidFill>
                <a:latin typeface="Arial"/>
                <a:cs typeface="Arial"/>
              </a:rPr>
              <a:t>DoDEA</a:t>
            </a:r>
            <a:r>
              <a:rPr sz="9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6F2F9F"/>
                </a:solidFill>
                <a:latin typeface="Arial"/>
                <a:cs typeface="Arial"/>
              </a:rPr>
              <a:t>Pacific</a:t>
            </a:r>
            <a:r>
              <a:rPr sz="9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6F2F9F"/>
                </a:solidFill>
                <a:latin typeface="Arial"/>
                <a:cs typeface="Arial"/>
              </a:rPr>
              <a:t>West </a:t>
            </a:r>
            <a:r>
              <a:rPr sz="900" b="1" dirty="0">
                <a:solidFill>
                  <a:srgbClr val="6F2F9F"/>
                </a:solidFill>
                <a:latin typeface="Arial"/>
                <a:cs typeface="Arial"/>
              </a:rPr>
              <a:t>Information</a:t>
            </a:r>
            <a:r>
              <a:rPr sz="900" b="1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6F2F9F"/>
                </a:solidFill>
                <a:latin typeface="Arial"/>
                <a:cs typeface="Arial"/>
              </a:rPr>
              <a:t>Site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Bus</a:t>
            </a:r>
            <a:r>
              <a:rPr i="0" spc="-5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Route</a:t>
            </a:r>
            <a:r>
              <a:rPr i="0" spc="-5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-</a:t>
            </a:r>
            <a:r>
              <a:rPr i="0" spc="-55" dirty="0">
                <a:latin typeface="Arial"/>
                <a:cs typeface="Arial"/>
              </a:rPr>
              <a:t> </a:t>
            </a:r>
            <a:r>
              <a:rPr i="0" spc="-25" dirty="0">
                <a:latin typeface="Arial"/>
                <a:cs typeface="Arial"/>
              </a:rPr>
              <a:t>105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558" y="1482026"/>
            <a:ext cx="8171180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Follow-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Up:</a:t>
            </a:r>
            <a:r>
              <a:rPr sz="20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Bus</a:t>
            </a:r>
            <a:r>
              <a:rPr sz="20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Arrival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549400" algn="l"/>
              </a:tabLst>
            </a:pPr>
            <a:r>
              <a:rPr sz="2000" b="1" u="sng" spc="-10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Presenters:</a:t>
            </a:r>
            <a:r>
              <a:rPr sz="2000" b="1" u="sng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	DoDEA</a:t>
            </a:r>
            <a:r>
              <a:rPr sz="2000" b="1" u="sng" spc="-50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District</a:t>
            </a:r>
            <a:r>
              <a:rPr sz="2000" b="1" u="sng" spc="-85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Logistics</a:t>
            </a:r>
            <a:r>
              <a:rPr sz="2000" b="1" u="sng" spc="-75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Team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2000">
              <a:latin typeface="Arial"/>
              <a:cs typeface="Arial"/>
            </a:endParaRPr>
          </a:p>
          <a:p>
            <a:pPr marL="12700" marR="236854" indent="285115">
              <a:lnSpc>
                <a:spcPct val="100000"/>
              </a:lnSpc>
              <a:buSzPct val="119444"/>
              <a:buFont typeface="Wingdings"/>
              <a:buChar char=""/>
              <a:tabLst>
                <a:tab pos="297815" algn="l"/>
              </a:tabLst>
            </a:pP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Route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105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is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not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meeting</a:t>
            </a:r>
            <a:r>
              <a:rPr sz="18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DoDEA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standards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of</a:t>
            </a:r>
            <a:r>
              <a:rPr sz="18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service,</a:t>
            </a:r>
            <a:r>
              <a:rPr sz="1800" b="1" spc="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and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the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Osan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Student</a:t>
            </a:r>
            <a:r>
              <a:rPr sz="1800" b="1" spc="-6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Transportation</a:t>
            </a:r>
            <a:r>
              <a:rPr sz="18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Officer</a:t>
            </a:r>
            <a:r>
              <a:rPr sz="18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(STO)</a:t>
            </a:r>
            <a:r>
              <a:rPr sz="18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is</a:t>
            </a:r>
            <a:r>
              <a:rPr sz="18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responsible</a:t>
            </a:r>
            <a:r>
              <a:rPr sz="1800" b="1" spc="-6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8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developing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141C77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solution</a:t>
            </a:r>
            <a:r>
              <a:rPr sz="18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this</a:t>
            </a:r>
            <a:r>
              <a:rPr sz="18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issue.</a:t>
            </a:r>
            <a:r>
              <a:rPr sz="1800" b="1" spc="4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This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solution</a:t>
            </a:r>
            <a:r>
              <a:rPr sz="18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affects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MHS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students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only.</a:t>
            </a:r>
            <a:r>
              <a:rPr sz="18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The</a:t>
            </a:r>
            <a:r>
              <a:rPr sz="18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bus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stop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Osan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ES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students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remains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unchanged.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141C77"/>
              </a:buClr>
              <a:buFont typeface="Wingdings"/>
              <a:buChar char=""/>
            </a:pPr>
            <a:endParaRPr sz="1800">
              <a:latin typeface="Arial"/>
              <a:cs typeface="Arial"/>
            </a:endParaRPr>
          </a:p>
          <a:p>
            <a:pPr marL="12700" marR="5080" indent="411480">
              <a:lnSpc>
                <a:spcPct val="100000"/>
              </a:lnSpc>
              <a:buSzPct val="119444"/>
              <a:buFont typeface="Wingdings"/>
              <a:buChar char=""/>
              <a:tabLst>
                <a:tab pos="424180" algn="l"/>
              </a:tabLst>
            </a:pP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This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route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is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arriving at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Osan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MHS</a:t>
            </a:r>
            <a:r>
              <a:rPr sz="18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5-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10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minutes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before</a:t>
            </a:r>
            <a:r>
              <a:rPr sz="18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bell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time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vs.</a:t>
            </a:r>
            <a:r>
              <a:rPr sz="1800" b="1" spc="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10</a:t>
            </a:r>
            <a:r>
              <a:rPr sz="18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–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15</a:t>
            </a:r>
            <a:r>
              <a:rPr sz="18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minute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standard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required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to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allow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students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sufficient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time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to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prepare</a:t>
            </a:r>
            <a:r>
              <a:rPr sz="18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and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make</a:t>
            </a:r>
            <a:r>
              <a:rPr sz="18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it</a:t>
            </a:r>
            <a:r>
              <a:rPr sz="18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to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class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on-time.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141C77"/>
              </a:buClr>
              <a:buFont typeface="Wingdings"/>
              <a:buChar char=""/>
            </a:pPr>
            <a:endParaRPr sz="1800">
              <a:latin typeface="Arial"/>
              <a:cs typeface="Arial"/>
            </a:endParaRPr>
          </a:p>
          <a:p>
            <a:pPr marL="12700" marR="68580" indent="411480">
              <a:lnSpc>
                <a:spcPct val="100000"/>
              </a:lnSpc>
              <a:buSzPct val="119444"/>
              <a:buFont typeface="Wingdings"/>
              <a:buChar char=""/>
              <a:tabLst>
                <a:tab pos="424180" algn="l"/>
                <a:tab pos="2043430" algn="l"/>
              </a:tabLst>
            </a:pP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corrective</a:t>
            </a:r>
            <a:r>
              <a:rPr sz="1800" b="1" spc="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action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plan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has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been</a:t>
            </a:r>
            <a:r>
              <a:rPr sz="18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developed</a:t>
            </a:r>
            <a:r>
              <a:rPr sz="18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review</a:t>
            </a:r>
            <a:r>
              <a:rPr sz="1800" b="1" spc="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with</a:t>
            </a:r>
            <a:r>
              <a:rPr sz="1800" b="1" spc="-6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our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51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FW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mission</a:t>
            </a:r>
            <a:r>
              <a:rPr sz="18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partners.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	Once</a:t>
            </a:r>
            <a:r>
              <a:rPr sz="18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all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concerns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have been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addressed,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it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will</a:t>
            </a:r>
            <a:r>
              <a:rPr sz="18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be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distributed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to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affected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families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to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survey</a:t>
            </a:r>
            <a:r>
              <a:rPr sz="1800" b="1" spc="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impacts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and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concerns.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Estimate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change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affective</a:t>
            </a:r>
            <a:r>
              <a:rPr sz="1800" b="1" spc="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date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is</a:t>
            </a:r>
            <a:r>
              <a:rPr sz="18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6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January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2025.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2319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63222" y="403463"/>
            <a:ext cx="5536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Osan</a:t>
            </a:r>
            <a:r>
              <a:rPr i="0" spc="-6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Middle</a:t>
            </a:r>
            <a:r>
              <a:rPr i="0" spc="-4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High</a:t>
            </a:r>
            <a:r>
              <a:rPr i="0" spc="-5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School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6074" y="1323362"/>
            <a:ext cx="8432800" cy="49943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5445" indent="-285115">
              <a:lnSpc>
                <a:spcPct val="100000"/>
              </a:lnSpc>
              <a:spcBef>
                <a:spcPts val="105"/>
              </a:spcBef>
              <a:buSzPct val="117857"/>
              <a:buFont typeface="Wingdings"/>
              <a:buChar char=""/>
              <a:tabLst>
                <a:tab pos="385445" algn="l"/>
              </a:tabLst>
            </a:pPr>
            <a:r>
              <a:rPr sz="1350" b="1" u="sng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Upcoming</a:t>
            </a:r>
            <a:r>
              <a:rPr sz="1350" b="1" u="sng" spc="-70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 </a:t>
            </a:r>
            <a:r>
              <a:rPr sz="1350" b="1" u="sng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Events:</a:t>
            </a:r>
            <a:r>
              <a:rPr sz="1350" b="1" u="sng" spc="-65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 </a:t>
            </a:r>
            <a:r>
              <a:rPr sz="1350" b="1" u="sng" spc="-10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NOVEMBER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November</a:t>
            </a:r>
            <a:r>
              <a:rPr sz="135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41C77"/>
                </a:solidFill>
                <a:latin typeface="Arial"/>
                <a:cs typeface="Arial"/>
              </a:rPr>
              <a:t>18-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21</a:t>
            </a:r>
            <a:endParaRPr sz="1350" dirty="0">
              <a:latin typeface="Arial"/>
              <a:cs typeface="Arial"/>
            </a:endParaRPr>
          </a:p>
          <a:p>
            <a:pPr marL="1184275" lvl="2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1184275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Far</a:t>
            </a:r>
            <a:r>
              <a:rPr sz="135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East</a:t>
            </a:r>
            <a:r>
              <a:rPr sz="135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JAMM</a:t>
            </a:r>
            <a:r>
              <a:rPr sz="135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(Hosted</a:t>
            </a:r>
            <a:r>
              <a:rPr sz="135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at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Osan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Middle</a:t>
            </a:r>
            <a:r>
              <a:rPr sz="135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High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41C77"/>
                </a:solidFill>
                <a:latin typeface="Arial"/>
                <a:cs typeface="Arial"/>
              </a:rPr>
              <a:t>School)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November</a:t>
            </a:r>
            <a:r>
              <a:rPr sz="1350" b="1" spc="-8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17</a:t>
            </a:r>
            <a:endParaRPr sz="1350" dirty="0">
              <a:latin typeface="Arial"/>
              <a:cs typeface="Arial"/>
            </a:endParaRPr>
          </a:p>
          <a:p>
            <a:pPr marL="1184275" lvl="2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1184275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Choral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41C77"/>
                </a:solidFill>
                <a:latin typeface="Arial"/>
                <a:cs typeface="Arial"/>
              </a:rPr>
              <a:t>Collaboration</a:t>
            </a:r>
            <a:r>
              <a:rPr sz="135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Outreach</a:t>
            </a:r>
            <a:r>
              <a:rPr sz="135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–</a:t>
            </a:r>
            <a:r>
              <a:rPr sz="135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String</a:t>
            </a:r>
            <a:r>
              <a:rPr sz="135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Orchestra,</a:t>
            </a:r>
            <a:r>
              <a:rPr sz="135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Band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and</a:t>
            </a:r>
            <a:r>
              <a:rPr sz="135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41C77"/>
                </a:solidFill>
                <a:latin typeface="Arial"/>
                <a:cs typeface="Arial"/>
              </a:rPr>
              <a:t>Guitar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November</a:t>
            </a:r>
            <a:r>
              <a:rPr sz="1350" b="1" spc="-8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21</a:t>
            </a:r>
            <a:endParaRPr sz="1350" dirty="0">
              <a:latin typeface="Arial"/>
              <a:cs typeface="Arial"/>
            </a:endParaRPr>
          </a:p>
          <a:p>
            <a:pPr marL="1184275" lvl="2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1184275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Optional</a:t>
            </a:r>
            <a:r>
              <a:rPr sz="135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ASVAB</a:t>
            </a:r>
            <a:r>
              <a:rPr sz="1350" b="1" spc="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35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10</a:t>
            </a:r>
            <a:r>
              <a:rPr sz="1350" b="1" baseline="24691" dirty="0">
                <a:solidFill>
                  <a:srgbClr val="141C77"/>
                </a:solidFill>
                <a:latin typeface="Arial"/>
                <a:cs typeface="Arial"/>
              </a:rPr>
              <a:t>th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-12</a:t>
            </a:r>
            <a:r>
              <a:rPr sz="1350" b="1" baseline="24691" dirty="0">
                <a:solidFill>
                  <a:srgbClr val="141C77"/>
                </a:solidFill>
                <a:latin typeface="Arial"/>
                <a:cs typeface="Arial"/>
              </a:rPr>
              <a:t>th</a:t>
            </a:r>
            <a:r>
              <a:rPr sz="1350" b="1" spc="135" baseline="24691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Grade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41C77"/>
                </a:solidFill>
                <a:latin typeface="Arial"/>
                <a:cs typeface="Arial"/>
              </a:rPr>
              <a:t>Students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November</a:t>
            </a:r>
            <a:r>
              <a:rPr sz="1350" b="1" spc="-8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28</a:t>
            </a:r>
            <a:endParaRPr sz="1350" dirty="0">
              <a:latin typeface="Arial"/>
              <a:cs typeface="Arial"/>
            </a:endParaRPr>
          </a:p>
          <a:p>
            <a:pPr marL="1184275" lvl="2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1184275" algn="l"/>
              </a:tabLst>
            </a:pPr>
            <a:r>
              <a:rPr sz="1350" b="1" spc="-10" dirty="0">
                <a:solidFill>
                  <a:srgbClr val="141C77"/>
                </a:solidFill>
                <a:latin typeface="Arial"/>
                <a:cs typeface="Arial"/>
              </a:rPr>
              <a:t>Thanksgiving</a:t>
            </a:r>
            <a:r>
              <a:rPr sz="135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– Federal</a:t>
            </a:r>
            <a:r>
              <a:rPr sz="135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41C77"/>
                </a:solidFill>
                <a:latin typeface="Arial"/>
                <a:cs typeface="Arial"/>
              </a:rPr>
              <a:t>Holiday</a:t>
            </a:r>
            <a:endParaRPr sz="1350" dirty="0">
              <a:latin typeface="Arial"/>
              <a:cs typeface="Arial"/>
            </a:endParaRPr>
          </a:p>
          <a:p>
            <a:pPr marL="385445" indent="-285115">
              <a:lnSpc>
                <a:spcPct val="100000"/>
              </a:lnSpc>
              <a:buSzPct val="117857"/>
              <a:buFont typeface="Wingdings"/>
              <a:buChar char=""/>
              <a:tabLst>
                <a:tab pos="385445" algn="l"/>
              </a:tabLst>
            </a:pPr>
            <a:r>
              <a:rPr sz="1350" b="1" u="sng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Upcoming</a:t>
            </a:r>
            <a:r>
              <a:rPr sz="1350" b="1" u="sng" spc="-70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 </a:t>
            </a:r>
            <a:r>
              <a:rPr sz="1350" b="1" u="sng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Events:</a:t>
            </a:r>
            <a:r>
              <a:rPr sz="1350" b="1" u="sng" spc="-65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 </a:t>
            </a:r>
            <a:r>
              <a:rPr sz="1350" b="1" u="sng" spc="-10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</a:rPr>
              <a:t>DECEMBER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December</a:t>
            </a:r>
            <a:r>
              <a:rPr sz="1350" b="1" spc="-8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141C77"/>
                </a:solidFill>
                <a:latin typeface="Arial"/>
                <a:cs typeface="Arial"/>
              </a:rPr>
              <a:t>5</a:t>
            </a:r>
            <a:endParaRPr sz="1350" dirty="0">
              <a:latin typeface="Arial"/>
              <a:cs typeface="Arial"/>
            </a:endParaRPr>
          </a:p>
          <a:p>
            <a:pPr marL="1184275" lvl="2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1184275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Winter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Guitar</a:t>
            </a:r>
            <a:r>
              <a:rPr sz="135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and</a:t>
            </a:r>
            <a:r>
              <a:rPr sz="135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Choral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41C77"/>
                </a:solidFill>
                <a:latin typeface="Arial"/>
                <a:cs typeface="Arial"/>
              </a:rPr>
              <a:t>Concerts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December</a:t>
            </a:r>
            <a:r>
              <a:rPr sz="1350" b="1" spc="-8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50" dirty="0">
                <a:solidFill>
                  <a:srgbClr val="141C77"/>
                </a:solidFill>
                <a:latin typeface="Arial"/>
                <a:cs typeface="Arial"/>
              </a:rPr>
              <a:t>6</a:t>
            </a:r>
            <a:endParaRPr sz="1350" dirty="0">
              <a:latin typeface="Arial"/>
              <a:cs typeface="Arial"/>
            </a:endParaRPr>
          </a:p>
          <a:p>
            <a:pPr marL="1184275" lvl="2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1184275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Accelerated</a:t>
            </a:r>
            <a:r>
              <a:rPr sz="135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Withdrawal</a:t>
            </a:r>
            <a:r>
              <a:rPr sz="135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Date</a:t>
            </a:r>
            <a:r>
              <a:rPr sz="135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(First</a:t>
            </a:r>
            <a:r>
              <a:rPr sz="135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41C77"/>
                </a:solidFill>
                <a:latin typeface="Arial"/>
                <a:cs typeface="Arial"/>
              </a:rPr>
              <a:t>Semester)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December</a:t>
            </a:r>
            <a:r>
              <a:rPr sz="1350" b="1" spc="-8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12</a:t>
            </a:r>
            <a:endParaRPr sz="1350" dirty="0">
              <a:latin typeface="Arial"/>
              <a:cs typeface="Arial"/>
            </a:endParaRPr>
          </a:p>
          <a:p>
            <a:pPr marL="1184275" lvl="2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1184275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Winter</a:t>
            </a:r>
            <a:r>
              <a:rPr sz="135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Fine</a:t>
            </a:r>
            <a:r>
              <a:rPr sz="135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Arts</a:t>
            </a:r>
            <a:r>
              <a:rPr sz="135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41C77"/>
                </a:solidFill>
                <a:latin typeface="Arial"/>
                <a:cs typeface="Arial"/>
              </a:rPr>
              <a:t>Night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December</a:t>
            </a:r>
            <a:r>
              <a:rPr sz="1350" b="1" spc="-8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13</a:t>
            </a:r>
            <a:endParaRPr sz="1350" dirty="0">
              <a:latin typeface="Arial"/>
              <a:cs typeface="Arial"/>
            </a:endParaRPr>
          </a:p>
          <a:p>
            <a:pPr marL="1184275" lvl="2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1184275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No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School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Students</a:t>
            </a:r>
            <a:r>
              <a:rPr sz="135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(CCRS</a:t>
            </a:r>
            <a:r>
              <a:rPr sz="135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PL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Training</a:t>
            </a:r>
            <a:r>
              <a:rPr sz="135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20" dirty="0">
                <a:solidFill>
                  <a:srgbClr val="141C77"/>
                </a:solidFill>
                <a:latin typeface="Arial"/>
                <a:cs typeface="Arial"/>
              </a:rPr>
              <a:t>Day)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December</a:t>
            </a:r>
            <a:r>
              <a:rPr sz="1350" b="1" spc="-8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14</a:t>
            </a:r>
            <a:endParaRPr sz="1350" dirty="0">
              <a:latin typeface="Arial"/>
              <a:cs typeface="Arial"/>
            </a:endParaRPr>
          </a:p>
          <a:p>
            <a:pPr marL="1184275" lvl="2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1184275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ACT</a:t>
            </a:r>
            <a:r>
              <a:rPr sz="1350" b="1" spc="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held</a:t>
            </a:r>
            <a:r>
              <a:rPr sz="135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at</a:t>
            </a:r>
            <a:r>
              <a:rPr sz="135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20" dirty="0">
                <a:solidFill>
                  <a:srgbClr val="141C77"/>
                </a:solidFill>
                <a:latin typeface="Arial"/>
                <a:cs typeface="Arial"/>
              </a:rPr>
              <a:t>OMHS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December</a:t>
            </a:r>
            <a:r>
              <a:rPr sz="1350" b="1" spc="-8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141C77"/>
                </a:solidFill>
                <a:latin typeface="Arial"/>
                <a:cs typeface="Arial"/>
              </a:rPr>
              <a:t>19</a:t>
            </a:r>
            <a:endParaRPr sz="1350" dirty="0">
              <a:latin typeface="Arial"/>
              <a:cs typeface="Arial"/>
            </a:endParaRPr>
          </a:p>
          <a:p>
            <a:pPr marL="1184275" lvl="2" indent="-342900">
              <a:lnSpc>
                <a:spcPct val="100000"/>
              </a:lnSpc>
              <a:buSzPct val="117857"/>
              <a:buFont typeface="Symbol"/>
              <a:buChar char=""/>
              <a:tabLst>
                <a:tab pos="1184275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OMHS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Talent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spc="-20" dirty="0">
                <a:solidFill>
                  <a:srgbClr val="141C77"/>
                </a:solidFill>
                <a:latin typeface="Arial"/>
                <a:cs typeface="Arial"/>
              </a:rPr>
              <a:t>Show</a:t>
            </a:r>
            <a:endParaRPr sz="1350" dirty="0">
              <a:latin typeface="Arial"/>
              <a:cs typeface="Arial"/>
            </a:endParaRPr>
          </a:p>
          <a:p>
            <a:pPr marL="845819" lvl="1" indent="-342900">
              <a:lnSpc>
                <a:spcPts val="1555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December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23</a:t>
            </a:r>
            <a:r>
              <a:rPr sz="135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to</a:t>
            </a:r>
            <a:r>
              <a:rPr sz="135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41C77"/>
                </a:solidFill>
                <a:latin typeface="Arial"/>
                <a:cs typeface="Arial"/>
              </a:rPr>
              <a:t>January</a:t>
            </a:r>
            <a:r>
              <a:rPr sz="1350" b="1" spc="-50" dirty="0">
                <a:solidFill>
                  <a:srgbClr val="141C77"/>
                </a:solidFill>
                <a:latin typeface="Arial"/>
                <a:cs typeface="Arial"/>
              </a:rPr>
              <a:t> 3</a:t>
            </a:r>
            <a:endParaRPr lang="en-US" sz="1350" b="1" spc="-50" dirty="0">
              <a:solidFill>
                <a:srgbClr val="141C77"/>
              </a:solidFill>
              <a:latin typeface="Arial"/>
              <a:cs typeface="Arial"/>
            </a:endParaRPr>
          </a:p>
          <a:p>
            <a:pPr marL="845819" lvl="1" indent="-342900">
              <a:lnSpc>
                <a:spcPts val="1555"/>
              </a:lnSpc>
              <a:buSzPct val="117857"/>
              <a:buFont typeface="Symbol"/>
              <a:buChar char=""/>
              <a:tabLst>
                <a:tab pos="845819" algn="l"/>
              </a:tabLst>
            </a:pPr>
            <a:r>
              <a:rPr lang="en-US" sz="1350" b="1" spc="-50" dirty="0">
                <a:solidFill>
                  <a:srgbClr val="141C77"/>
                </a:solidFill>
                <a:latin typeface="Arial"/>
                <a:cs typeface="Arial"/>
              </a:rPr>
              <a:t>Winter Recess</a:t>
            </a:r>
            <a:endParaRPr sz="135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2875" y="3891850"/>
            <a:ext cx="2285999" cy="22859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CF60B96-76B3-78D3-3602-B8A6132EA038}"/>
              </a:ext>
            </a:extLst>
          </p:cNvPr>
          <p:cNvSpPr/>
          <p:nvPr/>
        </p:nvSpPr>
        <p:spPr>
          <a:xfrm>
            <a:off x="381000" y="64770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3925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Osan</a:t>
            </a:r>
            <a:r>
              <a:rPr i="0" spc="-6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Middle</a:t>
            </a:r>
            <a:r>
              <a:rPr i="0" spc="-4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High</a:t>
            </a:r>
            <a:r>
              <a:rPr i="0" spc="-5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School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863" y="1482026"/>
            <a:ext cx="6320155" cy="2199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5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Follow-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Up:</a:t>
            </a:r>
            <a:r>
              <a:rPr sz="20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Bus</a:t>
            </a:r>
            <a:r>
              <a:rPr sz="2000" b="1" spc="-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Arrival</a:t>
            </a:r>
            <a:endParaRPr sz="2000">
              <a:latin typeface="Arial"/>
              <a:cs typeface="Arial"/>
            </a:endParaRPr>
          </a:p>
          <a:p>
            <a:pPr marL="414655" lvl="1" indent="-281940">
              <a:lnSpc>
                <a:spcPct val="100000"/>
              </a:lnSpc>
              <a:spcBef>
                <a:spcPts val="10"/>
              </a:spcBef>
              <a:buSzPct val="117857"/>
              <a:buFont typeface="Wingdings"/>
              <a:buChar char=""/>
              <a:tabLst>
                <a:tab pos="414655" algn="l"/>
              </a:tabLst>
            </a:pP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Presenters:</a:t>
            </a:r>
            <a:r>
              <a:rPr sz="14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DoDEA </a:t>
            </a:r>
            <a:r>
              <a:rPr sz="1400" b="1" spc="-10" dirty="0">
                <a:solidFill>
                  <a:srgbClr val="141C77"/>
                </a:solidFill>
                <a:latin typeface="Arial"/>
                <a:cs typeface="Arial"/>
              </a:rPr>
              <a:t>Transportation</a:t>
            </a:r>
            <a:r>
              <a:rPr sz="14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41C77"/>
                </a:solidFill>
                <a:latin typeface="Arial"/>
                <a:cs typeface="Arial"/>
              </a:rPr>
              <a:t>Personnel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75"/>
              </a:spcBef>
              <a:buClr>
                <a:srgbClr val="141C77"/>
              </a:buClr>
              <a:buFont typeface="Wingdings"/>
              <a:buChar char=""/>
            </a:pPr>
            <a:endParaRPr sz="14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5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Follow-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Up:</a:t>
            </a:r>
            <a:r>
              <a:rPr sz="2000" b="1" spc="-7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Use</a:t>
            </a:r>
            <a:r>
              <a:rPr sz="20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of</a:t>
            </a:r>
            <a:r>
              <a:rPr sz="20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Overpass</a:t>
            </a:r>
            <a:r>
              <a:rPr sz="20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20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Pedestrian</a:t>
            </a:r>
            <a:r>
              <a:rPr sz="20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Traffic</a:t>
            </a:r>
            <a:endParaRPr sz="2000">
              <a:latin typeface="Arial"/>
              <a:cs typeface="Arial"/>
            </a:endParaRPr>
          </a:p>
          <a:p>
            <a:pPr marL="414655" lvl="1" indent="-281940">
              <a:lnSpc>
                <a:spcPct val="100000"/>
              </a:lnSpc>
              <a:spcBef>
                <a:spcPts val="10"/>
              </a:spcBef>
              <a:buSzPct val="117857"/>
              <a:buFont typeface="Wingdings"/>
              <a:buChar char=""/>
              <a:tabLst>
                <a:tab pos="414655" algn="l"/>
              </a:tabLst>
            </a:pP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Presenters:</a:t>
            </a:r>
            <a:r>
              <a:rPr sz="1400" b="1" spc="-7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OMHS</a:t>
            </a:r>
            <a:r>
              <a:rPr sz="14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41C77"/>
                </a:solidFill>
                <a:latin typeface="Arial"/>
                <a:cs typeface="Arial"/>
              </a:rPr>
              <a:t>Administration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75"/>
              </a:spcBef>
              <a:buClr>
                <a:srgbClr val="141C77"/>
              </a:buClr>
              <a:buFont typeface="Wingdings"/>
              <a:buChar char=""/>
            </a:pPr>
            <a:endParaRPr sz="14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5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Follow-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Up:</a:t>
            </a:r>
            <a:r>
              <a:rPr sz="20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Tennis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Courts</a:t>
            </a:r>
            <a:endParaRPr sz="2000">
              <a:latin typeface="Arial"/>
              <a:cs typeface="Arial"/>
            </a:endParaRPr>
          </a:p>
          <a:p>
            <a:pPr marL="414655" lvl="1" indent="-281940">
              <a:lnSpc>
                <a:spcPct val="100000"/>
              </a:lnSpc>
              <a:spcBef>
                <a:spcPts val="10"/>
              </a:spcBef>
              <a:buSzPct val="117857"/>
              <a:buFont typeface="Wingdings"/>
              <a:buChar char=""/>
              <a:tabLst>
                <a:tab pos="414655" algn="l"/>
              </a:tabLst>
            </a:pP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Presenters:</a:t>
            </a:r>
            <a:r>
              <a:rPr sz="1400" b="1" spc="-7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OMHS</a:t>
            </a:r>
            <a:r>
              <a:rPr sz="14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41C77"/>
                </a:solidFill>
                <a:latin typeface="Arial"/>
                <a:cs typeface="Arial"/>
              </a:rPr>
              <a:t>Administration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5600" y="4081043"/>
            <a:ext cx="5962650" cy="2119630"/>
            <a:chOff x="355600" y="4081043"/>
            <a:chExt cx="5962650" cy="21196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125" y="4090571"/>
              <a:ext cx="5943598" cy="20986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0362" y="4085806"/>
              <a:ext cx="5953125" cy="2110105"/>
            </a:xfrm>
            <a:custGeom>
              <a:avLst/>
              <a:gdLst/>
              <a:ahLst/>
              <a:cxnLst/>
              <a:rect l="l" t="t" r="r" b="b"/>
              <a:pathLst>
                <a:path w="5953125" h="2110104">
                  <a:moveTo>
                    <a:pt x="0" y="0"/>
                  </a:moveTo>
                  <a:lnTo>
                    <a:pt x="5953125" y="0"/>
                  </a:lnTo>
                  <a:lnTo>
                    <a:pt x="5953125" y="2110105"/>
                  </a:lnTo>
                  <a:lnTo>
                    <a:pt x="0" y="21101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088187" y="1447101"/>
            <a:ext cx="1733550" cy="2305050"/>
            <a:chOff x="7088187" y="1447101"/>
            <a:chExt cx="1733550" cy="23050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7712" y="1456626"/>
              <a:ext cx="1714499" cy="2285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92950" y="1451863"/>
              <a:ext cx="1724025" cy="2295525"/>
            </a:xfrm>
            <a:custGeom>
              <a:avLst/>
              <a:gdLst/>
              <a:ahLst/>
              <a:cxnLst/>
              <a:rect l="l" t="t" r="r" b="b"/>
              <a:pathLst>
                <a:path w="1724025" h="2295525">
                  <a:moveTo>
                    <a:pt x="0" y="0"/>
                  </a:moveTo>
                  <a:lnTo>
                    <a:pt x="1724025" y="0"/>
                  </a:lnTo>
                  <a:lnTo>
                    <a:pt x="1724025" y="2295525"/>
                  </a:lnTo>
                  <a:lnTo>
                    <a:pt x="0" y="2295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88187" y="3882326"/>
            <a:ext cx="1733550" cy="2305050"/>
            <a:chOff x="7088187" y="3882326"/>
            <a:chExt cx="1733550" cy="23050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7712" y="3891851"/>
              <a:ext cx="1714499" cy="22859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92950" y="3887089"/>
              <a:ext cx="1724025" cy="2295525"/>
            </a:xfrm>
            <a:custGeom>
              <a:avLst/>
              <a:gdLst/>
              <a:ahLst/>
              <a:cxnLst/>
              <a:rect l="l" t="t" r="r" b="b"/>
              <a:pathLst>
                <a:path w="1724025" h="2295525">
                  <a:moveTo>
                    <a:pt x="0" y="0"/>
                  </a:moveTo>
                  <a:lnTo>
                    <a:pt x="1724025" y="0"/>
                  </a:lnTo>
                  <a:lnTo>
                    <a:pt x="1724025" y="2295525"/>
                  </a:lnTo>
                  <a:lnTo>
                    <a:pt x="0" y="2295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9815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Osan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Elementary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School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863" y="1338807"/>
            <a:ext cx="4441825" cy="584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5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Partnerships</a:t>
            </a:r>
            <a:endParaRPr sz="2000">
              <a:latin typeface="Arial"/>
              <a:cs typeface="Arial"/>
            </a:endParaRPr>
          </a:p>
          <a:p>
            <a:pPr marL="414655" lvl="1" indent="-281940">
              <a:lnSpc>
                <a:spcPct val="100000"/>
              </a:lnSpc>
              <a:spcBef>
                <a:spcPts val="15"/>
              </a:spcBef>
              <a:buSzPct val="118750"/>
              <a:buFont typeface="Wingdings"/>
              <a:buChar char=""/>
              <a:tabLst>
                <a:tab pos="414655" algn="l"/>
              </a:tabLst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National</a:t>
            </a:r>
            <a:r>
              <a:rPr sz="16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Emergency</a:t>
            </a:r>
            <a:r>
              <a:rPr sz="16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Preparedness</a:t>
            </a:r>
            <a:r>
              <a:rPr sz="1600" b="1" spc="-7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Month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89964" y="1986330"/>
            <a:ext cx="6630670" cy="4350385"/>
            <a:chOff x="1089964" y="1986330"/>
            <a:chExt cx="6630670" cy="43503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490" y="1995855"/>
              <a:ext cx="6611539" cy="43312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94727" y="1991093"/>
              <a:ext cx="6621145" cy="4340860"/>
            </a:xfrm>
            <a:custGeom>
              <a:avLst/>
              <a:gdLst/>
              <a:ahLst/>
              <a:cxnLst/>
              <a:rect l="l" t="t" r="r" b="b"/>
              <a:pathLst>
                <a:path w="6621145" h="4340860">
                  <a:moveTo>
                    <a:pt x="0" y="0"/>
                  </a:moveTo>
                  <a:lnTo>
                    <a:pt x="6621068" y="0"/>
                  </a:lnTo>
                  <a:lnTo>
                    <a:pt x="6621068" y="4340745"/>
                  </a:lnTo>
                  <a:lnTo>
                    <a:pt x="0" y="43407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1085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Osan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Elementary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School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863" y="1482026"/>
            <a:ext cx="3078480" cy="1680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5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Partnerships</a:t>
            </a:r>
            <a:endParaRPr sz="2000">
              <a:latin typeface="Arial"/>
              <a:cs typeface="Arial"/>
            </a:endParaRPr>
          </a:p>
          <a:p>
            <a:pPr marL="414655" lvl="1" indent="-281940">
              <a:lnSpc>
                <a:spcPct val="100000"/>
              </a:lnSpc>
              <a:spcBef>
                <a:spcPts val="5"/>
              </a:spcBef>
              <a:buSzPct val="119444"/>
              <a:buFont typeface="Wingdings"/>
              <a:buChar char=""/>
              <a:tabLst>
                <a:tab pos="414655" algn="l"/>
              </a:tabLst>
            </a:pP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Anchored4Life</a:t>
            </a:r>
            <a:endParaRPr sz="1800">
              <a:latin typeface="Arial"/>
              <a:cs typeface="Arial"/>
            </a:endParaRPr>
          </a:p>
          <a:p>
            <a:pPr marL="752475" lvl="2" indent="-221615">
              <a:lnSpc>
                <a:spcPct val="100000"/>
              </a:lnSpc>
              <a:spcBef>
                <a:spcPts val="5"/>
              </a:spcBef>
              <a:buSzPct val="117857"/>
              <a:buFont typeface="Wingdings"/>
              <a:buChar char=""/>
              <a:tabLst>
                <a:tab pos="752475" algn="l"/>
              </a:tabLst>
            </a:pP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8-</a:t>
            </a:r>
            <a:r>
              <a:rPr sz="14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4/5</a:t>
            </a:r>
            <a:r>
              <a:rPr sz="14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41C77"/>
                </a:solidFill>
                <a:latin typeface="Arial"/>
                <a:cs typeface="Arial"/>
              </a:rPr>
              <a:t>graders</a:t>
            </a:r>
            <a:endParaRPr sz="1400">
              <a:latin typeface="Arial"/>
              <a:cs typeface="Arial"/>
            </a:endParaRPr>
          </a:p>
          <a:p>
            <a:pPr marL="752475" lvl="2" indent="-221615">
              <a:lnSpc>
                <a:spcPct val="100000"/>
              </a:lnSpc>
              <a:buSzPct val="117857"/>
              <a:buFont typeface="Wingdings"/>
              <a:buChar char=""/>
              <a:tabLst>
                <a:tab pos="752475" algn="l"/>
              </a:tabLst>
            </a:pP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2</a:t>
            </a:r>
            <a:r>
              <a:rPr sz="14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days of</a:t>
            </a:r>
            <a:r>
              <a:rPr sz="14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41C77"/>
                </a:solidFill>
                <a:latin typeface="Arial"/>
                <a:cs typeface="Arial"/>
              </a:rPr>
              <a:t>training</a:t>
            </a:r>
            <a:endParaRPr sz="1400">
              <a:latin typeface="Arial"/>
              <a:cs typeface="Arial"/>
            </a:endParaRPr>
          </a:p>
          <a:p>
            <a:pPr marL="752475" lvl="2" indent="-221615">
              <a:lnSpc>
                <a:spcPct val="100000"/>
              </a:lnSpc>
              <a:buSzPct val="117857"/>
              <a:buFont typeface="Wingdings"/>
              <a:buChar char=""/>
              <a:tabLst>
                <a:tab pos="752475" algn="l"/>
              </a:tabLst>
            </a:pPr>
            <a:r>
              <a:rPr sz="1400" b="1" spc="-10" dirty="0">
                <a:solidFill>
                  <a:srgbClr val="141C77"/>
                </a:solidFill>
                <a:latin typeface="Arial"/>
                <a:cs typeface="Arial"/>
              </a:rPr>
              <a:t>Deployment/TDY</a:t>
            </a:r>
            <a:r>
              <a:rPr sz="1400" b="1" spc="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41C77"/>
                </a:solidFill>
                <a:latin typeface="Arial"/>
                <a:cs typeface="Arial"/>
              </a:rPr>
              <a:t>kits</a:t>
            </a:r>
            <a:endParaRPr sz="1400">
              <a:latin typeface="Arial"/>
              <a:cs typeface="Arial"/>
            </a:endParaRPr>
          </a:p>
          <a:p>
            <a:pPr marL="752475" lvl="2" indent="-221615">
              <a:lnSpc>
                <a:spcPct val="100000"/>
              </a:lnSpc>
              <a:buSzPct val="117857"/>
              <a:buFont typeface="Wingdings"/>
              <a:buChar char=""/>
              <a:tabLst>
                <a:tab pos="752475" algn="l"/>
              </a:tabLst>
            </a:pP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Moving</a:t>
            </a:r>
            <a:r>
              <a:rPr sz="14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41C77"/>
                </a:solidFill>
                <a:latin typeface="Arial"/>
                <a:cs typeface="Arial"/>
              </a:rPr>
              <a:t>Kits</a:t>
            </a:r>
            <a:endParaRPr sz="1400">
              <a:latin typeface="Arial"/>
              <a:cs typeface="Arial"/>
            </a:endParaRPr>
          </a:p>
          <a:p>
            <a:pPr marL="752475" lvl="2" indent="-221615">
              <a:lnSpc>
                <a:spcPct val="100000"/>
              </a:lnSpc>
              <a:buSzPct val="117857"/>
              <a:buFont typeface="Wingdings"/>
              <a:buChar char=""/>
              <a:tabLst>
                <a:tab pos="752475" algn="l"/>
              </a:tabLst>
            </a:pP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Community</a:t>
            </a:r>
            <a:r>
              <a:rPr sz="1400" b="1" spc="-6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Service</a:t>
            </a:r>
            <a:r>
              <a:rPr sz="1400" b="1" spc="-6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41C77"/>
                </a:solidFill>
                <a:latin typeface="Arial"/>
                <a:cs typeface="Arial"/>
              </a:rPr>
              <a:t>Project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11879" y="2010575"/>
            <a:ext cx="4991100" cy="3763010"/>
            <a:chOff x="3611879" y="2010575"/>
            <a:chExt cx="4991100" cy="37630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1404" y="2020100"/>
              <a:ext cx="4971832" cy="37434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16642" y="2015337"/>
              <a:ext cx="4981575" cy="3753485"/>
            </a:xfrm>
            <a:custGeom>
              <a:avLst/>
              <a:gdLst/>
              <a:ahLst/>
              <a:cxnLst/>
              <a:rect l="l" t="t" r="r" b="b"/>
              <a:pathLst>
                <a:path w="4981575" h="3753485">
                  <a:moveTo>
                    <a:pt x="0" y="0"/>
                  </a:moveTo>
                  <a:lnTo>
                    <a:pt x="4981359" y="0"/>
                  </a:lnTo>
                  <a:lnTo>
                    <a:pt x="4981359" y="3753027"/>
                  </a:lnTo>
                  <a:lnTo>
                    <a:pt x="0" y="37530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28572" y="3327869"/>
            <a:ext cx="2195830" cy="2910205"/>
            <a:chOff x="1028572" y="3327869"/>
            <a:chExt cx="2195830" cy="29102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8101" y="3337399"/>
              <a:ext cx="2176426" cy="28905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33335" y="3332632"/>
              <a:ext cx="2186305" cy="2900680"/>
            </a:xfrm>
            <a:custGeom>
              <a:avLst/>
              <a:gdLst/>
              <a:ahLst/>
              <a:cxnLst/>
              <a:rect l="l" t="t" r="r" b="b"/>
              <a:pathLst>
                <a:path w="2186305" h="2900679">
                  <a:moveTo>
                    <a:pt x="0" y="0"/>
                  </a:moveTo>
                  <a:lnTo>
                    <a:pt x="2185949" y="0"/>
                  </a:lnTo>
                  <a:lnTo>
                    <a:pt x="2185949" y="2900095"/>
                  </a:lnTo>
                  <a:lnTo>
                    <a:pt x="0" y="290009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1237" y="403463"/>
            <a:ext cx="5410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Osan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Elementary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School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259" y="1237657"/>
            <a:ext cx="484949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OES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Student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Council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Swearing</a:t>
            </a:r>
            <a:r>
              <a:rPr sz="1800" b="1" spc="-6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In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Ceremony</a:t>
            </a:r>
            <a:endParaRPr sz="18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buSzPct val="117857"/>
              <a:buFont typeface="Wingdings"/>
              <a:buChar char=""/>
              <a:tabLst>
                <a:tab pos="182880" algn="l"/>
              </a:tabLst>
            </a:pP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Four</a:t>
            </a:r>
            <a:r>
              <a:rPr sz="14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41C77"/>
                </a:solidFill>
                <a:latin typeface="Arial"/>
                <a:cs typeface="Arial"/>
              </a:rPr>
              <a:t>Officers</a:t>
            </a:r>
            <a:endParaRPr sz="1400">
              <a:latin typeface="Arial"/>
              <a:cs typeface="Arial"/>
            </a:endParaRPr>
          </a:p>
          <a:p>
            <a:pPr marL="182880" indent="-170180">
              <a:lnSpc>
                <a:spcPct val="100000"/>
              </a:lnSpc>
              <a:spcBef>
                <a:spcPts val="5"/>
              </a:spcBef>
              <a:buSzPct val="117857"/>
              <a:buFont typeface="Wingdings"/>
              <a:buChar char=""/>
              <a:tabLst>
                <a:tab pos="182880" algn="l"/>
              </a:tabLst>
            </a:pPr>
            <a:r>
              <a:rPr sz="1400" b="1" dirty="0">
                <a:solidFill>
                  <a:srgbClr val="141C77"/>
                </a:solidFill>
                <a:latin typeface="Arial"/>
                <a:cs typeface="Arial"/>
              </a:rPr>
              <a:t>Ten</a:t>
            </a:r>
            <a:r>
              <a:rPr sz="14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41C77"/>
                </a:solidFill>
                <a:latin typeface="Arial"/>
                <a:cs typeface="Arial"/>
              </a:rPr>
              <a:t>members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34298" y="1963305"/>
            <a:ext cx="6748780" cy="4373880"/>
            <a:chOff x="1934298" y="1963305"/>
            <a:chExt cx="6748780" cy="43738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3825" y="1972830"/>
              <a:ext cx="6728110" cy="43509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39061" y="1968068"/>
              <a:ext cx="6739255" cy="4364355"/>
            </a:xfrm>
            <a:custGeom>
              <a:avLst/>
              <a:gdLst/>
              <a:ahLst/>
              <a:cxnLst/>
              <a:rect l="l" t="t" r="r" b="b"/>
              <a:pathLst>
                <a:path w="6739255" h="4364355">
                  <a:moveTo>
                    <a:pt x="0" y="0"/>
                  </a:moveTo>
                  <a:lnTo>
                    <a:pt x="6739064" y="0"/>
                  </a:lnTo>
                  <a:lnTo>
                    <a:pt x="6739064" y="4363770"/>
                  </a:lnTo>
                  <a:lnTo>
                    <a:pt x="0" y="43637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87" y="2309817"/>
            <a:ext cx="3535362" cy="34877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49253" y="1359202"/>
            <a:ext cx="5796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2210" algn="l"/>
                <a:tab pos="2452370" algn="l"/>
                <a:tab pos="3561715" algn="l"/>
                <a:tab pos="3792220" algn="l"/>
                <a:tab pos="4643755" algn="l"/>
              </a:tabLst>
            </a:pP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f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E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x</a:t>
            </a:r>
            <a:r>
              <a:rPr sz="1600" b="1" spc="-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c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a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-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190" dirty="0">
                <a:solidFill>
                  <a:srgbClr val="223763"/>
                </a:solidFill>
                <a:latin typeface="Bell MT"/>
                <a:cs typeface="Bell MT"/>
              </a:rPr>
              <a:t>Fi</a:t>
            </a:r>
            <a:r>
              <a:rPr sz="1600" b="1" spc="-4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T</a:t>
            </a:r>
            <a:r>
              <a:rPr sz="1600" b="1" spc="-8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o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!</a:t>
            </a:r>
            <a:endParaRPr sz="1600">
              <a:latin typeface="Bell MT"/>
              <a:cs typeface="Bel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333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51st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Fighter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Wing</a:t>
            </a:r>
          </a:p>
        </p:txBody>
      </p:sp>
      <p:sp>
        <p:nvSpPr>
          <p:cNvPr id="14" name="object 12"/>
          <p:cNvSpPr txBox="1"/>
          <p:nvPr/>
        </p:nvSpPr>
        <p:spPr>
          <a:xfrm>
            <a:off x="4114800" y="2978430"/>
            <a:ext cx="4421013" cy="12134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Off-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Base</a:t>
            </a:r>
            <a:r>
              <a:rPr sz="24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Community</a:t>
            </a:r>
            <a:r>
              <a:rPr sz="24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Update</a:t>
            </a:r>
            <a:endParaRPr sz="2400" dirty="0">
              <a:latin typeface="Arial"/>
              <a:cs typeface="Arial"/>
            </a:endParaRPr>
          </a:p>
          <a:p>
            <a:pPr marL="833755" marR="825500" algn="ctr">
              <a:lnSpc>
                <a:spcPct val="120000"/>
              </a:lnSpc>
              <a:spcBef>
                <a:spcPts val="65"/>
              </a:spcBef>
            </a:pP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Team</a:t>
            </a:r>
            <a:r>
              <a:rPr sz="20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Osan</a:t>
            </a:r>
            <a:r>
              <a:rPr sz="20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Town</a:t>
            </a:r>
            <a:r>
              <a:rPr lang="en-US" sz="2000" b="1" spc="-10" dirty="0">
                <a:solidFill>
                  <a:srgbClr val="000066"/>
                </a:solidFill>
                <a:latin typeface="Arial"/>
                <a:cs typeface="Arial"/>
              </a:rPr>
              <a:t> H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all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November</a:t>
            </a:r>
            <a:r>
              <a:rPr sz="2000" b="1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2024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latin typeface="Arial"/>
                <a:cs typeface="Arial"/>
              </a:rPr>
              <a:t>Global</a:t>
            </a:r>
            <a:r>
              <a:rPr sz="3200" i="0" spc="-75" dirty="0">
                <a:latin typeface="Arial"/>
                <a:cs typeface="Arial"/>
              </a:rPr>
              <a:t> </a:t>
            </a:r>
            <a:r>
              <a:rPr sz="3200" i="0" dirty="0">
                <a:latin typeface="Arial"/>
                <a:cs typeface="Arial"/>
              </a:rPr>
              <a:t>Community</a:t>
            </a:r>
            <a:r>
              <a:rPr sz="3200" i="0" spc="-60" dirty="0">
                <a:latin typeface="Arial"/>
                <a:cs typeface="Arial"/>
              </a:rPr>
              <a:t> </a:t>
            </a:r>
            <a:r>
              <a:rPr sz="3200" i="0" dirty="0">
                <a:latin typeface="Arial"/>
                <a:cs typeface="Arial"/>
              </a:rPr>
              <a:t>Center</a:t>
            </a:r>
            <a:r>
              <a:rPr sz="3200" i="0" spc="-65" dirty="0">
                <a:latin typeface="Arial"/>
                <a:cs typeface="Arial"/>
              </a:rPr>
              <a:t> </a:t>
            </a:r>
            <a:r>
              <a:rPr sz="3200" i="0" dirty="0">
                <a:latin typeface="Arial"/>
                <a:cs typeface="Arial"/>
              </a:rPr>
              <a:t>in</a:t>
            </a:r>
            <a:r>
              <a:rPr sz="3200" i="0" spc="-45" dirty="0">
                <a:latin typeface="Arial"/>
                <a:cs typeface="Arial"/>
              </a:rPr>
              <a:t> </a:t>
            </a:r>
            <a:r>
              <a:rPr sz="3200" i="0" spc="-25" dirty="0">
                <a:latin typeface="Arial"/>
                <a:cs typeface="Arial"/>
              </a:rPr>
              <a:t>SED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3359" y="1718360"/>
            <a:ext cx="3022600" cy="2442845"/>
            <a:chOff x="353359" y="1718360"/>
            <a:chExt cx="3022600" cy="24428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963" y="1718360"/>
              <a:ext cx="3009740" cy="24308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89467" y="2113614"/>
              <a:ext cx="347345" cy="353060"/>
            </a:xfrm>
            <a:custGeom>
              <a:avLst/>
              <a:gdLst/>
              <a:ahLst/>
              <a:cxnLst/>
              <a:rect l="l" t="t" r="r" b="b"/>
              <a:pathLst>
                <a:path w="347344" h="353060">
                  <a:moveTo>
                    <a:pt x="315696" y="0"/>
                  </a:moveTo>
                  <a:lnTo>
                    <a:pt x="0" y="27978"/>
                  </a:lnTo>
                  <a:lnTo>
                    <a:pt x="346989" y="353047"/>
                  </a:lnTo>
                  <a:lnTo>
                    <a:pt x="315696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9467" y="2113614"/>
              <a:ext cx="347345" cy="353060"/>
            </a:xfrm>
            <a:custGeom>
              <a:avLst/>
              <a:gdLst/>
              <a:ahLst/>
              <a:cxnLst/>
              <a:rect l="l" t="t" r="r" b="b"/>
              <a:pathLst>
                <a:path w="347344" h="353060">
                  <a:moveTo>
                    <a:pt x="315696" y="0"/>
                  </a:moveTo>
                  <a:lnTo>
                    <a:pt x="346989" y="353047"/>
                  </a:lnTo>
                  <a:lnTo>
                    <a:pt x="0" y="27978"/>
                  </a:lnTo>
                  <a:lnTo>
                    <a:pt x="315696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709" y="3824964"/>
              <a:ext cx="530860" cy="321945"/>
            </a:xfrm>
            <a:custGeom>
              <a:avLst/>
              <a:gdLst/>
              <a:ahLst/>
              <a:cxnLst/>
              <a:rect l="l" t="t" r="r" b="b"/>
              <a:pathLst>
                <a:path w="530860" h="321945">
                  <a:moveTo>
                    <a:pt x="265290" y="0"/>
                  </a:moveTo>
                  <a:lnTo>
                    <a:pt x="204464" y="4245"/>
                  </a:lnTo>
                  <a:lnTo>
                    <a:pt x="148626" y="16339"/>
                  </a:lnTo>
                  <a:lnTo>
                    <a:pt x="99368" y="35315"/>
                  </a:lnTo>
                  <a:lnTo>
                    <a:pt x="58284" y="60210"/>
                  </a:lnTo>
                  <a:lnTo>
                    <a:pt x="26965" y="90058"/>
                  </a:lnTo>
                  <a:lnTo>
                    <a:pt x="7006" y="123895"/>
                  </a:lnTo>
                  <a:lnTo>
                    <a:pt x="0" y="160756"/>
                  </a:lnTo>
                  <a:lnTo>
                    <a:pt x="7006" y="197617"/>
                  </a:lnTo>
                  <a:lnTo>
                    <a:pt x="26965" y="231454"/>
                  </a:lnTo>
                  <a:lnTo>
                    <a:pt x="58284" y="261302"/>
                  </a:lnTo>
                  <a:lnTo>
                    <a:pt x="99368" y="286197"/>
                  </a:lnTo>
                  <a:lnTo>
                    <a:pt x="148626" y="305174"/>
                  </a:lnTo>
                  <a:lnTo>
                    <a:pt x="204464" y="317267"/>
                  </a:lnTo>
                  <a:lnTo>
                    <a:pt x="265290" y="321513"/>
                  </a:lnTo>
                  <a:lnTo>
                    <a:pt x="326120" y="317267"/>
                  </a:lnTo>
                  <a:lnTo>
                    <a:pt x="381962" y="305174"/>
                  </a:lnTo>
                  <a:lnTo>
                    <a:pt x="431222" y="286197"/>
                  </a:lnTo>
                  <a:lnTo>
                    <a:pt x="472308" y="261302"/>
                  </a:lnTo>
                  <a:lnTo>
                    <a:pt x="503627" y="231454"/>
                  </a:lnTo>
                  <a:lnTo>
                    <a:pt x="523586" y="197617"/>
                  </a:lnTo>
                  <a:lnTo>
                    <a:pt x="530593" y="160756"/>
                  </a:lnTo>
                  <a:lnTo>
                    <a:pt x="523586" y="123895"/>
                  </a:lnTo>
                  <a:lnTo>
                    <a:pt x="503627" y="90058"/>
                  </a:lnTo>
                  <a:lnTo>
                    <a:pt x="472308" y="60210"/>
                  </a:lnTo>
                  <a:lnTo>
                    <a:pt x="431222" y="35315"/>
                  </a:lnTo>
                  <a:lnTo>
                    <a:pt x="381962" y="16339"/>
                  </a:lnTo>
                  <a:lnTo>
                    <a:pt x="326120" y="4245"/>
                  </a:lnTo>
                  <a:lnTo>
                    <a:pt x="2652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709" y="3824964"/>
              <a:ext cx="530860" cy="321945"/>
            </a:xfrm>
            <a:custGeom>
              <a:avLst/>
              <a:gdLst/>
              <a:ahLst/>
              <a:cxnLst/>
              <a:rect l="l" t="t" r="r" b="b"/>
              <a:pathLst>
                <a:path w="530860" h="321945">
                  <a:moveTo>
                    <a:pt x="0" y="160756"/>
                  </a:moveTo>
                  <a:lnTo>
                    <a:pt x="26965" y="90058"/>
                  </a:lnTo>
                  <a:lnTo>
                    <a:pt x="58284" y="60210"/>
                  </a:lnTo>
                  <a:lnTo>
                    <a:pt x="99368" y="35315"/>
                  </a:lnTo>
                  <a:lnTo>
                    <a:pt x="148626" y="16339"/>
                  </a:lnTo>
                  <a:lnTo>
                    <a:pt x="204464" y="4245"/>
                  </a:lnTo>
                  <a:lnTo>
                    <a:pt x="265290" y="0"/>
                  </a:lnTo>
                  <a:lnTo>
                    <a:pt x="326120" y="4245"/>
                  </a:lnTo>
                  <a:lnTo>
                    <a:pt x="381962" y="16339"/>
                  </a:lnTo>
                  <a:lnTo>
                    <a:pt x="431222" y="35315"/>
                  </a:lnTo>
                  <a:lnTo>
                    <a:pt x="472308" y="60210"/>
                  </a:lnTo>
                  <a:lnTo>
                    <a:pt x="503627" y="90058"/>
                  </a:lnTo>
                  <a:lnTo>
                    <a:pt x="523586" y="123895"/>
                  </a:lnTo>
                  <a:lnTo>
                    <a:pt x="530593" y="160756"/>
                  </a:lnTo>
                  <a:lnTo>
                    <a:pt x="523586" y="197617"/>
                  </a:lnTo>
                  <a:lnTo>
                    <a:pt x="503627" y="231454"/>
                  </a:lnTo>
                  <a:lnTo>
                    <a:pt x="472308" y="261302"/>
                  </a:lnTo>
                  <a:lnTo>
                    <a:pt x="431222" y="286197"/>
                  </a:lnTo>
                  <a:lnTo>
                    <a:pt x="381962" y="305174"/>
                  </a:lnTo>
                  <a:lnTo>
                    <a:pt x="326120" y="317267"/>
                  </a:lnTo>
                  <a:lnTo>
                    <a:pt x="265290" y="321513"/>
                  </a:lnTo>
                  <a:lnTo>
                    <a:pt x="204464" y="317267"/>
                  </a:lnTo>
                  <a:lnTo>
                    <a:pt x="148626" y="305174"/>
                  </a:lnTo>
                  <a:lnTo>
                    <a:pt x="99368" y="286197"/>
                  </a:lnTo>
                  <a:lnTo>
                    <a:pt x="58284" y="261302"/>
                  </a:lnTo>
                  <a:lnTo>
                    <a:pt x="26965" y="231454"/>
                  </a:lnTo>
                  <a:lnTo>
                    <a:pt x="7006" y="197617"/>
                  </a:lnTo>
                  <a:lnTo>
                    <a:pt x="0" y="16075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647" y="3321688"/>
              <a:ext cx="728345" cy="346075"/>
            </a:xfrm>
            <a:custGeom>
              <a:avLst/>
              <a:gdLst/>
              <a:ahLst/>
              <a:cxnLst/>
              <a:rect l="l" t="t" r="r" b="b"/>
              <a:pathLst>
                <a:path w="728344" h="346075">
                  <a:moveTo>
                    <a:pt x="363994" y="0"/>
                  </a:moveTo>
                  <a:lnTo>
                    <a:pt x="277596" y="86398"/>
                  </a:lnTo>
                  <a:lnTo>
                    <a:pt x="320789" y="86398"/>
                  </a:lnTo>
                  <a:lnTo>
                    <a:pt x="320789" y="121043"/>
                  </a:lnTo>
                  <a:lnTo>
                    <a:pt x="0" y="121043"/>
                  </a:lnTo>
                  <a:lnTo>
                    <a:pt x="0" y="345605"/>
                  </a:lnTo>
                  <a:lnTo>
                    <a:pt x="727989" y="345605"/>
                  </a:lnTo>
                  <a:lnTo>
                    <a:pt x="727989" y="121043"/>
                  </a:lnTo>
                  <a:lnTo>
                    <a:pt x="407200" y="121043"/>
                  </a:lnTo>
                  <a:lnTo>
                    <a:pt x="407200" y="86398"/>
                  </a:lnTo>
                  <a:lnTo>
                    <a:pt x="450392" y="86398"/>
                  </a:lnTo>
                  <a:lnTo>
                    <a:pt x="363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7647" y="3321688"/>
              <a:ext cx="728345" cy="346075"/>
            </a:xfrm>
            <a:custGeom>
              <a:avLst/>
              <a:gdLst/>
              <a:ahLst/>
              <a:cxnLst/>
              <a:rect l="l" t="t" r="r" b="b"/>
              <a:pathLst>
                <a:path w="728344" h="346075">
                  <a:moveTo>
                    <a:pt x="0" y="121043"/>
                  </a:moveTo>
                  <a:lnTo>
                    <a:pt x="320789" y="121043"/>
                  </a:lnTo>
                  <a:lnTo>
                    <a:pt x="320789" y="86398"/>
                  </a:lnTo>
                  <a:lnTo>
                    <a:pt x="277596" y="86398"/>
                  </a:lnTo>
                  <a:lnTo>
                    <a:pt x="363994" y="0"/>
                  </a:lnTo>
                  <a:lnTo>
                    <a:pt x="450392" y="86398"/>
                  </a:lnTo>
                  <a:lnTo>
                    <a:pt x="407200" y="86398"/>
                  </a:lnTo>
                  <a:lnTo>
                    <a:pt x="407200" y="121043"/>
                  </a:lnTo>
                  <a:lnTo>
                    <a:pt x="727989" y="121043"/>
                  </a:lnTo>
                  <a:lnTo>
                    <a:pt x="727989" y="345605"/>
                  </a:lnTo>
                  <a:lnTo>
                    <a:pt x="0" y="345605"/>
                  </a:lnTo>
                  <a:lnTo>
                    <a:pt x="0" y="12104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9524" y="4305561"/>
            <a:ext cx="4861560" cy="209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Global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Community</a:t>
            </a:r>
            <a:r>
              <a:rPr sz="16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Project</a:t>
            </a:r>
            <a:endParaRPr sz="1600">
              <a:latin typeface="Arial"/>
              <a:cs typeface="Arial"/>
            </a:endParaRPr>
          </a:p>
          <a:p>
            <a:pPr marL="3810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Period: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Oct 24-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Dec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  <a:p>
            <a:pPr marL="38100" marR="2280285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Location: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near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railroad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SED </a:t>
            </a:r>
            <a:r>
              <a:rPr sz="1200" dirty="0">
                <a:latin typeface="Arial"/>
                <a:cs typeface="Arial"/>
              </a:rPr>
              <a:t>Scale: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Underground,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Floor</a:t>
            </a:r>
            <a:endParaRPr sz="1200">
              <a:latin typeface="Arial"/>
              <a:cs typeface="Arial"/>
            </a:endParaRPr>
          </a:p>
          <a:p>
            <a:pPr marL="508634" marR="3048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1Basement: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center,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Multicultural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harmony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school 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baseline="24305" dirty="0">
                <a:latin typeface="Arial"/>
                <a:cs typeface="Arial"/>
              </a:rPr>
              <a:t>st</a:t>
            </a:r>
            <a:r>
              <a:rPr sz="1200" spc="150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floor: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Book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café/Kids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Café,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Indoor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Recreation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(rock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climbing)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baseline="24305" dirty="0">
                <a:latin typeface="Arial"/>
                <a:cs typeface="Arial"/>
              </a:rPr>
              <a:t>nd</a:t>
            </a:r>
            <a:r>
              <a:rPr sz="1200" spc="157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floor: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conference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room,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Seminar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room</a:t>
            </a:r>
            <a:endParaRPr sz="1200">
              <a:latin typeface="Arial"/>
              <a:cs typeface="Arial"/>
            </a:endParaRPr>
          </a:p>
          <a:p>
            <a:pPr marL="508634" marR="223012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3</a:t>
            </a:r>
            <a:r>
              <a:rPr sz="1200" baseline="24305" dirty="0">
                <a:latin typeface="Arial"/>
                <a:cs typeface="Arial"/>
              </a:rPr>
              <a:t>rd</a:t>
            </a:r>
            <a:r>
              <a:rPr sz="1200" spc="150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floor: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house,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parking</a:t>
            </a:r>
            <a:r>
              <a:rPr sz="1200" spc="-25" dirty="0">
                <a:latin typeface="Arial"/>
                <a:cs typeface="Arial"/>
              </a:rPr>
              <a:t> lot 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baseline="24305" dirty="0">
                <a:latin typeface="Arial"/>
                <a:cs typeface="Arial"/>
              </a:rPr>
              <a:t>th</a:t>
            </a:r>
            <a:r>
              <a:rPr sz="1200" spc="150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floor: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parking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lot</a:t>
            </a:r>
            <a:endParaRPr sz="1200">
              <a:latin typeface="Arial"/>
              <a:cs typeface="Arial"/>
            </a:endParaRPr>
          </a:p>
          <a:p>
            <a:pPr marL="508634" marR="304863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5</a:t>
            </a:r>
            <a:r>
              <a:rPr sz="1200" baseline="24305" dirty="0">
                <a:latin typeface="Arial"/>
                <a:cs typeface="Arial"/>
              </a:rPr>
              <a:t>th</a:t>
            </a:r>
            <a:r>
              <a:rPr sz="1200" spc="150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floor: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parking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lot </a:t>
            </a:r>
            <a:r>
              <a:rPr sz="1200" dirty="0">
                <a:latin typeface="Arial"/>
                <a:cs typeface="Arial"/>
              </a:rPr>
              <a:t>Roof: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parking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86008" y="4336679"/>
            <a:ext cx="2831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Construction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Status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157095" algn="l"/>
              </a:tabLst>
            </a:pPr>
            <a:r>
              <a:rPr sz="1200" dirty="0">
                <a:latin typeface="Arial"/>
                <a:cs typeface="Arial"/>
              </a:rPr>
              <a:t>Parking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traffic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control:</a:t>
            </a:r>
            <a:r>
              <a:rPr sz="1200" dirty="0">
                <a:latin typeface="Arial"/>
                <a:cs typeface="Arial"/>
              </a:rPr>
              <a:t>	14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86008" y="4763399"/>
            <a:ext cx="2842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Construction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fence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installation: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22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6008" y="4946279"/>
            <a:ext cx="1808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Parking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lot</a:t>
            </a:r>
            <a:r>
              <a:rPr sz="1200" spc="-10" dirty="0">
                <a:latin typeface="Arial"/>
                <a:cs typeface="Arial"/>
              </a:rPr>
              <a:t> demolish: </a:t>
            </a:r>
            <a:r>
              <a:rPr sz="1200" dirty="0">
                <a:latin typeface="Arial"/>
                <a:cs typeface="Arial"/>
              </a:rPr>
              <a:t>Building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construction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start: Completion: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54762" y="4946279"/>
            <a:ext cx="5213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Nov</a:t>
            </a:r>
            <a:r>
              <a:rPr sz="1200" spc="-25" dirty="0">
                <a:latin typeface="Arial"/>
                <a:cs typeface="Arial"/>
              </a:rPr>
              <a:t> 24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Dec</a:t>
            </a:r>
            <a:r>
              <a:rPr sz="1200" spc="-25" dirty="0">
                <a:latin typeface="Arial"/>
                <a:cs typeface="Arial"/>
              </a:rPr>
              <a:t> 24</a:t>
            </a: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Dec</a:t>
            </a:r>
            <a:r>
              <a:rPr sz="1200" spc="-25" dirty="0">
                <a:latin typeface="Arial"/>
                <a:cs typeface="Arial"/>
              </a:rPr>
              <a:t> 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08726" y="1329310"/>
            <a:ext cx="481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Map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62469" y="1333653"/>
            <a:ext cx="2172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Current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Parking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Lot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35285" y="1334796"/>
            <a:ext cx="207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Community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Center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6120" y="3487449"/>
            <a:ext cx="4495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i="1" dirty="0">
                <a:latin typeface="Arial"/>
                <a:cs typeface="Arial"/>
              </a:rPr>
              <a:t>Main</a:t>
            </a:r>
            <a:r>
              <a:rPr sz="700" b="1" i="1" spc="-15" dirty="0">
                <a:latin typeface="Arial"/>
                <a:cs typeface="Arial"/>
              </a:rPr>
              <a:t> </a:t>
            </a:r>
            <a:r>
              <a:rPr sz="700" b="1" i="1" spc="-20" dirty="0">
                <a:latin typeface="Arial"/>
                <a:cs typeface="Arial"/>
              </a:rPr>
              <a:t>Gate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10846" y="1707756"/>
            <a:ext cx="2788920" cy="2494915"/>
            <a:chOff x="6210846" y="1707756"/>
            <a:chExt cx="2788920" cy="249491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0371" y="1717293"/>
              <a:ext cx="2769526" cy="24755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215608" y="1712518"/>
              <a:ext cx="2779395" cy="2485390"/>
            </a:xfrm>
            <a:custGeom>
              <a:avLst/>
              <a:gdLst/>
              <a:ahLst/>
              <a:cxnLst/>
              <a:rect l="l" t="t" r="r" b="b"/>
              <a:pathLst>
                <a:path w="2779395" h="2485390">
                  <a:moveTo>
                    <a:pt x="0" y="0"/>
                  </a:moveTo>
                  <a:lnTo>
                    <a:pt x="2779052" y="0"/>
                  </a:lnTo>
                  <a:lnTo>
                    <a:pt x="2779052" y="2485097"/>
                  </a:lnTo>
                  <a:lnTo>
                    <a:pt x="0" y="24850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488944" y="1709153"/>
            <a:ext cx="2523490" cy="2492375"/>
            <a:chOff x="3488944" y="1709153"/>
            <a:chExt cx="2523490" cy="249237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8469" y="1718681"/>
              <a:ext cx="2503906" cy="24727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93706" y="1713915"/>
              <a:ext cx="2513965" cy="2482850"/>
            </a:xfrm>
            <a:custGeom>
              <a:avLst/>
              <a:gdLst/>
              <a:ahLst/>
              <a:cxnLst/>
              <a:rect l="l" t="t" r="r" b="b"/>
              <a:pathLst>
                <a:path w="2513965" h="2482850">
                  <a:moveTo>
                    <a:pt x="0" y="0"/>
                  </a:moveTo>
                  <a:lnTo>
                    <a:pt x="2513444" y="0"/>
                  </a:lnTo>
                  <a:lnTo>
                    <a:pt x="2513444" y="2482303"/>
                  </a:lnTo>
                  <a:lnTo>
                    <a:pt x="0" y="24823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64516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2319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150">
            <a:solidFill>
              <a:srgbClr val="0B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latin typeface="Arial"/>
                <a:cs typeface="Arial"/>
              </a:rPr>
              <a:t>Agenda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3865" y="1424986"/>
            <a:ext cx="5322570" cy="3740768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97180" indent="-284480">
              <a:spcBef>
                <a:spcPts val="670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lang="en-US" sz="2000" b="1" spc="-10" dirty="0">
                <a:solidFill>
                  <a:srgbClr val="141C77"/>
                </a:solidFill>
                <a:latin typeface="Arial"/>
                <a:cs typeface="Arial"/>
              </a:rPr>
              <a:t>Seventh Air Force Commander’s Comments</a:t>
            </a:r>
            <a:endParaRPr lang="en-US" sz="2000" b="1" dirty="0">
              <a:solidFill>
                <a:srgbClr val="141C77"/>
              </a:solidFill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670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OCOLA</a:t>
            </a:r>
            <a:r>
              <a:rPr sz="20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Living</a:t>
            </a:r>
            <a:r>
              <a:rPr sz="20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Survey</a:t>
            </a:r>
            <a:r>
              <a:rPr sz="20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–</a:t>
            </a:r>
            <a:r>
              <a:rPr sz="20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Nov</a:t>
            </a:r>
            <a:r>
              <a:rPr sz="20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15</a:t>
            </a:r>
            <a:r>
              <a:rPr sz="20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Closeout!</a:t>
            </a:r>
            <a:endParaRPr lang="en-US" sz="2000" b="1" spc="-10" dirty="0">
              <a:solidFill>
                <a:srgbClr val="141C77"/>
              </a:solidFill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670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lang="en-US" sz="2000" b="1" spc="-10" dirty="0">
                <a:solidFill>
                  <a:srgbClr val="141C77"/>
                </a:solidFill>
                <a:latin typeface="Arial"/>
                <a:cs typeface="Arial"/>
              </a:rPr>
              <a:t>Changes to OHA</a:t>
            </a:r>
            <a:endParaRPr sz="20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80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DoDEA</a:t>
            </a:r>
            <a:r>
              <a:rPr sz="20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Schools</a:t>
            </a:r>
            <a:r>
              <a:rPr sz="20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Update</a:t>
            </a:r>
            <a:endParaRPr sz="20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80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Child</a:t>
            </a:r>
            <a:r>
              <a:rPr sz="20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&amp;</a:t>
            </a:r>
            <a:r>
              <a:rPr sz="20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Youth</a:t>
            </a:r>
            <a:r>
              <a:rPr sz="20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Programs</a:t>
            </a:r>
            <a:endParaRPr sz="20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80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FSS</a:t>
            </a:r>
            <a:r>
              <a:rPr sz="20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Upcoming</a:t>
            </a:r>
            <a:r>
              <a:rPr sz="2000" b="1" spc="-7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Events</a:t>
            </a:r>
            <a:endParaRPr sz="20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80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Off</a:t>
            </a:r>
            <a:r>
              <a:rPr sz="2000" b="1" spc="-7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Base</a:t>
            </a:r>
            <a:r>
              <a:rPr sz="20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Community</a:t>
            </a:r>
            <a:r>
              <a:rPr sz="20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Update</a:t>
            </a:r>
            <a:endParaRPr lang="en-US" sz="2000" b="1" spc="-10" dirty="0">
              <a:solidFill>
                <a:srgbClr val="141C77"/>
              </a:solidFill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80"/>
              </a:spcBef>
              <a:buSzPct val="120000"/>
              <a:buFont typeface="Wingdings"/>
              <a:buChar char=""/>
              <a:tabLst>
                <a:tab pos="297180" algn="l"/>
              </a:tabLst>
            </a:pPr>
            <a:r>
              <a:rPr sz="2000" b="1" spc="-25" dirty="0">
                <a:solidFill>
                  <a:srgbClr val="141C77"/>
                </a:solidFill>
                <a:latin typeface="Arial"/>
                <a:cs typeface="Arial"/>
              </a:rPr>
              <a:t>Q&amp;A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3208" y="348488"/>
            <a:ext cx="4321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Taxi</a:t>
            </a:r>
            <a:r>
              <a:rPr i="0" spc="-5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Stand</a:t>
            </a:r>
            <a:r>
              <a:rPr i="0" spc="-35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Concern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76288" y="1943303"/>
            <a:ext cx="8762365" cy="3175000"/>
            <a:chOff x="276288" y="1943303"/>
            <a:chExt cx="8762365" cy="3175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2605" y="1952829"/>
              <a:ext cx="2349500" cy="31554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67842" y="1948065"/>
              <a:ext cx="2366010" cy="3165475"/>
            </a:xfrm>
            <a:custGeom>
              <a:avLst/>
              <a:gdLst/>
              <a:ahLst/>
              <a:cxnLst/>
              <a:rect l="l" t="t" r="r" b="b"/>
              <a:pathLst>
                <a:path w="2366009" h="3165475">
                  <a:moveTo>
                    <a:pt x="0" y="0"/>
                  </a:moveTo>
                  <a:lnTo>
                    <a:pt x="2365705" y="0"/>
                  </a:lnTo>
                  <a:lnTo>
                    <a:pt x="2365705" y="3164928"/>
                  </a:lnTo>
                  <a:lnTo>
                    <a:pt x="0" y="316492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813" y="2110574"/>
              <a:ext cx="3009785" cy="22589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1050" y="2105799"/>
              <a:ext cx="3039110" cy="2268855"/>
            </a:xfrm>
            <a:custGeom>
              <a:avLst/>
              <a:gdLst/>
              <a:ahLst/>
              <a:cxnLst/>
              <a:rect l="l" t="t" r="r" b="b"/>
              <a:pathLst>
                <a:path w="3039110" h="2268854">
                  <a:moveTo>
                    <a:pt x="0" y="0"/>
                  </a:moveTo>
                  <a:lnTo>
                    <a:pt x="3038640" y="0"/>
                  </a:lnTo>
                  <a:lnTo>
                    <a:pt x="3038640" y="2268524"/>
                  </a:lnTo>
                  <a:lnTo>
                    <a:pt x="0" y="22685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4548" y="1241897"/>
            <a:ext cx="8218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1143000" algn="l"/>
              </a:tabLst>
            </a:pPr>
            <a:r>
              <a:rPr sz="1800" b="1" spc="-10" dirty="0">
                <a:latin typeface="Arial"/>
                <a:cs typeface="Arial"/>
              </a:rPr>
              <a:t>Concern: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Safety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associated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off-</a:t>
            </a:r>
            <a:r>
              <a:rPr sz="1800" dirty="0">
                <a:latin typeface="Arial"/>
                <a:cs typeface="Arial"/>
              </a:rPr>
              <a:t>base/main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gate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Taxi </a:t>
            </a:r>
            <a:r>
              <a:rPr sz="1800" dirty="0">
                <a:latin typeface="Arial"/>
                <a:cs typeface="Arial"/>
              </a:rPr>
              <a:t>stand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location, </a:t>
            </a:r>
            <a:r>
              <a:rPr sz="1800" spc="-25" dirty="0">
                <a:latin typeface="Arial"/>
                <a:cs typeface="Arial"/>
              </a:rPr>
              <a:t>Taxis: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blocking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outbound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traffic,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cross-</a:t>
            </a:r>
            <a:r>
              <a:rPr sz="1800" dirty="0">
                <a:latin typeface="Arial"/>
                <a:cs typeface="Arial"/>
              </a:rPr>
              <a:t>walk, 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children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pick-up/drop-</a:t>
            </a:r>
            <a:r>
              <a:rPr sz="1800" dirty="0">
                <a:latin typeface="Arial"/>
                <a:cs typeface="Arial"/>
              </a:rPr>
              <a:t>off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location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U.S.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ROKAF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personnel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17104" y="2103627"/>
            <a:ext cx="7550784" cy="4289425"/>
            <a:chOff x="1217104" y="2103627"/>
            <a:chExt cx="7550784" cy="428942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9542" y="2113155"/>
              <a:ext cx="2461624" cy="263167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04767" y="2108390"/>
              <a:ext cx="2471420" cy="2641600"/>
            </a:xfrm>
            <a:custGeom>
              <a:avLst/>
              <a:gdLst/>
              <a:ahLst/>
              <a:cxnLst/>
              <a:rect l="l" t="t" r="r" b="b"/>
              <a:pathLst>
                <a:path w="2471420" h="2641600">
                  <a:moveTo>
                    <a:pt x="0" y="0"/>
                  </a:moveTo>
                  <a:lnTo>
                    <a:pt x="2471153" y="0"/>
                  </a:lnTo>
                  <a:lnTo>
                    <a:pt x="2471153" y="2641219"/>
                  </a:lnTo>
                  <a:lnTo>
                    <a:pt x="0" y="26412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9225" y="4323219"/>
              <a:ext cx="2558655" cy="206031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94463" y="4318444"/>
              <a:ext cx="2568575" cy="2070100"/>
            </a:xfrm>
            <a:custGeom>
              <a:avLst/>
              <a:gdLst/>
              <a:ahLst/>
              <a:cxnLst/>
              <a:rect l="l" t="t" r="r" b="b"/>
              <a:pathLst>
                <a:path w="2568575" h="2070100">
                  <a:moveTo>
                    <a:pt x="0" y="0"/>
                  </a:moveTo>
                  <a:lnTo>
                    <a:pt x="2568181" y="0"/>
                  </a:lnTo>
                  <a:lnTo>
                    <a:pt x="2568181" y="2069846"/>
                  </a:lnTo>
                  <a:lnTo>
                    <a:pt x="0" y="20698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6634" y="4050679"/>
              <a:ext cx="3021973" cy="23138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21866" y="4045915"/>
              <a:ext cx="3032125" cy="2323465"/>
            </a:xfrm>
            <a:custGeom>
              <a:avLst/>
              <a:gdLst/>
              <a:ahLst/>
              <a:cxnLst/>
              <a:rect l="l" t="t" r="r" b="b"/>
              <a:pathLst>
                <a:path w="3032125" h="2323465">
                  <a:moveTo>
                    <a:pt x="0" y="0"/>
                  </a:moveTo>
                  <a:lnTo>
                    <a:pt x="3031502" y="0"/>
                  </a:lnTo>
                  <a:lnTo>
                    <a:pt x="3031502" y="2323401"/>
                  </a:lnTo>
                  <a:lnTo>
                    <a:pt x="0" y="23234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36578" y="28448"/>
            <a:ext cx="2654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dirty="0">
                <a:latin typeface="Arial"/>
                <a:cs typeface="Arial"/>
              </a:rPr>
              <a:t>Other</a:t>
            </a:r>
            <a:r>
              <a:rPr sz="4000" i="0" spc="-40" dirty="0">
                <a:latin typeface="Arial"/>
                <a:cs typeface="Arial"/>
              </a:rPr>
              <a:t> </a:t>
            </a:r>
            <a:r>
              <a:rPr sz="4000" i="0" dirty="0">
                <a:latin typeface="Arial"/>
                <a:cs typeface="Arial"/>
              </a:rPr>
              <a:t>Taxi</a:t>
            </a:r>
            <a:r>
              <a:rPr sz="4000" i="0" spc="-40" dirty="0">
                <a:latin typeface="Arial"/>
                <a:cs typeface="Arial"/>
              </a:rPr>
              <a:t> </a:t>
            </a:r>
            <a:r>
              <a:rPr sz="4000" i="0" dirty="0">
                <a:latin typeface="Arial"/>
                <a:cs typeface="Arial"/>
              </a:rPr>
              <a:t>Stand</a:t>
            </a:r>
            <a:r>
              <a:rPr sz="4000" i="0" spc="-55" dirty="0">
                <a:latin typeface="Arial"/>
                <a:cs typeface="Arial"/>
              </a:rPr>
              <a:t> </a:t>
            </a:r>
            <a:r>
              <a:rPr sz="4000" i="0" spc="-10" dirty="0">
                <a:latin typeface="Arial"/>
                <a:cs typeface="Arial"/>
              </a:rPr>
              <a:t>Available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3875" y="1768398"/>
            <a:ext cx="8150225" cy="3861435"/>
            <a:chOff x="523875" y="1768398"/>
            <a:chExt cx="8150225" cy="38614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2" y="1777923"/>
              <a:ext cx="8131172" cy="38419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8637" y="1773161"/>
              <a:ext cx="8140700" cy="3851910"/>
            </a:xfrm>
            <a:custGeom>
              <a:avLst/>
              <a:gdLst/>
              <a:ahLst/>
              <a:cxnLst/>
              <a:rect l="l" t="t" r="r" b="b"/>
              <a:pathLst>
                <a:path w="8140700" h="3851910">
                  <a:moveTo>
                    <a:pt x="0" y="0"/>
                  </a:moveTo>
                  <a:lnTo>
                    <a:pt x="8140700" y="0"/>
                  </a:lnTo>
                  <a:lnTo>
                    <a:pt x="8140700" y="3851440"/>
                  </a:lnTo>
                  <a:lnTo>
                    <a:pt x="0" y="38514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4896" y="1935480"/>
              <a:ext cx="1127760" cy="719455"/>
            </a:xfrm>
            <a:custGeom>
              <a:avLst/>
              <a:gdLst/>
              <a:ahLst/>
              <a:cxnLst/>
              <a:rect l="l" t="t" r="r" b="b"/>
              <a:pathLst>
                <a:path w="1127760" h="719455">
                  <a:moveTo>
                    <a:pt x="563880" y="0"/>
                  </a:moveTo>
                  <a:lnTo>
                    <a:pt x="384048" y="179831"/>
                  </a:lnTo>
                  <a:lnTo>
                    <a:pt x="473964" y="179831"/>
                  </a:lnTo>
                  <a:lnTo>
                    <a:pt x="473964" y="251929"/>
                  </a:lnTo>
                  <a:lnTo>
                    <a:pt x="0" y="251929"/>
                  </a:lnTo>
                  <a:lnTo>
                    <a:pt x="0" y="719327"/>
                  </a:lnTo>
                  <a:lnTo>
                    <a:pt x="1127760" y="719327"/>
                  </a:lnTo>
                  <a:lnTo>
                    <a:pt x="1127760" y="251929"/>
                  </a:lnTo>
                  <a:lnTo>
                    <a:pt x="653796" y="251929"/>
                  </a:lnTo>
                  <a:lnTo>
                    <a:pt x="653796" y="179831"/>
                  </a:lnTo>
                  <a:lnTo>
                    <a:pt x="743712" y="179831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4896" y="1935480"/>
              <a:ext cx="1127760" cy="719455"/>
            </a:xfrm>
            <a:custGeom>
              <a:avLst/>
              <a:gdLst/>
              <a:ahLst/>
              <a:cxnLst/>
              <a:rect l="l" t="t" r="r" b="b"/>
              <a:pathLst>
                <a:path w="1127760" h="719455">
                  <a:moveTo>
                    <a:pt x="0" y="251929"/>
                  </a:moveTo>
                  <a:lnTo>
                    <a:pt x="473964" y="251929"/>
                  </a:lnTo>
                  <a:lnTo>
                    <a:pt x="473964" y="179831"/>
                  </a:lnTo>
                  <a:lnTo>
                    <a:pt x="384048" y="179831"/>
                  </a:lnTo>
                  <a:lnTo>
                    <a:pt x="563880" y="0"/>
                  </a:lnTo>
                  <a:lnTo>
                    <a:pt x="743712" y="179831"/>
                  </a:lnTo>
                  <a:lnTo>
                    <a:pt x="653796" y="179831"/>
                  </a:lnTo>
                  <a:lnTo>
                    <a:pt x="653796" y="251929"/>
                  </a:lnTo>
                  <a:lnTo>
                    <a:pt x="1127760" y="251929"/>
                  </a:lnTo>
                  <a:lnTo>
                    <a:pt x="1127760" y="719327"/>
                  </a:lnTo>
                  <a:lnTo>
                    <a:pt x="0" y="719327"/>
                  </a:lnTo>
                  <a:lnTo>
                    <a:pt x="0" y="25192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66702" y="2188953"/>
            <a:ext cx="6781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985" marR="5080" indent="-13462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To</a:t>
            </a:r>
            <a:r>
              <a:rPr sz="1400" b="1" i="1" spc="-70" dirty="0">
                <a:latin typeface="Arial"/>
                <a:cs typeface="Arial"/>
              </a:rPr>
              <a:t> </a:t>
            </a:r>
            <a:r>
              <a:rPr sz="1400" b="1" i="1" spc="-20" dirty="0">
                <a:latin typeface="Arial"/>
                <a:cs typeface="Arial"/>
              </a:rPr>
              <a:t>Main Gate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48805" y="3238066"/>
            <a:ext cx="1040765" cy="1010285"/>
            <a:chOff x="1548805" y="3238066"/>
            <a:chExt cx="1040765" cy="1010285"/>
          </a:xfrm>
        </p:grpSpPr>
        <p:sp>
          <p:nvSpPr>
            <p:cNvPr id="12" name="object 12"/>
            <p:cNvSpPr/>
            <p:nvPr/>
          </p:nvSpPr>
          <p:spPr>
            <a:xfrm>
              <a:off x="1563093" y="3252354"/>
              <a:ext cx="1012190" cy="981710"/>
            </a:xfrm>
            <a:custGeom>
              <a:avLst/>
              <a:gdLst/>
              <a:ahLst/>
              <a:cxnLst/>
              <a:rect l="l" t="t" r="r" b="b"/>
              <a:pathLst>
                <a:path w="1012189" h="981710">
                  <a:moveTo>
                    <a:pt x="505968" y="0"/>
                  </a:moveTo>
                  <a:lnTo>
                    <a:pt x="457239" y="2246"/>
                  </a:lnTo>
                  <a:lnTo>
                    <a:pt x="409822" y="8848"/>
                  </a:lnTo>
                  <a:lnTo>
                    <a:pt x="363927" y="19601"/>
                  </a:lnTo>
                  <a:lnTo>
                    <a:pt x="319766" y="34297"/>
                  </a:lnTo>
                  <a:lnTo>
                    <a:pt x="277552" y="52733"/>
                  </a:lnTo>
                  <a:lnTo>
                    <a:pt x="237497" y="74702"/>
                  </a:lnTo>
                  <a:lnTo>
                    <a:pt x="199812" y="99998"/>
                  </a:lnTo>
                  <a:lnTo>
                    <a:pt x="164710" y="128416"/>
                  </a:lnTo>
                  <a:lnTo>
                    <a:pt x="132403" y="159751"/>
                  </a:lnTo>
                  <a:lnTo>
                    <a:pt x="103103" y="193795"/>
                  </a:lnTo>
                  <a:lnTo>
                    <a:pt x="77021" y="230345"/>
                  </a:lnTo>
                  <a:lnTo>
                    <a:pt x="54370" y="269194"/>
                  </a:lnTo>
                  <a:lnTo>
                    <a:pt x="35362" y="310136"/>
                  </a:lnTo>
                  <a:lnTo>
                    <a:pt x="20209" y="352966"/>
                  </a:lnTo>
                  <a:lnTo>
                    <a:pt x="9123" y="397479"/>
                  </a:lnTo>
                  <a:lnTo>
                    <a:pt x="2316" y="443468"/>
                  </a:lnTo>
                  <a:lnTo>
                    <a:pt x="0" y="490728"/>
                  </a:lnTo>
                  <a:lnTo>
                    <a:pt x="2316" y="537987"/>
                  </a:lnTo>
                  <a:lnTo>
                    <a:pt x="9123" y="583976"/>
                  </a:lnTo>
                  <a:lnTo>
                    <a:pt x="20209" y="628489"/>
                  </a:lnTo>
                  <a:lnTo>
                    <a:pt x="35362" y="671319"/>
                  </a:lnTo>
                  <a:lnTo>
                    <a:pt x="54370" y="712261"/>
                  </a:lnTo>
                  <a:lnTo>
                    <a:pt x="77021" y="751110"/>
                  </a:lnTo>
                  <a:lnTo>
                    <a:pt x="103103" y="787660"/>
                  </a:lnTo>
                  <a:lnTo>
                    <a:pt x="132403" y="821704"/>
                  </a:lnTo>
                  <a:lnTo>
                    <a:pt x="164710" y="853039"/>
                  </a:lnTo>
                  <a:lnTo>
                    <a:pt x="199812" y="881457"/>
                  </a:lnTo>
                  <a:lnTo>
                    <a:pt x="237497" y="906753"/>
                  </a:lnTo>
                  <a:lnTo>
                    <a:pt x="277552" y="928722"/>
                  </a:lnTo>
                  <a:lnTo>
                    <a:pt x="319766" y="947158"/>
                  </a:lnTo>
                  <a:lnTo>
                    <a:pt x="363927" y="961854"/>
                  </a:lnTo>
                  <a:lnTo>
                    <a:pt x="409822" y="972607"/>
                  </a:lnTo>
                  <a:lnTo>
                    <a:pt x="457239" y="979209"/>
                  </a:lnTo>
                  <a:lnTo>
                    <a:pt x="505968" y="981456"/>
                  </a:lnTo>
                  <a:lnTo>
                    <a:pt x="554696" y="979209"/>
                  </a:lnTo>
                  <a:lnTo>
                    <a:pt x="602113" y="972607"/>
                  </a:lnTo>
                  <a:lnTo>
                    <a:pt x="648008" y="961854"/>
                  </a:lnTo>
                  <a:lnTo>
                    <a:pt x="692169" y="947158"/>
                  </a:lnTo>
                  <a:lnTo>
                    <a:pt x="734383" y="928722"/>
                  </a:lnTo>
                  <a:lnTo>
                    <a:pt x="774438" y="906753"/>
                  </a:lnTo>
                  <a:lnTo>
                    <a:pt x="812123" y="881457"/>
                  </a:lnTo>
                  <a:lnTo>
                    <a:pt x="847225" y="853039"/>
                  </a:lnTo>
                  <a:lnTo>
                    <a:pt x="879532" y="821704"/>
                  </a:lnTo>
                  <a:lnTo>
                    <a:pt x="908832" y="787660"/>
                  </a:lnTo>
                  <a:lnTo>
                    <a:pt x="934914" y="751110"/>
                  </a:lnTo>
                  <a:lnTo>
                    <a:pt x="957565" y="712261"/>
                  </a:lnTo>
                  <a:lnTo>
                    <a:pt x="976573" y="671319"/>
                  </a:lnTo>
                  <a:lnTo>
                    <a:pt x="991726" y="628489"/>
                  </a:lnTo>
                  <a:lnTo>
                    <a:pt x="1002812" y="583976"/>
                  </a:lnTo>
                  <a:lnTo>
                    <a:pt x="1009619" y="537987"/>
                  </a:lnTo>
                  <a:lnTo>
                    <a:pt x="1011936" y="490728"/>
                  </a:lnTo>
                  <a:lnTo>
                    <a:pt x="1009619" y="443468"/>
                  </a:lnTo>
                  <a:lnTo>
                    <a:pt x="1002812" y="397479"/>
                  </a:lnTo>
                  <a:lnTo>
                    <a:pt x="991726" y="352966"/>
                  </a:lnTo>
                  <a:lnTo>
                    <a:pt x="976573" y="310136"/>
                  </a:lnTo>
                  <a:lnTo>
                    <a:pt x="957565" y="269194"/>
                  </a:lnTo>
                  <a:lnTo>
                    <a:pt x="934914" y="230345"/>
                  </a:lnTo>
                  <a:lnTo>
                    <a:pt x="908832" y="193795"/>
                  </a:lnTo>
                  <a:lnTo>
                    <a:pt x="879532" y="159751"/>
                  </a:lnTo>
                  <a:lnTo>
                    <a:pt x="847225" y="128416"/>
                  </a:lnTo>
                  <a:lnTo>
                    <a:pt x="812123" y="99998"/>
                  </a:lnTo>
                  <a:lnTo>
                    <a:pt x="774438" y="74702"/>
                  </a:lnTo>
                  <a:lnTo>
                    <a:pt x="734383" y="52733"/>
                  </a:lnTo>
                  <a:lnTo>
                    <a:pt x="692169" y="34297"/>
                  </a:lnTo>
                  <a:lnTo>
                    <a:pt x="648008" y="19601"/>
                  </a:lnTo>
                  <a:lnTo>
                    <a:pt x="602113" y="8848"/>
                  </a:lnTo>
                  <a:lnTo>
                    <a:pt x="554696" y="2246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63093" y="3252354"/>
              <a:ext cx="1012190" cy="981710"/>
            </a:xfrm>
            <a:custGeom>
              <a:avLst/>
              <a:gdLst/>
              <a:ahLst/>
              <a:cxnLst/>
              <a:rect l="l" t="t" r="r" b="b"/>
              <a:pathLst>
                <a:path w="1012189" h="981710">
                  <a:moveTo>
                    <a:pt x="0" y="490728"/>
                  </a:moveTo>
                  <a:lnTo>
                    <a:pt x="2316" y="443468"/>
                  </a:lnTo>
                  <a:lnTo>
                    <a:pt x="9123" y="397479"/>
                  </a:lnTo>
                  <a:lnTo>
                    <a:pt x="20209" y="352966"/>
                  </a:lnTo>
                  <a:lnTo>
                    <a:pt x="35362" y="310136"/>
                  </a:lnTo>
                  <a:lnTo>
                    <a:pt x="54370" y="269194"/>
                  </a:lnTo>
                  <a:lnTo>
                    <a:pt x="77021" y="230345"/>
                  </a:lnTo>
                  <a:lnTo>
                    <a:pt x="103103" y="193795"/>
                  </a:lnTo>
                  <a:lnTo>
                    <a:pt x="132403" y="159751"/>
                  </a:lnTo>
                  <a:lnTo>
                    <a:pt x="164710" y="128416"/>
                  </a:lnTo>
                  <a:lnTo>
                    <a:pt x="199812" y="99998"/>
                  </a:lnTo>
                  <a:lnTo>
                    <a:pt x="237497" y="74702"/>
                  </a:lnTo>
                  <a:lnTo>
                    <a:pt x="277552" y="52733"/>
                  </a:lnTo>
                  <a:lnTo>
                    <a:pt x="319766" y="34297"/>
                  </a:lnTo>
                  <a:lnTo>
                    <a:pt x="363927" y="19601"/>
                  </a:lnTo>
                  <a:lnTo>
                    <a:pt x="409822" y="8848"/>
                  </a:lnTo>
                  <a:lnTo>
                    <a:pt x="457239" y="2246"/>
                  </a:lnTo>
                  <a:lnTo>
                    <a:pt x="505968" y="0"/>
                  </a:lnTo>
                  <a:lnTo>
                    <a:pt x="554696" y="2246"/>
                  </a:lnTo>
                  <a:lnTo>
                    <a:pt x="602113" y="8848"/>
                  </a:lnTo>
                  <a:lnTo>
                    <a:pt x="648008" y="19601"/>
                  </a:lnTo>
                  <a:lnTo>
                    <a:pt x="692169" y="34297"/>
                  </a:lnTo>
                  <a:lnTo>
                    <a:pt x="734383" y="52733"/>
                  </a:lnTo>
                  <a:lnTo>
                    <a:pt x="774438" y="74702"/>
                  </a:lnTo>
                  <a:lnTo>
                    <a:pt x="812123" y="99998"/>
                  </a:lnTo>
                  <a:lnTo>
                    <a:pt x="847225" y="128416"/>
                  </a:lnTo>
                  <a:lnTo>
                    <a:pt x="879532" y="159751"/>
                  </a:lnTo>
                  <a:lnTo>
                    <a:pt x="908832" y="193795"/>
                  </a:lnTo>
                  <a:lnTo>
                    <a:pt x="934914" y="230345"/>
                  </a:lnTo>
                  <a:lnTo>
                    <a:pt x="957565" y="269194"/>
                  </a:lnTo>
                  <a:lnTo>
                    <a:pt x="976573" y="310136"/>
                  </a:lnTo>
                  <a:lnTo>
                    <a:pt x="991726" y="352966"/>
                  </a:lnTo>
                  <a:lnTo>
                    <a:pt x="1002812" y="397479"/>
                  </a:lnTo>
                  <a:lnTo>
                    <a:pt x="1009619" y="443468"/>
                  </a:lnTo>
                  <a:lnTo>
                    <a:pt x="1011936" y="490728"/>
                  </a:lnTo>
                  <a:lnTo>
                    <a:pt x="1009619" y="537987"/>
                  </a:lnTo>
                  <a:lnTo>
                    <a:pt x="1002812" y="583976"/>
                  </a:lnTo>
                  <a:lnTo>
                    <a:pt x="991726" y="628489"/>
                  </a:lnTo>
                  <a:lnTo>
                    <a:pt x="976573" y="671319"/>
                  </a:lnTo>
                  <a:lnTo>
                    <a:pt x="957565" y="712261"/>
                  </a:lnTo>
                  <a:lnTo>
                    <a:pt x="934914" y="751110"/>
                  </a:lnTo>
                  <a:lnTo>
                    <a:pt x="908832" y="787660"/>
                  </a:lnTo>
                  <a:lnTo>
                    <a:pt x="879532" y="821704"/>
                  </a:lnTo>
                  <a:lnTo>
                    <a:pt x="847225" y="853039"/>
                  </a:lnTo>
                  <a:lnTo>
                    <a:pt x="812123" y="881457"/>
                  </a:lnTo>
                  <a:lnTo>
                    <a:pt x="774438" y="906753"/>
                  </a:lnTo>
                  <a:lnTo>
                    <a:pt x="734383" y="928722"/>
                  </a:lnTo>
                  <a:lnTo>
                    <a:pt x="692169" y="947158"/>
                  </a:lnTo>
                  <a:lnTo>
                    <a:pt x="648008" y="961854"/>
                  </a:lnTo>
                  <a:lnTo>
                    <a:pt x="602113" y="972607"/>
                  </a:lnTo>
                  <a:lnTo>
                    <a:pt x="554696" y="979209"/>
                  </a:lnTo>
                  <a:lnTo>
                    <a:pt x="505968" y="981456"/>
                  </a:lnTo>
                  <a:lnTo>
                    <a:pt x="457239" y="979209"/>
                  </a:lnTo>
                  <a:lnTo>
                    <a:pt x="409822" y="972607"/>
                  </a:lnTo>
                  <a:lnTo>
                    <a:pt x="363927" y="961854"/>
                  </a:lnTo>
                  <a:lnTo>
                    <a:pt x="319766" y="947158"/>
                  </a:lnTo>
                  <a:lnTo>
                    <a:pt x="277552" y="928722"/>
                  </a:lnTo>
                  <a:lnTo>
                    <a:pt x="237497" y="906753"/>
                  </a:lnTo>
                  <a:lnTo>
                    <a:pt x="199812" y="881457"/>
                  </a:lnTo>
                  <a:lnTo>
                    <a:pt x="164710" y="853039"/>
                  </a:lnTo>
                  <a:lnTo>
                    <a:pt x="132403" y="821704"/>
                  </a:lnTo>
                  <a:lnTo>
                    <a:pt x="103103" y="787660"/>
                  </a:lnTo>
                  <a:lnTo>
                    <a:pt x="77021" y="751110"/>
                  </a:lnTo>
                  <a:lnTo>
                    <a:pt x="54370" y="712261"/>
                  </a:lnTo>
                  <a:lnTo>
                    <a:pt x="35362" y="671319"/>
                  </a:lnTo>
                  <a:lnTo>
                    <a:pt x="20209" y="628489"/>
                  </a:lnTo>
                  <a:lnTo>
                    <a:pt x="9123" y="583976"/>
                  </a:lnTo>
                  <a:lnTo>
                    <a:pt x="2316" y="537987"/>
                  </a:lnTo>
                  <a:lnTo>
                    <a:pt x="0" y="49072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27538" y="3542930"/>
            <a:ext cx="494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5080" indent="-21590">
              <a:lnSpc>
                <a:spcPct val="100000"/>
              </a:lnSpc>
              <a:spcBef>
                <a:spcPts val="100"/>
              </a:spcBef>
            </a:pPr>
            <a:r>
              <a:rPr sz="1200" b="1" i="1" spc="-20" dirty="0">
                <a:latin typeface="Arial"/>
                <a:cs typeface="Arial"/>
              </a:rPr>
              <a:t>Round </a:t>
            </a:r>
            <a:r>
              <a:rPr sz="1200" b="1" i="1" spc="-10" dirty="0">
                <a:latin typeface="Arial"/>
                <a:cs typeface="Arial"/>
              </a:rPr>
              <a:t>About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873430" y="3913822"/>
            <a:ext cx="1802764" cy="644525"/>
            <a:chOff x="6873430" y="3913822"/>
            <a:chExt cx="1802764" cy="644525"/>
          </a:xfrm>
        </p:grpSpPr>
        <p:sp>
          <p:nvSpPr>
            <p:cNvPr id="16" name="object 16"/>
            <p:cNvSpPr/>
            <p:nvPr/>
          </p:nvSpPr>
          <p:spPr>
            <a:xfrm>
              <a:off x="6887718" y="3928109"/>
              <a:ext cx="1774189" cy="615950"/>
            </a:xfrm>
            <a:custGeom>
              <a:avLst/>
              <a:gdLst/>
              <a:ahLst/>
              <a:cxnLst/>
              <a:rect l="l" t="t" r="r" b="b"/>
              <a:pathLst>
                <a:path w="1774190" h="615950">
                  <a:moveTo>
                    <a:pt x="1152652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1152652" y="615696"/>
                  </a:lnTo>
                  <a:lnTo>
                    <a:pt x="1152652" y="384810"/>
                  </a:lnTo>
                  <a:lnTo>
                    <a:pt x="1620012" y="384810"/>
                  </a:lnTo>
                  <a:lnTo>
                    <a:pt x="1620012" y="461772"/>
                  </a:lnTo>
                  <a:lnTo>
                    <a:pt x="1773936" y="307848"/>
                  </a:lnTo>
                  <a:lnTo>
                    <a:pt x="1620012" y="153924"/>
                  </a:lnTo>
                  <a:lnTo>
                    <a:pt x="1620012" y="230886"/>
                  </a:lnTo>
                  <a:lnTo>
                    <a:pt x="1152652" y="230886"/>
                  </a:lnTo>
                  <a:lnTo>
                    <a:pt x="1152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87718" y="3928109"/>
              <a:ext cx="1774189" cy="615950"/>
            </a:xfrm>
            <a:custGeom>
              <a:avLst/>
              <a:gdLst/>
              <a:ahLst/>
              <a:cxnLst/>
              <a:rect l="l" t="t" r="r" b="b"/>
              <a:pathLst>
                <a:path w="1774190" h="615950">
                  <a:moveTo>
                    <a:pt x="0" y="0"/>
                  </a:moveTo>
                  <a:lnTo>
                    <a:pt x="1152652" y="0"/>
                  </a:lnTo>
                  <a:lnTo>
                    <a:pt x="1152652" y="230886"/>
                  </a:lnTo>
                  <a:lnTo>
                    <a:pt x="1620012" y="230886"/>
                  </a:lnTo>
                  <a:lnTo>
                    <a:pt x="1620012" y="153924"/>
                  </a:lnTo>
                  <a:lnTo>
                    <a:pt x="1773936" y="307848"/>
                  </a:lnTo>
                  <a:lnTo>
                    <a:pt x="1620012" y="461772"/>
                  </a:lnTo>
                  <a:lnTo>
                    <a:pt x="1620012" y="384810"/>
                  </a:lnTo>
                  <a:lnTo>
                    <a:pt x="1152652" y="384810"/>
                  </a:lnTo>
                  <a:lnTo>
                    <a:pt x="1152652" y="615696"/>
                  </a:lnTo>
                  <a:lnTo>
                    <a:pt x="0" y="61569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57568" y="3955034"/>
            <a:ext cx="82550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99720">
              <a:lnSpc>
                <a:spcPct val="100000"/>
              </a:lnSpc>
              <a:spcBef>
                <a:spcPts val="100"/>
              </a:spcBef>
            </a:pPr>
            <a:r>
              <a:rPr sz="1400" b="1" i="1" spc="-25" dirty="0">
                <a:latin typeface="Arial"/>
                <a:cs typeface="Arial"/>
              </a:rPr>
              <a:t>To </a:t>
            </a:r>
            <a:r>
              <a:rPr sz="1400" b="1" i="1" spc="-10" dirty="0">
                <a:latin typeface="Arial"/>
                <a:cs typeface="Arial"/>
              </a:rPr>
              <a:t>Overpass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37410" y="4225145"/>
            <a:ext cx="607695" cy="691515"/>
            <a:chOff x="5637410" y="4225145"/>
            <a:chExt cx="607695" cy="691515"/>
          </a:xfrm>
        </p:grpSpPr>
        <p:sp>
          <p:nvSpPr>
            <p:cNvPr id="20" name="object 20"/>
            <p:cNvSpPr/>
            <p:nvPr/>
          </p:nvSpPr>
          <p:spPr>
            <a:xfrm>
              <a:off x="5809841" y="4625861"/>
              <a:ext cx="337820" cy="288290"/>
            </a:xfrm>
            <a:custGeom>
              <a:avLst/>
              <a:gdLst/>
              <a:ahLst/>
              <a:cxnLst/>
              <a:rect l="l" t="t" r="r" b="b"/>
              <a:pathLst>
                <a:path w="337820" h="288289">
                  <a:moveTo>
                    <a:pt x="208312" y="27890"/>
                  </a:moveTo>
                  <a:lnTo>
                    <a:pt x="128955" y="27890"/>
                  </a:lnTo>
                  <a:lnTo>
                    <a:pt x="128955" y="18593"/>
                  </a:lnTo>
                  <a:lnTo>
                    <a:pt x="130520" y="11374"/>
                  </a:lnTo>
                  <a:lnTo>
                    <a:pt x="134782" y="5461"/>
                  </a:lnTo>
                  <a:lnTo>
                    <a:pt x="141091" y="1467"/>
                  </a:lnTo>
                  <a:lnTo>
                    <a:pt x="148794" y="0"/>
                  </a:lnTo>
                  <a:lnTo>
                    <a:pt x="188472" y="0"/>
                  </a:lnTo>
                  <a:lnTo>
                    <a:pt x="196176" y="1467"/>
                  </a:lnTo>
                  <a:lnTo>
                    <a:pt x="202484" y="5461"/>
                  </a:lnTo>
                  <a:lnTo>
                    <a:pt x="206746" y="11374"/>
                  </a:lnTo>
                  <a:lnTo>
                    <a:pt x="208312" y="18593"/>
                  </a:lnTo>
                  <a:lnTo>
                    <a:pt x="208312" y="27890"/>
                  </a:lnTo>
                  <a:close/>
                </a:path>
                <a:path w="337820" h="288289">
                  <a:moveTo>
                    <a:pt x="317427" y="237073"/>
                  </a:moveTo>
                  <a:lnTo>
                    <a:pt x="19839" y="237073"/>
                  </a:lnTo>
                  <a:lnTo>
                    <a:pt x="12136" y="235606"/>
                  </a:lnTo>
                  <a:lnTo>
                    <a:pt x="5827" y="231611"/>
                  </a:lnTo>
                  <a:lnTo>
                    <a:pt x="1565" y="225698"/>
                  </a:lnTo>
                  <a:lnTo>
                    <a:pt x="0" y="218479"/>
                  </a:lnTo>
                  <a:lnTo>
                    <a:pt x="0" y="144103"/>
                  </a:lnTo>
                  <a:lnTo>
                    <a:pt x="2348" y="133273"/>
                  </a:lnTo>
                  <a:lnTo>
                    <a:pt x="8741" y="124405"/>
                  </a:lnTo>
                  <a:lnTo>
                    <a:pt x="18204" y="118413"/>
                  </a:lnTo>
                  <a:lnTo>
                    <a:pt x="29758" y="116212"/>
                  </a:lnTo>
                  <a:lnTo>
                    <a:pt x="61997" y="45090"/>
                  </a:lnTo>
                  <a:lnTo>
                    <a:pt x="66469" y="37892"/>
                  </a:lnTo>
                  <a:lnTo>
                    <a:pt x="72847" y="32481"/>
                  </a:lnTo>
                  <a:lnTo>
                    <a:pt x="80620" y="29074"/>
                  </a:lnTo>
                  <a:lnTo>
                    <a:pt x="89276" y="27890"/>
                  </a:lnTo>
                  <a:lnTo>
                    <a:pt x="247990" y="27890"/>
                  </a:lnTo>
                  <a:lnTo>
                    <a:pt x="275901" y="46484"/>
                  </a:lnTo>
                  <a:lnTo>
                    <a:pt x="84812" y="46484"/>
                  </a:lnTo>
                  <a:lnTo>
                    <a:pt x="81340" y="48809"/>
                  </a:lnTo>
                  <a:lnTo>
                    <a:pt x="79852" y="52063"/>
                  </a:lnTo>
                  <a:lnTo>
                    <a:pt x="51086" y="116212"/>
                  </a:lnTo>
                  <a:lnTo>
                    <a:pt x="307508" y="116212"/>
                  </a:lnTo>
                  <a:lnTo>
                    <a:pt x="319063" y="118413"/>
                  </a:lnTo>
                  <a:lnTo>
                    <a:pt x="328525" y="124405"/>
                  </a:lnTo>
                  <a:lnTo>
                    <a:pt x="334919" y="133273"/>
                  </a:lnTo>
                  <a:lnTo>
                    <a:pt x="337267" y="144103"/>
                  </a:lnTo>
                  <a:lnTo>
                    <a:pt x="34222" y="144103"/>
                  </a:lnTo>
                  <a:lnTo>
                    <a:pt x="29758" y="148286"/>
                  </a:lnTo>
                  <a:lnTo>
                    <a:pt x="29758" y="167810"/>
                  </a:lnTo>
                  <a:lnTo>
                    <a:pt x="34222" y="171994"/>
                  </a:lnTo>
                  <a:lnTo>
                    <a:pt x="337267" y="171994"/>
                  </a:lnTo>
                  <a:lnTo>
                    <a:pt x="337267" y="218479"/>
                  </a:lnTo>
                  <a:lnTo>
                    <a:pt x="335701" y="225698"/>
                  </a:lnTo>
                  <a:lnTo>
                    <a:pt x="331439" y="231611"/>
                  </a:lnTo>
                  <a:lnTo>
                    <a:pt x="325131" y="235606"/>
                  </a:lnTo>
                  <a:lnTo>
                    <a:pt x="317427" y="237073"/>
                  </a:lnTo>
                  <a:close/>
                </a:path>
                <a:path w="337820" h="288289">
                  <a:moveTo>
                    <a:pt x="307508" y="116212"/>
                  </a:moveTo>
                  <a:lnTo>
                    <a:pt x="286181" y="116212"/>
                  </a:lnTo>
                  <a:lnTo>
                    <a:pt x="256422" y="52063"/>
                  </a:lnTo>
                  <a:lnTo>
                    <a:pt x="254934" y="48809"/>
                  </a:lnTo>
                  <a:lnTo>
                    <a:pt x="251462" y="46484"/>
                  </a:lnTo>
                  <a:lnTo>
                    <a:pt x="275901" y="46484"/>
                  </a:lnTo>
                  <a:lnTo>
                    <a:pt x="307508" y="116212"/>
                  </a:lnTo>
                  <a:close/>
                </a:path>
                <a:path w="337820" h="288289">
                  <a:moveTo>
                    <a:pt x="262374" y="171994"/>
                  </a:moveTo>
                  <a:lnTo>
                    <a:pt x="74893" y="171994"/>
                  </a:lnTo>
                  <a:lnTo>
                    <a:pt x="79356" y="167810"/>
                  </a:lnTo>
                  <a:lnTo>
                    <a:pt x="79356" y="148286"/>
                  </a:lnTo>
                  <a:lnTo>
                    <a:pt x="74893" y="144103"/>
                  </a:lnTo>
                  <a:lnTo>
                    <a:pt x="262374" y="144103"/>
                  </a:lnTo>
                  <a:lnTo>
                    <a:pt x="257910" y="148286"/>
                  </a:lnTo>
                  <a:lnTo>
                    <a:pt x="257910" y="167810"/>
                  </a:lnTo>
                  <a:lnTo>
                    <a:pt x="262374" y="171994"/>
                  </a:lnTo>
                  <a:close/>
                </a:path>
                <a:path w="337820" h="288289">
                  <a:moveTo>
                    <a:pt x="337267" y="171994"/>
                  </a:moveTo>
                  <a:lnTo>
                    <a:pt x="303044" y="171994"/>
                  </a:lnTo>
                  <a:lnTo>
                    <a:pt x="307508" y="167810"/>
                  </a:lnTo>
                  <a:lnTo>
                    <a:pt x="307508" y="148286"/>
                  </a:lnTo>
                  <a:lnTo>
                    <a:pt x="303044" y="144103"/>
                  </a:lnTo>
                  <a:lnTo>
                    <a:pt x="337267" y="144103"/>
                  </a:lnTo>
                  <a:lnTo>
                    <a:pt x="337267" y="171994"/>
                  </a:lnTo>
                  <a:close/>
                </a:path>
                <a:path w="337820" h="288289">
                  <a:moveTo>
                    <a:pt x="59517" y="288206"/>
                  </a:moveTo>
                  <a:lnTo>
                    <a:pt x="49598" y="288206"/>
                  </a:lnTo>
                  <a:lnTo>
                    <a:pt x="41894" y="286739"/>
                  </a:lnTo>
                  <a:lnTo>
                    <a:pt x="35586" y="282744"/>
                  </a:lnTo>
                  <a:lnTo>
                    <a:pt x="31324" y="276832"/>
                  </a:lnTo>
                  <a:lnTo>
                    <a:pt x="29758" y="269612"/>
                  </a:lnTo>
                  <a:lnTo>
                    <a:pt x="29758" y="237073"/>
                  </a:lnTo>
                  <a:lnTo>
                    <a:pt x="79356" y="237073"/>
                  </a:lnTo>
                  <a:lnTo>
                    <a:pt x="79356" y="269612"/>
                  </a:lnTo>
                  <a:lnTo>
                    <a:pt x="77791" y="276832"/>
                  </a:lnTo>
                  <a:lnTo>
                    <a:pt x="73529" y="282744"/>
                  </a:lnTo>
                  <a:lnTo>
                    <a:pt x="67220" y="286739"/>
                  </a:lnTo>
                  <a:lnTo>
                    <a:pt x="59517" y="288206"/>
                  </a:lnTo>
                  <a:close/>
                </a:path>
                <a:path w="337820" h="288289">
                  <a:moveTo>
                    <a:pt x="287669" y="288206"/>
                  </a:moveTo>
                  <a:lnTo>
                    <a:pt x="277749" y="288206"/>
                  </a:lnTo>
                  <a:lnTo>
                    <a:pt x="270046" y="286739"/>
                  </a:lnTo>
                  <a:lnTo>
                    <a:pt x="263738" y="282744"/>
                  </a:lnTo>
                  <a:lnTo>
                    <a:pt x="259475" y="276832"/>
                  </a:lnTo>
                  <a:lnTo>
                    <a:pt x="257910" y="269612"/>
                  </a:lnTo>
                  <a:lnTo>
                    <a:pt x="257910" y="237073"/>
                  </a:lnTo>
                  <a:lnTo>
                    <a:pt x="307508" y="237073"/>
                  </a:lnTo>
                  <a:lnTo>
                    <a:pt x="307508" y="269612"/>
                  </a:lnTo>
                  <a:lnTo>
                    <a:pt x="305942" y="276832"/>
                  </a:lnTo>
                  <a:lnTo>
                    <a:pt x="301680" y="282744"/>
                  </a:lnTo>
                  <a:lnTo>
                    <a:pt x="295372" y="286739"/>
                  </a:lnTo>
                  <a:lnTo>
                    <a:pt x="287669" y="28820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67751" y="4769965"/>
              <a:ext cx="50165" cy="27940"/>
            </a:xfrm>
            <a:custGeom>
              <a:avLst/>
              <a:gdLst/>
              <a:ahLst/>
              <a:cxnLst/>
              <a:rect l="l" t="t" r="r" b="b"/>
              <a:pathLst>
                <a:path w="50164" h="27939">
                  <a:moveTo>
                    <a:pt x="49598" y="18593"/>
                  </a:moveTo>
                  <a:lnTo>
                    <a:pt x="49598" y="23707"/>
                  </a:lnTo>
                  <a:lnTo>
                    <a:pt x="45134" y="27890"/>
                  </a:lnTo>
                  <a:lnTo>
                    <a:pt x="39678" y="27890"/>
                  </a:lnTo>
                  <a:lnTo>
                    <a:pt x="9919" y="27890"/>
                  </a:lnTo>
                  <a:lnTo>
                    <a:pt x="4463" y="27890"/>
                  </a:lnTo>
                  <a:lnTo>
                    <a:pt x="0" y="23707"/>
                  </a:lnTo>
                  <a:lnTo>
                    <a:pt x="0" y="18593"/>
                  </a:lnTo>
                  <a:lnTo>
                    <a:pt x="0" y="9296"/>
                  </a:lnTo>
                  <a:lnTo>
                    <a:pt x="0" y="4183"/>
                  </a:lnTo>
                  <a:lnTo>
                    <a:pt x="4463" y="0"/>
                  </a:lnTo>
                  <a:lnTo>
                    <a:pt x="9919" y="0"/>
                  </a:lnTo>
                  <a:lnTo>
                    <a:pt x="39678" y="0"/>
                  </a:lnTo>
                  <a:lnTo>
                    <a:pt x="45134" y="0"/>
                  </a:lnTo>
                  <a:lnTo>
                    <a:pt x="49598" y="4183"/>
                  </a:lnTo>
                  <a:lnTo>
                    <a:pt x="49598" y="9296"/>
                  </a:lnTo>
                  <a:lnTo>
                    <a:pt x="49598" y="18593"/>
                  </a:lnTo>
                  <a:close/>
                </a:path>
              </a:pathLst>
            </a:custGeom>
            <a:ln w="47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8589" y="4670008"/>
              <a:ext cx="239771" cy="744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809841" y="4625862"/>
              <a:ext cx="337820" cy="288290"/>
            </a:xfrm>
            <a:custGeom>
              <a:avLst/>
              <a:gdLst/>
              <a:ahLst/>
              <a:cxnLst/>
              <a:rect l="l" t="t" r="r" b="b"/>
              <a:pathLst>
                <a:path w="337820" h="288289">
                  <a:moveTo>
                    <a:pt x="79356" y="162697"/>
                  </a:moveTo>
                  <a:lnTo>
                    <a:pt x="79356" y="167810"/>
                  </a:lnTo>
                  <a:lnTo>
                    <a:pt x="74893" y="171994"/>
                  </a:lnTo>
                  <a:lnTo>
                    <a:pt x="69437" y="171994"/>
                  </a:lnTo>
                  <a:lnTo>
                    <a:pt x="39678" y="171994"/>
                  </a:lnTo>
                  <a:lnTo>
                    <a:pt x="34222" y="171994"/>
                  </a:lnTo>
                  <a:lnTo>
                    <a:pt x="29758" y="167810"/>
                  </a:lnTo>
                  <a:lnTo>
                    <a:pt x="29758" y="162697"/>
                  </a:lnTo>
                  <a:lnTo>
                    <a:pt x="29758" y="153400"/>
                  </a:lnTo>
                  <a:lnTo>
                    <a:pt x="29758" y="148286"/>
                  </a:lnTo>
                  <a:lnTo>
                    <a:pt x="34222" y="144103"/>
                  </a:lnTo>
                  <a:lnTo>
                    <a:pt x="39678" y="144103"/>
                  </a:lnTo>
                  <a:lnTo>
                    <a:pt x="69437" y="144103"/>
                  </a:lnTo>
                  <a:lnTo>
                    <a:pt x="74893" y="144103"/>
                  </a:lnTo>
                  <a:lnTo>
                    <a:pt x="79356" y="148286"/>
                  </a:lnTo>
                  <a:lnTo>
                    <a:pt x="79356" y="153400"/>
                  </a:lnTo>
                  <a:lnTo>
                    <a:pt x="79356" y="162697"/>
                  </a:lnTo>
                  <a:close/>
                </a:path>
                <a:path w="337820" h="288289">
                  <a:moveTo>
                    <a:pt x="307508" y="116212"/>
                  </a:moveTo>
                  <a:lnTo>
                    <a:pt x="275269" y="45090"/>
                  </a:lnTo>
                  <a:lnTo>
                    <a:pt x="247990" y="27890"/>
                  </a:lnTo>
                  <a:lnTo>
                    <a:pt x="208312" y="27890"/>
                  </a:lnTo>
                  <a:lnTo>
                    <a:pt x="208312" y="18593"/>
                  </a:lnTo>
                  <a:lnTo>
                    <a:pt x="206746" y="11374"/>
                  </a:lnTo>
                  <a:lnTo>
                    <a:pt x="202484" y="5461"/>
                  </a:lnTo>
                  <a:lnTo>
                    <a:pt x="196176" y="1467"/>
                  </a:lnTo>
                  <a:lnTo>
                    <a:pt x="188472" y="0"/>
                  </a:lnTo>
                  <a:lnTo>
                    <a:pt x="148794" y="0"/>
                  </a:lnTo>
                  <a:lnTo>
                    <a:pt x="141091" y="1467"/>
                  </a:lnTo>
                  <a:lnTo>
                    <a:pt x="134782" y="5461"/>
                  </a:lnTo>
                  <a:lnTo>
                    <a:pt x="130520" y="11374"/>
                  </a:lnTo>
                  <a:lnTo>
                    <a:pt x="128955" y="18593"/>
                  </a:lnTo>
                  <a:lnTo>
                    <a:pt x="128955" y="27890"/>
                  </a:lnTo>
                  <a:lnTo>
                    <a:pt x="89276" y="27890"/>
                  </a:lnTo>
                  <a:lnTo>
                    <a:pt x="29758" y="116212"/>
                  </a:lnTo>
                  <a:lnTo>
                    <a:pt x="18204" y="118413"/>
                  </a:lnTo>
                  <a:lnTo>
                    <a:pt x="8741" y="124405"/>
                  </a:lnTo>
                  <a:lnTo>
                    <a:pt x="2348" y="133273"/>
                  </a:lnTo>
                  <a:lnTo>
                    <a:pt x="0" y="144103"/>
                  </a:lnTo>
                  <a:lnTo>
                    <a:pt x="0" y="218479"/>
                  </a:lnTo>
                  <a:lnTo>
                    <a:pt x="1565" y="225698"/>
                  </a:lnTo>
                  <a:lnTo>
                    <a:pt x="5827" y="231611"/>
                  </a:lnTo>
                  <a:lnTo>
                    <a:pt x="12136" y="235606"/>
                  </a:lnTo>
                  <a:lnTo>
                    <a:pt x="19839" y="237073"/>
                  </a:lnTo>
                  <a:lnTo>
                    <a:pt x="29758" y="237073"/>
                  </a:lnTo>
                  <a:lnTo>
                    <a:pt x="29758" y="269612"/>
                  </a:lnTo>
                  <a:lnTo>
                    <a:pt x="31324" y="276832"/>
                  </a:lnTo>
                  <a:lnTo>
                    <a:pt x="35586" y="282744"/>
                  </a:lnTo>
                  <a:lnTo>
                    <a:pt x="41894" y="286739"/>
                  </a:lnTo>
                  <a:lnTo>
                    <a:pt x="49598" y="288206"/>
                  </a:lnTo>
                  <a:lnTo>
                    <a:pt x="59517" y="288206"/>
                  </a:lnTo>
                  <a:lnTo>
                    <a:pt x="67220" y="286739"/>
                  </a:lnTo>
                  <a:lnTo>
                    <a:pt x="73529" y="282744"/>
                  </a:lnTo>
                  <a:lnTo>
                    <a:pt x="77791" y="276832"/>
                  </a:lnTo>
                  <a:lnTo>
                    <a:pt x="79356" y="269612"/>
                  </a:lnTo>
                  <a:lnTo>
                    <a:pt x="79356" y="237073"/>
                  </a:lnTo>
                  <a:lnTo>
                    <a:pt x="257910" y="237073"/>
                  </a:lnTo>
                  <a:lnTo>
                    <a:pt x="257910" y="269612"/>
                  </a:lnTo>
                  <a:lnTo>
                    <a:pt x="259475" y="276832"/>
                  </a:lnTo>
                  <a:lnTo>
                    <a:pt x="263738" y="282744"/>
                  </a:lnTo>
                  <a:lnTo>
                    <a:pt x="270046" y="286739"/>
                  </a:lnTo>
                  <a:lnTo>
                    <a:pt x="277749" y="288206"/>
                  </a:lnTo>
                  <a:lnTo>
                    <a:pt x="287669" y="288206"/>
                  </a:lnTo>
                  <a:lnTo>
                    <a:pt x="295372" y="286739"/>
                  </a:lnTo>
                  <a:lnTo>
                    <a:pt x="301680" y="282744"/>
                  </a:lnTo>
                  <a:lnTo>
                    <a:pt x="305942" y="276832"/>
                  </a:lnTo>
                  <a:lnTo>
                    <a:pt x="307508" y="269612"/>
                  </a:lnTo>
                  <a:lnTo>
                    <a:pt x="307508" y="237073"/>
                  </a:lnTo>
                  <a:lnTo>
                    <a:pt x="317427" y="237073"/>
                  </a:lnTo>
                  <a:lnTo>
                    <a:pt x="325131" y="235606"/>
                  </a:lnTo>
                  <a:lnTo>
                    <a:pt x="331439" y="231611"/>
                  </a:lnTo>
                  <a:lnTo>
                    <a:pt x="335701" y="225698"/>
                  </a:lnTo>
                  <a:lnTo>
                    <a:pt x="337267" y="218479"/>
                  </a:lnTo>
                  <a:lnTo>
                    <a:pt x="337267" y="144103"/>
                  </a:lnTo>
                  <a:lnTo>
                    <a:pt x="334919" y="133273"/>
                  </a:lnTo>
                  <a:lnTo>
                    <a:pt x="328525" y="124405"/>
                  </a:lnTo>
                  <a:lnTo>
                    <a:pt x="319063" y="118413"/>
                  </a:lnTo>
                  <a:lnTo>
                    <a:pt x="307508" y="116212"/>
                  </a:lnTo>
                  <a:close/>
                </a:path>
              </a:pathLst>
            </a:custGeom>
            <a:ln w="4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51698" y="4239432"/>
              <a:ext cx="579120" cy="296545"/>
            </a:xfrm>
            <a:custGeom>
              <a:avLst/>
              <a:gdLst/>
              <a:ahLst/>
              <a:cxnLst/>
              <a:rect l="l" t="t" r="r" b="b"/>
              <a:pathLst>
                <a:path w="579120" h="296545">
                  <a:moveTo>
                    <a:pt x="529729" y="0"/>
                  </a:moveTo>
                  <a:lnTo>
                    <a:pt x="49390" y="0"/>
                  </a:lnTo>
                  <a:lnTo>
                    <a:pt x="30164" y="3881"/>
                  </a:lnTo>
                  <a:lnTo>
                    <a:pt x="14465" y="14465"/>
                  </a:lnTo>
                  <a:lnTo>
                    <a:pt x="3881" y="30164"/>
                  </a:lnTo>
                  <a:lnTo>
                    <a:pt x="0" y="49390"/>
                  </a:lnTo>
                  <a:lnTo>
                    <a:pt x="0" y="246938"/>
                  </a:lnTo>
                  <a:lnTo>
                    <a:pt x="3881" y="266164"/>
                  </a:lnTo>
                  <a:lnTo>
                    <a:pt x="14465" y="281863"/>
                  </a:lnTo>
                  <a:lnTo>
                    <a:pt x="30164" y="292448"/>
                  </a:lnTo>
                  <a:lnTo>
                    <a:pt x="49390" y="296329"/>
                  </a:lnTo>
                  <a:lnTo>
                    <a:pt x="529729" y="296329"/>
                  </a:lnTo>
                  <a:lnTo>
                    <a:pt x="548955" y="292448"/>
                  </a:lnTo>
                  <a:lnTo>
                    <a:pt x="564654" y="281863"/>
                  </a:lnTo>
                  <a:lnTo>
                    <a:pt x="575238" y="266164"/>
                  </a:lnTo>
                  <a:lnTo>
                    <a:pt x="579120" y="246938"/>
                  </a:lnTo>
                  <a:lnTo>
                    <a:pt x="579120" y="49390"/>
                  </a:lnTo>
                  <a:lnTo>
                    <a:pt x="575238" y="30164"/>
                  </a:lnTo>
                  <a:lnTo>
                    <a:pt x="564654" y="14465"/>
                  </a:lnTo>
                  <a:lnTo>
                    <a:pt x="548955" y="3881"/>
                  </a:lnTo>
                  <a:lnTo>
                    <a:pt x="52972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51698" y="4239432"/>
              <a:ext cx="579120" cy="296545"/>
            </a:xfrm>
            <a:custGeom>
              <a:avLst/>
              <a:gdLst/>
              <a:ahLst/>
              <a:cxnLst/>
              <a:rect l="l" t="t" r="r" b="b"/>
              <a:pathLst>
                <a:path w="579120" h="296545">
                  <a:moveTo>
                    <a:pt x="0" y="49390"/>
                  </a:moveTo>
                  <a:lnTo>
                    <a:pt x="3881" y="30164"/>
                  </a:lnTo>
                  <a:lnTo>
                    <a:pt x="14465" y="14465"/>
                  </a:lnTo>
                  <a:lnTo>
                    <a:pt x="30164" y="3881"/>
                  </a:lnTo>
                  <a:lnTo>
                    <a:pt x="49390" y="0"/>
                  </a:lnTo>
                  <a:lnTo>
                    <a:pt x="529729" y="0"/>
                  </a:lnTo>
                  <a:lnTo>
                    <a:pt x="548955" y="3881"/>
                  </a:lnTo>
                  <a:lnTo>
                    <a:pt x="564654" y="14465"/>
                  </a:lnTo>
                  <a:lnTo>
                    <a:pt x="575238" y="30164"/>
                  </a:lnTo>
                  <a:lnTo>
                    <a:pt x="579120" y="49390"/>
                  </a:lnTo>
                  <a:lnTo>
                    <a:pt x="579120" y="246938"/>
                  </a:lnTo>
                  <a:lnTo>
                    <a:pt x="575238" y="266164"/>
                  </a:lnTo>
                  <a:lnTo>
                    <a:pt x="564654" y="281863"/>
                  </a:lnTo>
                  <a:lnTo>
                    <a:pt x="548955" y="292448"/>
                  </a:lnTo>
                  <a:lnTo>
                    <a:pt x="529729" y="296329"/>
                  </a:lnTo>
                  <a:lnTo>
                    <a:pt x="49390" y="296329"/>
                  </a:lnTo>
                  <a:lnTo>
                    <a:pt x="30164" y="292448"/>
                  </a:lnTo>
                  <a:lnTo>
                    <a:pt x="14465" y="281863"/>
                  </a:lnTo>
                  <a:lnTo>
                    <a:pt x="3881" y="266164"/>
                  </a:lnTo>
                  <a:lnTo>
                    <a:pt x="0" y="246938"/>
                  </a:lnTo>
                  <a:lnTo>
                    <a:pt x="0" y="4939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11272" y="4303267"/>
            <a:ext cx="273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i="1" spc="-20" dirty="0">
                <a:latin typeface="Arial"/>
                <a:cs typeface="Arial"/>
              </a:rPr>
              <a:t>TAXI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24193" y="1766887"/>
            <a:ext cx="3655695" cy="2223135"/>
            <a:chOff x="3024193" y="1766887"/>
            <a:chExt cx="3655695" cy="2223135"/>
          </a:xfrm>
        </p:grpSpPr>
        <p:sp>
          <p:nvSpPr>
            <p:cNvPr id="28" name="object 28"/>
            <p:cNvSpPr/>
            <p:nvPr/>
          </p:nvSpPr>
          <p:spPr>
            <a:xfrm>
              <a:off x="3038481" y="1781175"/>
              <a:ext cx="3627120" cy="2194560"/>
            </a:xfrm>
            <a:custGeom>
              <a:avLst/>
              <a:gdLst/>
              <a:ahLst/>
              <a:cxnLst/>
              <a:rect l="l" t="t" r="r" b="b"/>
              <a:pathLst>
                <a:path w="3627120" h="2194560">
                  <a:moveTo>
                    <a:pt x="3261347" y="0"/>
                  </a:moveTo>
                  <a:lnTo>
                    <a:pt x="0" y="0"/>
                  </a:lnTo>
                  <a:lnTo>
                    <a:pt x="0" y="1828787"/>
                  </a:lnTo>
                  <a:lnTo>
                    <a:pt x="2849" y="1874670"/>
                  </a:lnTo>
                  <a:lnTo>
                    <a:pt x="11170" y="1918852"/>
                  </a:lnTo>
                  <a:lnTo>
                    <a:pt x="24619" y="1960990"/>
                  </a:lnTo>
                  <a:lnTo>
                    <a:pt x="42854" y="2000742"/>
                  </a:lnTo>
                  <a:lnTo>
                    <a:pt x="65531" y="2037764"/>
                  </a:lnTo>
                  <a:lnTo>
                    <a:pt x="92308" y="2071714"/>
                  </a:lnTo>
                  <a:lnTo>
                    <a:pt x="122843" y="2102250"/>
                  </a:lnTo>
                  <a:lnTo>
                    <a:pt x="156792" y="2129027"/>
                  </a:lnTo>
                  <a:lnTo>
                    <a:pt x="193813" y="2151705"/>
                  </a:lnTo>
                  <a:lnTo>
                    <a:pt x="233563" y="2169940"/>
                  </a:lnTo>
                  <a:lnTo>
                    <a:pt x="275699" y="2183389"/>
                  </a:lnTo>
                  <a:lnTo>
                    <a:pt x="319879" y="2191710"/>
                  </a:lnTo>
                  <a:lnTo>
                    <a:pt x="365759" y="2194560"/>
                  </a:lnTo>
                  <a:lnTo>
                    <a:pt x="3627119" y="2194560"/>
                  </a:lnTo>
                  <a:lnTo>
                    <a:pt x="3627119" y="365772"/>
                  </a:lnTo>
                  <a:lnTo>
                    <a:pt x="3624270" y="319889"/>
                  </a:lnTo>
                  <a:lnTo>
                    <a:pt x="3615948" y="275707"/>
                  </a:lnTo>
                  <a:lnTo>
                    <a:pt x="3602498" y="233569"/>
                  </a:lnTo>
                  <a:lnTo>
                    <a:pt x="3584263" y="193817"/>
                  </a:lnTo>
                  <a:lnTo>
                    <a:pt x="3561584" y="156795"/>
                  </a:lnTo>
                  <a:lnTo>
                    <a:pt x="3534805" y="122845"/>
                  </a:lnTo>
                  <a:lnTo>
                    <a:pt x="3504269" y="92309"/>
                  </a:lnTo>
                  <a:lnTo>
                    <a:pt x="3470319" y="65532"/>
                  </a:lnTo>
                  <a:lnTo>
                    <a:pt x="3433296" y="42854"/>
                  </a:lnTo>
                  <a:lnTo>
                    <a:pt x="3393545" y="24619"/>
                  </a:lnTo>
                  <a:lnTo>
                    <a:pt x="3351408" y="11170"/>
                  </a:lnTo>
                  <a:lnTo>
                    <a:pt x="3307228" y="2849"/>
                  </a:lnTo>
                  <a:lnTo>
                    <a:pt x="3261347" y="0"/>
                  </a:lnTo>
                  <a:close/>
                </a:path>
              </a:pathLst>
            </a:custGeom>
            <a:solidFill>
              <a:srgbClr val="0B7D8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38481" y="1781175"/>
              <a:ext cx="3627120" cy="2194560"/>
            </a:xfrm>
            <a:custGeom>
              <a:avLst/>
              <a:gdLst/>
              <a:ahLst/>
              <a:cxnLst/>
              <a:rect l="l" t="t" r="r" b="b"/>
              <a:pathLst>
                <a:path w="3627120" h="2194560">
                  <a:moveTo>
                    <a:pt x="3261347" y="0"/>
                  </a:moveTo>
                  <a:lnTo>
                    <a:pt x="0" y="0"/>
                  </a:lnTo>
                  <a:lnTo>
                    <a:pt x="0" y="1828787"/>
                  </a:lnTo>
                  <a:lnTo>
                    <a:pt x="2849" y="1874670"/>
                  </a:lnTo>
                  <a:lnTo>
                    <a:pt x="11170" y="1918852"/>
                  </a:lnTo>
                  <a:lnTo>
                    <a:pt x="24619" y="1960990"/>
                  </a:lnTo>
                  <a:lnTo>
                    <a:pt x="42854" y="2000742"/>
                  </a:lnTo>
                  <a:lnTo>
                    <a:pt x="65531" y="2037764"/>
                  </a:lnTo>
                  <a:lnTo>
                    <a:pt x="92308" y="2071714"/>
                  </a:lnTo>
                  <a:lnTo>
                    <a:pt x="122843" y="2102250"/>
                  </a:lnTo>
                  <a:lnTo>
                    <a:pt x="156792" y="2129027"/>
                  </a:lnTo>
                  <a:lnTo>
                    <a:pt x="193813" y="2151705"/>
                  </a:lnTo>
                  <a:lnTo>
                    <a:pt x="233563" y="2169940"/>
                  </a:lnTo>
                  <a:lnTo>
                    <a:pt x="275699" y="2183389"/>
                  </a:lnTo>
                  <a:lnTo>
                    <a:pt x="319879" y="2191710"/>
                  </a:lnTo>
                  <a:lnTo>
                    <a:pt x="365759" y="2194560"/>
                  </a:lnTo>
                  <a:lnTo>
                    <a:pt x="3627119" y="2194560"/>
                  </a:lnTo>
                  <a:lnTo>
                    <a:pt x="3627119" y="365772"/>
                  </a:lnTo>
                  <a:lnTo>
                    <a:pt x="3624270" y="319889"/>
                  </a:lnTo>
                  <a:lnTo>
                    <a:pt x="3615948" y="275707"/>
                  </a:lnTo>
                  <a:lnTo>
                    <a:pt x="3602498" y="233569"/>
                  </a:lnTo>
                  <a:lnTo>
                    <a:pt x="3584263" y="193817"/>
                  </a:lnTo>
                  <a:lnTo>
                    <a:pt x="3561584" y="156795"/>
                  </a:lnTo>
                  <a:lnTo>
                    <a:pt x="3534805" y="122845"/>
                  </a:lnTo>
                  <a:lnTo>
                    <a:pt x="3504269" y="92309"/>
                  </a:lnTo>
                  <a:lnTo>
                    <a:pt x="3470319" y="65532"/>
                  </a:lnTo>
                  <a:lnTo>
                    <a:pt x="3433296" y="42854"/>
                  </a:lnTo>
                  <a:lnTo>
                    <a:pt x="3393545" y="24619"/>
                  </a:lnTo>
                  <a:lnTo>
                    <a:pt x="3351408" y="11170"/>
                  </a:lnTo>
                  <a:lnTo>
                    <a:pt x="3307228" y="2849"/>
                  </a:lnTo>
                  <a:lnTo>
                    <a:pt x="3261347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565207" y="2309495"/>
            <a:ext cx="25857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SONGTAN </a:t>
            </a:r>
            <a:r>
              <a:rPr sz="2400" b="1" i="1" spc="-30" dirty="0">
                <a:solidFill>
                  <a:srgbClr val="FFFFFF"/>
                </a:solidFill>
                <a:latin typeface="Arial"/>
                <a:cs typeface="Arial"/>
              </a:rPr>
              <a:t>ENTERTAINMENT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DISTRICT</a:t>
            </a:r>
            <a:r>
              <a:rPr sz="24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(SED)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87" y="2309817"/>
            <a:ext cx="3535362" cy="34877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49253" y="1359202"/>
            <a:ext cx="5796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2210" algn="l"/>
                <a:tab pos="2452370" algn="l"/>
                <a:tab pos="3561715" algn="l"/>
                <a:tab pos="3792220" algn="l"/>
                <a:tab pos="4643755" algn="l"/>
              </a:tabLst>
            </a:pP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f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E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x</a:t>
            </a:r>
            <a:r>
              <a:rPr sz="1600" b="1" spc="-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c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a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-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190" dirty="0">
                <a:solidFill>
                  <a:srgbClr val="223763"/>
                </a:solidFill>
                <a:latin typeface="Bell MT"/>
                <a:cs typeface="Bell MT"/>
              </a:rPr>
              <a:t>Fi</a:t>
            </a:r>
            <a:r>
              <a:rPr sz="1600" b="1" spc="-4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T</a:t>
            </a:r>
            <a:r>
              <a:rPr sz="1600" b="1" spc="-8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o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!</a:t>
            </a:r>
            <a:endParaRPr sz="1600">
              <a:latin typeface="Bell MT"/>
              <a:cs typeface="Bel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333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51st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Fighter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Wing</a:t>
            </a:r>
          </a:p>
        </p:txBody>
      </p:sp>
      <p:sp>
        <p:nvSpPr>
          <p:cNvPr id="12" name="object 10"/>
          <p:cNvSpPr txBox="1"/>
          <p:nvPr/>
        </p:nvSpPr>
        <p:spPr>
          <a:xfrm>
            <a:off x="4582271" y="2978430"/>
            <a:ext cx="3732529" cy="116256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119400"/>
              </a:lnSpc>
              <a:spcBef>
                <a:spcPts val="185"/>
              </a:spcBef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Community</a:t>
            </a:r>
            <a:r>
              <a:rPr sz="2400" b="1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Update</a:t>
            </a:r>
            <a:r>
              <a:rPr sz="2400" b="1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66"/>
                </a:solidFill>
                <a:latin typeface="Arial"/>
                <a:cs typeface="Arial"/>
              </a:rPr>
              <a:t>DeCA 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Team</a:t>
            </a:r>
            <a:r>
              <a:rPr sz="20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Osan</a:t>
            </a:r>
            <a:r>
              <a:rPr sz="20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Town</a:t>
            </a:r>
            <a:r>
              <a:rPr lang="en-US" sz="2000" b="1" spc="-10" dirty="0">
                <a:solidFill>
                  <a:srgbClr val="000066"/>
                </a:solidFill>
                <a:latin typeface="Arial"/>
                <a:cs typeface="Arial"/>
              </a:rPr>
              <a:t> H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all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November</a:t>
            </a:r>
            <a:r>
              <a:rPr sz="2000" b="1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2024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204720"/>
            <a:chOff x="0" y="0"/>
            <a:chExt cx="9144000" cy="2204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16608"/>
              <a:ext cx="9144000" cy="4876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7692"/>
              <a:ext cx="9143998" cy="12256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487680"/>
            </a:xfrm>
            <a:custGeom>
              <a:avLst/>
              <a:gdLst/>
              <a:ahLst/>
              <a:cxnLst/>
              <a:rect l="l" t="t" r="r" b="b"/>
              <a:pathLst>
                <a:path w="9144000" h="487680">
                  <a:moveTo>
                    <a:pt x="9144000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9144000" y="48767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118" y="863206"/>
              <a:ext cx="1697113" cy="8533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931" y="1388363"/>
              <a:ext cx="1152143" cy="6568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426109" y="100076"/>
            <a:ext cx="22904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Your</a:t>
            </a:r>
            <a:r>
              <a:rPr sz="1050" b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Commissary</a:t>
            </a:r>
            <a:r>
              <a:rPr sz="1050" b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…</a:t>
            </a: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It's</a:t>
            </a:r>
            <a:r>
              <a:rPr sz="1050" b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Worth</a:t>
            </a:r>
            <a:r>
              <a:rPr sz="1050" b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the</a:t>
            </a: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Candara"/>
                <a:cs typeface="Candara"/>
              </a:rPr>
              <a:t>Trip!</a:t>
            </a:r>
            <a:endParaRPr sz="1050">
              <a:latin typeface="Candara"/>
              <a:cs typeface="Candar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2561208"/>
            <a:ext cx="9144000" cy="3376295"/>
            <a:chOff x="0" y="2561208"/>
            <a:chExt cx="9144000" cy="3376295"/>
          </a:xfrm>
        </p:grpSpPr>
        <p:sp>
          <p:nvSpPr>
            <p:cNvPr id="10" name="object 10"/>
            <p:cNvSpPr/>
            <p:nvPr/>
          </p:nvSpPr>
          <p:spPr>
            <a:xfrm>
              <a:off x="381000" y="3929062"/>
              <a:ext cx="8305800" cy="66675"/>
            </a:xfrm>
            <a:custGeom>
              <a:avLst/>
              <a:gdLst/>
              <a:ahLst/>
              <a:cxnLst/>
              <a:rect l="l" t="t" r="r" b="b"/>
              <a:pathLst>
                <a:path w="8305800" h="66675">
                  <a:moveTo>
                    <a:pt x="8305800" y="53340"/>
                  </a:moveTo>
                  <a:lnTo>
                    <a:pt x="0" y="53340"/>
                  </a:lnTo>
                  <a:lnTo>
                    <a:pt x="0" y="66675"/>
                  </a:lnTo>
                  <a:lnTo>
                    <a:pt x="8305800" y="66675"/>
                  </a:lnTo>
                  <a:lnTo>
                    <a:pt x="8305800" y="53340"/>
                  </a:lnTo>
                  <a:close/>
                </a:path>
                <a:path w="8305800" h="66675">
                  <a:moveTo>
                    <a:pt x="8305800" y="0"/>
                  </a:moveTo>
                  <a:lnTo>
                    <a:pt x="0" y="0"/>
                  </a:lnTo>
                  <a:lnTo>
                    <a:pt x="0" y="40005"/>
                  </a:lnTo>
                  <a:lnTo>
                    <a:pt x="8305800" y="40005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561208"/>
              <a:ext cx="9143999" cy="337612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15300" y="493394"/>
            <a:ext cx="914399" cy="121919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0611" y="2254375"/>
            <a:ext cx="3147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333E50"/>
                </a:solidFill>
                <a:latin typeface="Calibri"/>
                <a:cs typeface="Calibri"/>
              </a:rPr>
              <a:t>Osan</a:t>
            </a:r>
            <a:r>
              <a:rPr sz="3200" i="0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i="0" spc="-10" dirty="0">
                <a:solidFill>
                  <a:srgbClr val="333E50"/>
                </a:solidFill>
                <a:latin typeface="Calibri"/>
                <a:cs typeface="Calibri"/>
              </a:rPr>
              <a:t>Commissary: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611" y="2606143"/>
            <a:ext cx="7868920" cy="383540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360045" indent="-347345">
              <a:lnSpc>
                <a:spcPct val="100000"/>
              </a:lnSpc>
              <a:spcBef>
                <a:spcPts val="1335"/>
              </a:spcBef>
              <a:buFont typeface="Arial"/>
              <a:buChar char="•"/>
              <a:tabLst>
                <a:tab pos="360045" algn="l"/>
              </a:tabLst>
            </a:pP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DeCA</a:t>
            </a:r>
            <a:r>
              <a:rPr sz="1800" b="1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will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Award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new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contract</a:t>
            </a:r>
            <a:r>
              <a:rPr sz="1800" b="1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15-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16 </a:t>
            </a:r>
            <a:r>
              <a:rPr sz="1800" b="1" spc="-25" dirty="0">
                <a:solidFill>
                  <a:srgbClr val="333E50"/>
                </a:solidFill>
                <a:latin typeface="Calibri"/>
                <a:cs typeface="Calibri"/>
              </a:rPr>
              <a:t>NOV</a:t>
            </a:r>
            <a:endParaRPr sz="18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360045" algn="l"/>
              </a:tabLst>
            </a:pP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New</a:t>
            </a:r>
            <a:r>
              <a:rPr sz="1800" b="1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contractor</a:t>
            </a:r>
            <a:r>
              <a:rPr sz="1800" b="1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will</a:t>
            </a:r>
            <a:r>
              <a:rPr sz="1800" b="1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have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30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days</a:t>
            </a:r>
            <a:r>
              <a:rPr sz="1800" b="1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to</a:t>
            </a:r>
            <a:r>
              <a:rPr sz="1800" b="1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begin</a:t>
            </a:r>
            <a:r>
              <a:rPr sz="1800" b="1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performance</a:t>
            </a:r>
            <a:endParaRPr sz="18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60045" algn="l"/>
              </a:tabLst>
            </a:pP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High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Value</a:t>
            </a:r>
            <a:r>
              <a:rPr sz="1800" b="1" spc="-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Core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Items....20%</a:t>
            </a:r>
            <a:r>
              <a:rPr sz="1800" b="1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savings.</a:t>
            </a:r>
            <a:endParaRPr sz="18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360045" algn="l"/>
              </a:tabLst>
            </a:pP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5NOV: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Airlift.</a:t>
            </a:r>
            <a:r>
              <a:rPr sz="1800" b="1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Ordered</a:t>
            </a:r>
            <a:r>
              <a:rPr sz="1800" b="1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7-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10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days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of</a:t>
            </a:r>
            <a:r>
              <a:rPr sz="1800" b="1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produce</a:t>
            </a:r>
            <a:r>
              <a:rPr sz="1800" b="1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from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contractor</a:t>
            </a:r>
            <a:r>
              <a:rPr sz="1800" b="1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in</a:t>
            </a:r>
            <a:r>
              <a:rPr sz="1800" b="1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33E50"/>
                </a:solidFill>
                <a:latin typeface="Calibri"/>
                <a:cs typeface="Calibri"/>
              </a:rPr>
              <a:t>CA</a:t>
            </a:r>
            <a:endParaRPr sz="18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360045" algn="l"/>
              </a:tabLst>
            </a:pP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9NOV: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Airlift</a:t>
            </a:r>
            <a:r>
              <a:rPr sz="1800" b="1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will</a:t>
            </a:r>
            <a:r>
              <a:rPr sz="1800" b="1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take</a:t>
            </a:r>
            <a:r>
              <a:rPr sz="1800" b="1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place</a:t>
            </a:r>
            <a:endParaRPr sz="18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60045" algn="l"/>
              </a:tabLst>
            </a:pP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11NOV:</a:t>
            </a:r>
            <a:r>
              <a:rPr sz="1800" b="1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Produce</a:t>
            </a:r>
            <a:r>
              <a:rPr sz="1800" b="1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will</a:t>
            </a:r>
            <a:r>
              <a:rPr sz="1800" b="1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arrive</a:t>
            </a:r>
            <a:r>
              <a:rPr sz="1800" b="1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in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stores</a:t>
            </a:r>
            <a:endParaRPr sz="1800">
              <a:latin typeface="Calibri"/>
              <a:cs typeface="Calibri"/>
            </a:endParaRPr>
          </a:p>
          <a:p>
            <a:pPr marL="360045" marR="5080" indent="-347980" algn="just">
              <a:lnSpc>
                <a:spcPct val="120000"/>
              </a:lnSpc>
              <a:spcBef>
                <a:spcPts val="1870"/>
              </a:spcBef>
              <a:buFont typeface="Arial"/>
              <a:buChar char="•"/>
              <a:tabLst>
                <a:tab pos="360045" algn="l"/>
              </a:tabLst>
            </a:pP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DeCA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Will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keep</a:t>
            </a:r>
            <a:r>
              <a:rPr sz="1800" b="1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this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in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place</a:t>
            </a:r>
            <a:r>
              <a:rPr sz="1800" b="1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as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 bridge</a:t>
            </a:r>
            <a:r>
              <a:rPr sz="1800" b="1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or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use</a:t>
            </a:r>
            <a:r>
              <a:rPr sz="1800" b="1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DLA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as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partial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source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for</a:t>
            </a:r>
            <a:r>
              <a:rPr sz="1800" b="1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those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items.</a:t>
            </a:r>
            <a:r>
              <a:rPr sz="1800" b="1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DeCA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will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make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initial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decision</a:t>
            </a:r>
            <a:r>
              <a:rPr sz="1800" b="1" spc="-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on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which</a:t>
            </a:r>
            <a:r>
              <a:rPr sz="1800" b="1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options</a:t>
            </a:r>
            <a:r>
              <a:rPr sz="1800" b="1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to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pursue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on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or</a:t>
            </a:r>
            <a:r>
              <a:rPr sz="1800" b="1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E50"/>
                </a:solidFill>
                <a:latin typeface="Calibri"/>
                <a:cs typeface="Calibri"/>
              </a:rPr>
              <a:t>about</a:t>
            </a:r>
            <a:r>
              <a:rPr sz="1800" b="1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333E50"/>
                </a:solidFill>
                <a:latin typeface="Calibri"/>
                <a:cs typeface="Calibri"/>
              </a:rPr>
              <a:t>7 </a:t>
            </a:r>
            <a:r>
              <a:rPr sz="1800" b="1" spc="-20" dirty="0">
                <a:solidFill>
                  <a:srgbClr val="333E50"/>
                </a:solidFill>
                <a:latin typeface="Calibri"/>
                <a:cs typeface="Calibri"/>
              </a:rPr>
              <a:t>NOV.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Open</a:t>
            </a:r>
            <a:r>
              <a:rPr i="0" spc="-5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Session</a:t>
            </a:r>
            <a:r>
              <a:rPr i="0" spc="-60" dirty="0">
                <a:latin typeface="Arial"/>
                <a:cs typeface="Arial"/>
              </a:rPr>
              <a:t> </a:t>
            </a:r>
            <a:r>
              <a:rPr i="0" spc="-25" dirty="0">
                <a:latin typeface="Arial"/>
                <a:cs typeface="Arial"/>
              </a:rPr>
              <a:t>Q&amp;A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865" y="1497012"/>
            <a:ext cx="7867015" cy="4426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Available</a:t>
            </a:r>
            <a:r>
              <a:rPr sz="20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Subject</a:t>
            </a:r>
            <a:r>
              <a:rPr sz="20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Matter</a:t>
            </a:r>
            <a:r>
              <a:rPr sz="2000" b="1" spc="-7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Experts:</a:t>
            </a:r>
            <a:endParaRPr sz="2000" dirty="0">
              <a:latin typeface="Arial"/>
              <a:cs typeface="Arial"/>
            </a:endParaRPr>
          </a:p>
          <a:p>
            <a:pPr marL="701040" indent="-281940">
              <a:lnSpc>
                <a:spcPct val="100000"/>
              </a:lnSpc>
              <a:spcBef>
                <a:spcPts val="475"/>
              </a:spcBef>
              <a:buSzPct val="120000"/>
              <a:buFont typeface="Wingdings"/>
              <a:buChar char=""/>
              <a:tabLst>
                <a:tab pos="70104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7th</a:t>
            </a:r>
            <a:r>
              <a:rPr sz="20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Air</a:t>
            </a:r>
            <a:r>
              <a:rPr sz="20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Force</a:t>
            </a:r>
            <a:r>
              <a:rPr sz="20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Leadership</a:t>
            </a:r>
            <a:endParaRPr sz="2000" dirty="0">
              <a:latin typeface="Arial"/>
              <a:cs typeface="Arial"/>
            </a:endParaRPr>
          </a:p>
          <a:p>
            <a:pPr marL="701040" indent="-281940">
              <a:lnSpc>
                <a:spcPct val="100000"/>
              </a:lnSpc>
              <a:spcBef>
                <a:spcPts val="484"/>
              </a:spcBef>
              <a:buSzPct val="120000"/>
              <a:buFont typeface="Wingdings"/>
              <a:buChar char=""/>
              <a:tabLst>
                <a:tab pos="70104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Wing</a:t>
            </a:r>
            <a:r>
              <a:rPr sz="20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Leadership</a:t>
            </a:r>
            <a:endParaRPr sz="2000" dirty="0">
              <a:latin typeface="Arial"/>
              <a:cs typeface="Arial"/>
            </a:endParaRPr>
          </a:p>
          <a:p>
            <a:pPr marL="701040" indent="-281940">
              <a:lnSpc>
                <a:spcPct val="100000"/>
              </a:lnSpc>
              <a:spcBef>
                <a:spcPts val="475"/>
              </a:spcBef>
              <a:buSzPct val="120000"/>
              <a:buFont typeface="Wingdings"/>
              <a:buChar char=""/>
              <a:tabLst>
                <a:tab pos="70104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Mission</a:t>
            </a:r>
            <a:r>
              <a:rPr sz="20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Support</a:t>
            </a:r>
            <a:r>
              <a:rPr sz="20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Group</a:t>
            </a:r>
            <a:endParaRPr sz="2000" dirty="0">
              <a:latin typeface="Arial"/>
              <a:cs typeface="Arial"/>
            </a:endParaRPr>
          </a:p>
          <a:p>
            <a:pPr marL="1038860" lvl="1" indent="-223520">
              <a:lnSpc>
                <a:spcPct val="100000"/>
              </a:lnSpc>
              <a:spcBef>
                <a:spcPts val="400"/>
              </a:spcBef>
              <a:buSzPct val="118750"/>
              <a:buFont typeface="Wingdings"/>
              <a:buChar char=""/>
              <a:tabLst>
                <a:tab pos="1038860" algn="l"/>
              </a:tabLst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Housing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/</a:t>
            </a:r>
            <a:r>
              <a:rPr sz="16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Civil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Engineering</a:t>
            </a:r>
            <a:endParaRPr sz="1600" dirty="0">
              <a:latin typeface="Arial"/>
              <a:cs typeface="Arial"/>
            </a:endParaRPr>
          </a:p>
          <a:p>
            <a:pPr marL="1038860" lvl="1" indent="-223520">
              <a:lnSpc>
                <a:spcPct val="100000"/>
              </a:lnSpc>
              <a:spcBef>
                <a:spcPts val="385"/>
              </a:spcBef>
              <a:buSzPct val="118750"/>
              <a:buFont typeface="Wingdings"/>
              <a:buChar char=""/>
              <a:tabLst>
                <a:tab pos="1038860" algn="l"/>
              </a:tabLst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Force</a:t>
            </a:r>
            <a:r>
              <a:rPr sz="16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Support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Squadron</a:t>
            </a:r>
            <a:endParaRPr sz="1600" dirty="0">
              <a:latin typeface="Arial"/>
              <a:cs typeface="Arial"/>
            </a:endParaRPr>
          </a:p>
          <a:p>
            <a:pPr marL="701040" indent="-281940">
              <a:lnSpc>
                <a:spcPct val="100000"/>
              </a:lnSpc>
              <a:spcBef>
                <a:spcPts val="465"/>
              </a:spcBef>
              <a:buSzPct val="120000"/>
              <a:buFont typeface="Wingdings"/>
              <a:buChar char=""/>
              <a:tabLst>
                <a:tab pos="70104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Medical</a:t>
            </a:r>
            <a:r>
              <a:rPr sz="20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Group</a:t>
            </a:r>
            <a:endParaRPr sz="2000" dirty="0">
              <a:latin typeface="Arial"/>
              <a:cs typeface="Arial"/>
            </a:endParaRPr>
          </a:p>
          <a:p>
            <a:pPr marL="701040" indent="-281940">
              <a:lnSpc>
                <a:spcPct val="100000"/>
              </a:lnSpc>
              <a:spcBef>
                <a:spcPts val="480"/>
              </a:spcBef>
              <a:buSzPct val="120000"/>
              <a:buFont typeface="Wingdings"/>
              <a:buChar char=""/>
              <a:tabLst>
                <a:tab pos="70104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School</a:t>
            </a:r>
            <a:r>
              <a:rPr sz="20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Liaison</a:t>
            </a:r>
            <a:r>
              <a:rPr sz="20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/</a:t>
            </a:r>
            <a:r>
              <a:rPr sz="20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41C77"/>
                </a:solidFill>
                <a:latin typeface="Arial"/>
                <a:cs typeface="Arial"/>
              </a:rPr>
              <a:t>DODEA</a:t>
            </a:r>
            <a:endParaRPr sz="2000" dirty="0">
              <a:latin typeface="Arial"/>
              <a:cs typeface="Arial"/>
            </a:endParaRPr>
          </a:p>
          <a:p>
            <a:pPr marL="701040" indent="-281940">
              <a:lnSpc>
                <a:spcPct val="100000"/>
              </a:lnSpc>
              <a:spcBef>
                <a:spcPts val="480"/>
              </a:spcBef>
              <a:buSzPct val="120000"/>
              <a:buFont typeface="Wingdings"/>
              <a:buChar char=""/>
              <a:tabLst>
                <a:tab pos="701040" algn="l"/>
              </a:tabLst>
            </a:pPr>
            <a:r>
              <a:rPr sz="2000" b="1" dirty="0">
                <a:solidFill>
                  <a:srgbClr val="141C77"/>
                </a:solidFill>
                <a:latin typeface="Arial"/>
                <a:cs typeface="Arial"/>
              </a:rPr>
              <a:t>Public</a:t>
            </a:r>
            <a:r>
              <a:rPr sz="20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41C77"/>
                </a:solidFill>
                <a:latin typeface="Arial"/>
                <a:cs typeface="Arial"/>
              </a:rPr>
              <a:t>Affairs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80"/>
              </a:spcBef>
            </a:pPr>
            <a:endParaRPr sz="2000" dirty="0">
              <a:latin typeface="Arial"/>
              <a:cs typeface="Arial"/>
            </a:endParaRPr>
          </a:p>
          <a:p>
            <a:pPr marL="5020945" marR="5080" indent="635" algn="ctr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You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also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scan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QR </a:t>
            </a:r>
            <a:r>
              <a:rPr sz="1800" b="1" dirty="0">
                <a:latin typeface="Arial"/>
                <a:cs typeface="Arial"/>
              </a:rPr>
              <a:t>code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submit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question online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7F000F-C3C1-0A0B-7F76-5456DE8C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34" y="1936908"/>
            <a:ext cx="2984184" cy="29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2930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latin typeface="Arial"/>
                <a:cs typeface="Arial"/>
              </a:rPr>
              <a:t>Mustang</a:t>
            </a:r>
            <a:r>
              <a:rPr sz="3200" i="0" spc="-55" dirty="0">
                <a:latin typeface="Arial"/>
                <a:cs typeface="Arial"/>
              </a:rPr>
              <a:t> </a:t>
            </a:r>
            <a:r>
              <a:rPr sz="3200" i="0" dirty="0">
                <a:latin typeface="Arial"/>
                <a:cs typeface="Arial"/>
              </a:rPr>
              <a:t>One</a:t>
            </a:r>
            <a:r>
              <a:rPr sz="3200" i="0" spc="-50" dirty="0">
                <a:latin typeface="Arial"/>
                <a:cs typeface="Arial"/>
              </a:rPr>
              <a:t> </a:t>
            </a:r>
            <a:r>
              <a:rPr sz="3200" i="0" spc="-20" dirty="0">
                <a:latin typeface="Arial"/>
                <a:cs typeface="Arial"/>
              </a:rPr>
              <a:t>Stop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533" y="1396224"/>
            <a:ext cx="6808470" cy="113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8595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https://51fss.com/mustang-one-stop/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"/>
              </a:spcBef>
              <a:buClr>
                <a:srgbClr val="141C77"/>
              </a:buClr>
              <a:buSzPct val="120000"/>
              <a:buFont typeface="Arial"/>
              <a:buChar char="-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Submit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feedback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lr>
                <a:srgbClr val="141C77"/>
              </a:buClr>
              <a:buSzPct val="120000"/>
              <a:buFont typeface="Arial"/>
              <a:buChar char="-"/>
              <a:tabLst>
                <a:tab pos="29908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Review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past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Town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Hall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Meeting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Minutes/Slides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56905" y="2953867"/>
            <a:ext cx="5429250" cy="3286125"/>
            <a:chOff x="1856905" y="2953867"/>
            <a:chExt cx="5429250" cy="32861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958" y="2953867"/>
              <a:ext cx="5342813" cy="32400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75955" y="5496915"/>
              <a:ext cx="5391150" cy="724535"/>
            </a:xfrm>
            <a:custGeom>
              <a:avLst/>
              <a:gdLst/>
              <a:ahLst/>
              <a:cxnLst/>
              <a:rect l="l" t="t" r="r" b="b"/>
              <a:pathLst>
                <a:path w="5391150" h="724535">
                  <a:moveTo>
                    <a:pt x="0" y="0"/>
                  </a:moveTo>
                  <a:lnTo>
                    <a:pt x="2611958" y="0"/>
                  </a:lnTo>
                  <a:lnTo>
                    <a:pt x="2611958" y="713422"/>
                  </a:lnTo>
                  <a:lnTo>
                    <a:pt x="0" y="713422"/>
                  </a:lnTo>
                  <a:lnTo>
                    <a:pt x="0" y="0"/>
                  </a:lnTo>
                  <a:close/>
                </a:path>
                <a:path w="5391150" h="724535">
                  <a:moveTo>
                    <a:pt x="2779128" y="10502"/>
                  </a:moveTo>
                  <a:lnTo>
                    <a:pt x="5391086" y="10502"/>
                  </a:lnTo>
                  <a:lnTo>
                    <a:pt x="5391086" y="723925"/>
                  </a:lnTo>
                  <a:lnTo>
                    <a:pt x="2779128" y="723925"/>
                  </a:lnTo>
                  <a:lnTo>
                    <a:pt x="2779128" y="1050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  <a:p>
            <a:pPr marL="43180" algn="ctr"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994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dirty="0"/>
              <a:t>Join</a:t>
            </a:r>
            <a:r>
              <a:rPr spc="-15" dirty="0"/>
              <a:t> </a:t>
            </a:r>
            <a:r>
              <a:rPr dirty="0"/>
              <a:t>Us</a:t>
            </a:r>
            <a:r>
              <a:rPr spc="-15" dirty="0"/>
              <a:t> </a:t>
            </a:r>
            <a:r>
              <a:rPr dirty="0"/>
              <a:t>Next</a:t>
            </a:r>
            <a:r>
              <a:rPr spc="-30" dirty="0"/>
              <a:t> </a:t>
            </a:r>
            <a:r>
              <a:rPr spc="-10" dirty="0"/>
              <a:t>Time!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8801" y="1916801"/>
            <a:ext cx="6127750" cy="28486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701040" marR="695960" indent="-1270" algn="ctr">
              <a:lnSpc>
                <a:spcPct val="118400"/>
              </a:lnSpc>
              <a:spcBef>
                <a:spcPts val="185"/>
              </a:spcBef>
            </a:pPr>
            <a:r>
              <a:rPr sz="3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December</a:t>
            </a:r>
            <a:r>
              <a:rPr sz="32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Town</a:t>
            </a:r>
            <a:r>
              <a:rPr sz="32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</a:t>
            </a:r>
            <a:r>
              <a:rPr sz="3200" b="1" u="none" spc="-20" dirty="0">
                <a:latin typeface="Arial"/>
                <a:cs typeface="Arial"/>
              </a:rPr>
              <a:t> </a:t>
            </a:r>
            <a:r>
              <a:rPr sz="2600" b="1" u="none" dirty="0">
                <a:latin typeface="Arial"/>
                <a:cs typeface="Arial"/>
              </a:rPr>
              <a:t>Theme:</a:t>
            </a:r>
            <a:r>
              <a:rPr sz="2600" b="1" u="none" spc="-35" dirty="0">
                <a:latin typeface="Arial"/>
                <a:cs typeface="Arial"/>
              </a:rPr>
              <a:t> </a:t>
            </a:r>
            <a:r>
              <a:rPr sz="2600" b="1" u="none" dirty="0">
                <a:latin typeface="Arial"/>
                <a:cs typeface="Arial"/>
              </a:rPr>
              <a:t>Osan</a:t>
            </a:r>
            <a:r>
              <a:rPr sz="2600" b="1" u="none" spc="-15" dirty="0">
                <a:latin typeface="Arial"/>
                <a:cs typeface="Arial"/>
              </a:rPr>
              <a:t> </a:t>
            </a:r>
            <a:r>
              <a:rPr sz="2600" b="1" u="none" dirty="0">
                <a:latin typeface="Arial"/>
                <a:cs typeface="Arial"/>
              </a:rPr>
              <a:t>Housing</a:t>
            </a:r>
            <a:r>
              <a:rPr sz="2600" b="1" u="none" spc="-40" dirty="0">
                <a:latin typeface="Arial"/>
                <a:cs typeface="Arial"/>
              </a:rPr>
              <a:t> </a:t>
            </a:r>
            <a:r>
              <a:rPr sz="2600" b="1" u="none" spc="-10" dirty="0">
                <a:latin typeface="Arial"/>
                <a:cs typeface="Arial"/>
              </a:rPr>
              <a:t>Update </a:t>
            </a:r>
            <a:r>
              <a:rPr sz="2600" b="1" u="none" dirty="0">
                <a:latin typeface="Arial"/>
                <a:cs typeface="Arial"/>
              </a:rPr>
              <a:t>Date:</a:t>
            </a:r>
            <a:r>
              <a:rPr sz="2600" b="1" u="none" spc="-50" dirty="0">
                <a:latin typeface="Arial"/>
                <a:cs typeface="Arial"/>
              </a:rPr>
              <a:t> </a:t>
            </a:r>
            <a:r>
              <a:rPr sz="2600" b="1" u="none" dirty="0">
                <a:latin typeface="Arial"/>
                <a:cs typeface="Arial"/>
              </a:rPr>
              <a:t>11</a:t>
            </a:r>
            <a:r>
              <a:rPr sz="2600" b="1" u="none" spc="-35" dirty="0">
                <a:latin typeface="Arial"/>
                <a:cs typeface="Arial"/>
              </a:rPr>
              <a:t> </a:t>
            </a:r>
            <a:r>
              <a:rPr sz="2600" b="1" u="none" dirty="0">
                <a:latin typeface="Arial"/>
                <a:cs typeface="Arial"/>
              </a:rPr>
              <a:t>December</a:t>
            </a:r>
            <a:r>
              <a:rPr sz="2600" b="1" u="none" spc="-50" dirty="0">
                <a:latin typeface="Arial"/>
                <a:cs typeface="Arial"/>
              </a:rPr>
              <a:t> </a:t>
            </a:r>
            <a:r>
              <a:rPr sz="2600" b="1" u="none" spc="-20" dirty="0">
                <a:latin typeface="Arial"/>
                <a:cs typeface="Arial"/>
              </a:rPr>
              <a:t>2024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2600" b="1" dirty="0">
                <a:latin typeface="Arial"/>
                <a:cs typeface="Arial"/>
              </a:rPr>
              <a:t>Location: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Osan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Air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Base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Officers’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Club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800" b="1" dirty="0">
                <a:latin typeface="Arial"/>
                <a:cs typeface="Arial"/>
              </a:rPr>
              <a:t>Live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Stream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www.Facebook.com/51stFW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latin typeface="Arial"/>
                <a:cs typeface="Arial"/>
              </a:rPr>
              <a:t>Time: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1700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|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5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p.m.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KST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2602-7BED-2417-CF9F-4A2AB2D4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683" y="502122"/>
            <a:ext cx="6459220" cy="553998"/>
          </a:xfrm>
        </p:spPr>
        <p:txBody>
          <a:bodyPr/>
          <a:lstStyle/>
          <a:p>
            <a:pPr algn="ctr"/>
            <a:r>
              <a:rPr lang="en-US" dirty="0"/>
              <a:t>Seventh Air Force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FA82FF-BEB5-A9C2-476F-6BA3C815A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6055" y="3217188"/>
            <a:ext cx="4966059" cy="815340"/>
          </a:xfrm>
        </p:spPr>
        <p:txBody>
          <a:bodyPr/>
          <a:lstStyle/>
          <a:p>
            <a:r>
              <a:rPr lang="en-US" sz="3200" u="none" dirty="0"/>
              <a:t>Seventh Air Force</a:t>
            </a:r>
          </a:p>
          <a:p>
            <a:r>
              <a:rPr lang="en-US" sz="3200" u="none" dirty="0"/>
              <a:t>Commander’s Comments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8AEDE8BB-A3E4-5B36-1BF5-8F4A8D5BA15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lang="en-US" spc="70" dirty="0"/>
              <a:t>e t e r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</a:t>
            </a:r>
            <a:r>
              <a:rPr lang="en-US" dirty="0"/>
              <a:t>D e f e n d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</a:t>
            </a:r>
            <a:r>
              <a:rPr lang="en-US" dirty="0"/>
              <a:t>D e f e a t</a:t>
            </a:r>
            <a:endParaRPr spc="-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3BBE7B-DA16-FE4B-D554-627E9A9F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2209800"/>
            <a:ext cx="3247298" cy="32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799DC-E61B-09F3-C6EF-B57B380D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412"/>
            <a:ext cx="990600" cy="9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2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13407" y="6480058"/>
            <a:ext cx="4867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6155" algn="l"/>
                <a:tab pos="2061845" algn="l"/>
                <a:tab pos="2997835" algn="l"/>
                <a:tab pos="3197225" algn="l"/>
                <a:tab pos="3910965" algn="l"/>
              </a:tabLst>
            </a:pP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f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E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x</a:t>
            </a:r>
            <a:r>
              <a:rPr sz="1200" b="1" spc="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c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spc="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S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s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a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-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F</a:t>
            </a:r>
            <a:r>
              <a:rPr sz="1200" b="1" spc="6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g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h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T</a:t>
            </a:r>
            <a:r>
              <a:rPr sz="1200" b="1" spc="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o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g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h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t</a:t>
            </a:r>
            <a:r>
              <a:rPr sz="1200" b="1" spc="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!</a:t>
            </a:r>
            <a:endParaRPr sz="1200">
              <a:latin typeface="Bell MT"/>
              <a:cs typeface="Bel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0408" y="190103"/>
            <a:ext cx="46736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710" marR="5080" indent="-588645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latin typeface="Arial"/>
                <a:cs typeface="Arial"/>
              </a:rPr>
              <a:t>OCONUS</a:t>
            </a:r>
            <a:r>
              <a:rPr sz="3200" i="0" spc="20" dirty="0">
                <a:latin typeface="Arial"/>
                <a:cs typeface="Arial"/>
              </a:rPr>
              <a:t> </a:t>
            </a:r>
            <a:r>
              <a:rPr sz="3200" i="0" spc="-10" dirty="0">
                <a:latin typeface="Arial"/>
                <a:cs typeface="Arial"/>
              </a:rPr>
              <a:t>Cost-of-Living </a:t>
            </a:r>
            <a:r>
              <a:rPr sz="3200" i="0" dirty="0">
                <a:latin typeface="Arial"/>
                <a:cs typeface="Arial"/>
              </a:rPr>
              <a:t>Allowance</a:t>
            </a:r>
            <a:r>
              <a:rPr sz="3200" i="0" spc="-75" dirty="0">
                <a:latin typeface="Arial"/>
                <a:cs typeface="Arial"/>
              </a:rPr>
              <a:t> </a:t>
            </a:r>
            <a:r>
              <a:rPr sz="3200" i="0" spc="-10" dirty="0">
                <a:latin typeface="Arial"/>
                <a:cs typeface="Arial"/>
              </a:rPr>
              <a:t>Survey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55520" y="65482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959595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8587" y="3889618"/>
            <a:ext cx="2341981" cy="23793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1001" y="1497012"/>
            <a:ext cx="8229600" cy="48301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SzPct val="120000"/>
              <a:buFont typeface="Wingdings"/>
              <a:buChar char=""/>
              <a:tabLst>
                <a:tab pos="299085" algn="l"/>
              </a:tabLst>
            </a:pP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Living</a:t>
            </a:r>
            <a:r>
              <a:rPr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Pattern</a:t>
            </a:r>
            <a:r>
              <a:rPr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Survey</a:t>
            </a:r>
            <a:r>
              <a:rPr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will</a:t>
            </a:r>
            <a:r>
              <a:rPr b="1" spc="-6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be</a:t>
            </a:r>
            <a:r>
              <a:rPr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available</a:t>
            </a:r>
            <a:r>
              <a:rPr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Oct</a:t>
            </a:r>
            <a:r>
              <a:rPr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15</a:t>
            </a:r>
            <a:r>
              <a:rPr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–</a:t>
            </a:r>
            <a:r>
              <a:rPr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Nov</a:t>
            </a:r>
            <a:r>
              <a:rPr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spc="-25" dirty="0">
                <a:solidFill>
                  <a:srgbClr val="141C77"/>
                </a:solidFill>
                <a:latin typeface="Arial"/>
                <a:cs typeface="Arial"/>
              </a:rPr>
              <a:t>15</a:t>
            </a:r>
            <a:r>
              <a:rPr lang="en-US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lang="en-US" b="1" i="1" spc="-25" dirty="0">
                <a:solidFill>
                  <a:srgbClr val="141C77"/>
                </a:solidFill>
                <a:latin typeface="Arial"/>
                <a:cs typeface="Arial"/>
              </a:rPr>
              <a:t>(last week!)</a:t>
            </a:r>
            <a:endParaRPr dirty="0">
              <a:latin typeface="Arial"/>
              <a:cs typeface="Arial"/>
            </a:endParaRPr>
          </a:p>
          <a:p>
            <a:pPr marL="701040" lvl="1" indent="-281940">
              <a:lnSpc>
                <a:spcPct val="100000"/>
              </a:lnSpc>
              <a:spcBef>
                <a:spcPts val="475"/>
              </a:spcBef>
              <a:buSzPct val="120000"/>
              <a:buFont typeface="Wingdings"/>
              <a:buChar char=""/>
              <a:tabLst>
                <a:tab pos="701040" algn="l"/>
              </a:tabLst>
            </a:pP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Distributed</a:t>
            </a:r>
            <a:r>
              <a:rPr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using</a:t>
            </a:r>
            <a:r>
              <a:rPr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email</a:t>
            </a:r>
            <a:r>
              <a:rPr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addresses</a:t>
            </a:r>
            <a:r>
              <a:rPr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in</a:t>
            </a:r>
            <a:r>
              <a:rPr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spc="-10" dirty="0" err="1">
                <a:solidFill>
                  <a:srgbClr val="141C77"/>
                </a:solidFill>
                <a:latin typeface="Arial"/>
                <a:cs typeface="Arial"/>
              </a:rPr>
              <a:t>MyPay</a:t>
            </a:r>
            <a:endParaRPr lang="en-US" b="1" spc="-10" dirty="0">
              <a:solidFill>
                <a:srgbClr val="141C77"/>
              </a:solidFill>
              <a:latin typeface="Arial"/>
              <a:cs typeface="Arial"/>
            </a:endParaRPr>
          </a:p>
          <a:p>
            <a:pPr marL="701040" lvl="1" indent="-281940">
              <a:lnSpc>
                <a:spcPct val="100000"/>
              </a:lnSpc>
              <a:spcBef>
                <a:spcPts val="475"/>
              </a:spcBef>
              <a:buSzPct val="120000"/>
              <a:buFont typeface="Wingdings"/>
              <a:buChar char=""/>
              <a:tabLst>
                <a:tab pos="701040" algn="l"/>
              </a:tabLst>
            </a:pPr>
            <a:r>
              <a:rPr lang="en-US" b="1" spc="-10" dirty="0">
                <a:solidFill>
                  <a:srgbClr val="141C77"/>
                </a:solidFill>
                <a:latin typeface="Arial"/>
                <a:cs typeface="Arial"/>
              </a:rPr>
              <a:t>However, available online or mobile device!</a:t>
            </a:r>
            <a:endParaRPr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914"/>
              </a:spcBef>
              <a:buSzPct val="120000"/>
              <a:buFont typeface="Wingdings"/>
              <a:buChar char=""/>
              <a:tabLst>
                <a:tab pos="299085" algn="l"/>
              </a:tabLst>
            </a:pP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The</a:t>
            </a:r>
            <a:r>
              <a:rPr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survey</a:t>
            </a:r>
            <a:r>
              <a:rPr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is</a:t>
            </a:r>
            <a:r>
              <a:rPr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141C77"/>
                </a:solidFill>
                <a:latin typeface="Arial"/>
                <a:cs typeface="Arial"/>
              </a:rPr>
              <a:t>voluntary and</a:t>
            </a:r>
            <a:r>
              <a:rPr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41C77"/>
                </a:solidFill>
                <a:latin typeface="Arial"/>
                <a:cs typeface="Arial"/>
              </a:rPr>
              <a:t>confidential</a:t>
            </a:r>
            <a:endParaRPr dirty="0">
              <a:latin typeface="Arial"/>
              <a:cs typeface="Arial"/>
            </a:endParaRPr>
          </a:p>
          <a:p>
            <a:pPr marL="701040" lvl="1" indent="-281940">
              <a:lnSpc>
                <a:spcPct val="100000"/>
              </a:lnSpc>
              <a:spcBef>
                <a:spcPts val="440"/>
              </a:spcBef>
              <a:buSzPct val="119444"/>
              <a:buFont typeface="Wingdings"/>
              <a:buChar char=""/>
              <a:tabLst>
                <a:tab pos="701040" algn="l"/>
              </a:tabLst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Approx. </a:t>
            </a:r>
            <a:r>
              <a:rPr lang="en-US" sz="1600" b="1" spc="-10" dirty="0">
                <a:solidFill>
                  <a:srgbClr val="141C77"/>
                </a:solidFill>
                <a:latin typeface="Arial"/>
                <a:cs typeface="Arial"/>
              </a:rPr>
              <a:t>20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-</a:t>
            </a:r>
            <a:r>
              <a:rPr lang="en-US" sz="1600" b="1" spc="-10" dirty="0">
                <a:solidFill>
                  <a:srgbClr val="141C77"/>
                </a:solidFill>
                <a:latin typeface="Arial"/>
                <a:cs typeface="Arial"/>
              </a:rPr>
              <a:t>30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min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to</a:t>
            </a:r>
            <a:r>
              <a:rPr sz="16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complete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914"/>
              </a:spcBef>
              <a:buSzPct val="120000"/>
              <a:buFont typeface="Wingdings"/>
              <a:buChar char=""/>
              <a:tabLst>
                <a:tab pos="299085" algn="l"/>
              </a:tabLst>
            </a:pP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Survey</a:t>
            </a:r>
            <a:r>
              <a:rPr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results</a:t>
            </a:r>
            <a:r>
              <a:rPr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directly</a:t>
            </a:r>
            <a:r>
              <a:rPr b="1" spc="-6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impact</a:t>
            </a:r>
            <a:r>
              <a:rPr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your</a:t>
            </a:r>
            <a:r>
              <a:rPr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141C77"/>
                </a:solidFill>
                <a:latin typeface="Arial"/>
                <a:cs typeface="Arial"/>
              </a:rPr>
              <a:t>pay!</a:t>
            </a:r>
            <a:endParaRPr dirty="0">
              <a:latin typeface="Arial"/>
              <a:cs typeface="Arial"/>
            </a:endParaRPr>
          </a:p>
          <a:p>
            <a:pPr marL="701040" marR="2235835" lvl="1" indent="-281940">
              <a:lnSpc>
                <a:spcPct val="100000"/>
              </a:lnSpc>
              <a:spcBef>
                <a:spcPts val="1190"/>
              </a:spcBef>
              <a:buSzPct val="119444"/>
              <a:buFont typeface="Wingdings"/>
              <a:buChar char=""/>
              <a:tabLst>
                <a:tab pos="701040" algn="l"/>
              </a:tabLst>
            </a:pP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Current</a:t>
            </a:r>
            <a:r>
              <a:rPr sz="16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COLA</a:t>
            </a:r>
            <a:r>
              <a:rPr sz="1600" b="1" spc="-10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rates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are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based</a:t>
            </a:r>
            <a:r>
              <a:rPr sz="16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on</a:t>
            </a:r>
            <a:r>
              <a:rPr sz="16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results</a:t>
            </a:r>
            <a:r>
              <a:rPr sz="16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41C77"/>
                </a:solidFill>
                <a:latin typeface="Arial"/>
                <a:cs typeface="Arial"/>
              </a:rPr>
              <a:t>from </a:t>
            </a:r>
            <a:r>
              <a:rPr lang="en-US" sz="1600" b="1" spc="-20" dirty="0">
                <a:solidFill>
                  <a:srgbClr val="141C77"/>
                </a:solidFill>
                <a:latin typeface="Arial"/>
                <a:cs typeface="Arial"/>
              </a:rPr>
              <a:t>              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the</a:t>
            </a:r>
            <a:r>
              <a:rPr sz="1600"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41C77"/>
                </a:solidFill>
                <a:latin typeface="Arial"/>
                <a:cs typeface="Arial"/>
              </a:rPr>
              <a:t>2016</a:t>
            </a:r>
            <a:r>
              <a:rPr sz="1600" b="1" spc="-1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41C77"/>
                </a:solidFill>
                <a:latin typeface="Arial"/>
                <a:cs typeface="Arial"/>
              </a:rPr>
              <a:t>survey</a:t>
            </a:r>
            <a:endParaRPr sz="1600" dirty="0">
              <a:latin typeface="Arial"/>
              <a:cs typeface="Arial"/>
            </a:endParaRPr>
          </a:p>
          <a:p>
            <a:pPr marL="299085" marR="1816100" indent="-287020">
              <a:lnSpc>
                <a:spcPct val="100000"/>
              </a:lnSpc>
              <a:spcBef>
                <a:spcPts val="1910"/>
              </a:spcBef>
              <a:buSzPct val="120000"/>
              <a:buFont typeface="Wingdings"/>
              <a:buChar char=""/>
              <a:tabLst>
                <a:tab pos="299085" algn="l"/>
              </a:tabLst>
            </a:pP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Ensures</a:t>
            </a:r>
            <a:r>
              <a:rPr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servicemembers</a:t>
            </a:r>
            <a:r>
              <a:rPr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receive</a:t>
            </a:r>
            <a:r>
              <a:rPr lang="en-US" b="1" dirty="0">
                <a:solidFill>
                  <a:srgbClr val="141C77"/>
                </a:solidFill>
                <a:latin typeface="Arial"/>
                <a:cs typeface="Arial"/>
              </a:rPr>
              <a:t> appropriate</a:t>
            </a:r>
            <a:r>
              <a:rPr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41C77"/>
                </a:solidFill>
                <a:latin typeface="Arial"/>
                <a:cs typeface="Arial"/>
              </a:rPr>
              <a:t>compensation </a:t>
            </a:r>
            <a:r>
              <a:rPr lang="en-US" b="1" spc="-10" dirty="0">
                <a:solidFill>
                  <a:srgbClr val="141C77"/>
                </a:solidFill>
                <a:latin typeface="Arial"/>
                <a:cs typeface="Arial"/>
              </a:rPr>
              <a:t>considering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cost</a:t>
            </a:r>
            <a:r>
              <a:rPr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of</a:t>
            </a:r>
            <a:r>
              <a:rPr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living</a:t>
            </a:r>
            <a:r>
              <a:rPr b="1" spc="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in</a:t>
            </a:r>
            <a:r>
              <a:rPr b="1" spc="-3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their</a:t>
            </a:r>
            <a:r>
              <a:rPr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41C77"/>
                </a:solidFill>
                <a:latin typeface="Arial"/>
                <a:cs typeface="Arial"/>
              </a:rPr>
              <a:t>assigned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areas</a:t>
            </a:r>
            <a:r>
              <a:rPr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41C77"/>
                </a:solidFill>
                <a:latin typeface="Arial"/>
                <a:cs typeface="Arial"/>
              </a:rPr>
              <a:t>or</a:t>
            </a:r>
            <a:r>
              <a:rPr b="1" spc="-10" dirty="0">
                <a:solidFill>
                  <a:srgbClr val="141C77"/>
                </a:solidFill>
                <a:latin typeface="Arial"/>
                <a:cs typeface="Arial"/>
              </a:rPr>
              <a:t> locations</a:t>
            </a:r>
            <a:r>
              <a:rPr lang="en-US" b="1" spc="-1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</a:p>
          <a:p>
            <a:pPr marL="299085" marR="1816100" indent="-287020">
              <a:lnSpc>
                <a:spcPct val="100000"/>
              </a:lnSpc>
              <a:spcBef>
                <a:spcPts val="1910"/>
              </a:spcBef>
              <a:buSzPct val="120000"/>
              <a:buFont typeface="Wingdings"/>
              <a:buChar char=""/>
              <a:tabLst>
                <a:tab pos="299085" algn="l"/>
              </a:tabLst>
            </a:pPr>
            <a:r>
              <a:rPr lang="en-US" b="1" spc="-10" dirty="0">
                <a:solidFill>
                  <a:srgbClr val="141C77"/>
                </a:solidFill>
                <a:latin typeface="Arial"/>
                <a:cs typeface="Arial"/>
              </a:rPr>
              <a:t>OCOLA calculated with Camp Humphreys Inputs                                                   </a:t>
            </a:r>
            <a:r>
              <a:rPr lang="en-US" b="1" i="1" spc="-10" dirty="0">
                <a:solidFill>
                  <a:srgbClr val="141C77"/>
                </a:solidFill>
                <a:latin typeface="Arial"/>
                <a:cs typeface="Arial"/>
              </a:rPr>
              <a:t>(Co-Located)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74BA1-11CC-E071-C273-37107F4C7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975" y="1370856"/>
            <a:ext cx="8593068" cy="2267287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SzPct val="120000"/>
              <a:buFont typeface="Wingdings" panose="05000000000000000000" pitchFamily="2" charset="2"/>
              <a:buChar char="§"/>
              <a:tabLst>
                <a:tab pos="299085" algn="l"/>
              </a:tabLst>
            </a:pPr>
            <a:r>
              <a:rPr lang="en-US" sz="2000" b="1" u="none" dirty="0">
                <a:solidFill>
                  <a:srgbClr val="141C77"/>
                </a:solidFill>
                <a:latin typeface="Arial"/>
                <a:cs typeface="Arial"/>
              </a:rPr>
              <a:t>Effective 16 Nov, Osan AB and Camp Humphreys will </a:t>
            </a:r>
            <a:r>
              <a:rPr lang="en-US" sz="2000" u="none" dirty="0"/>
              <a:t>merge OHA and OCOLA index rates – raising Camp Humphreys OCOLA cost index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SzPct val="120000"/>
              <a:buFont typeface="Wingdings" panose="05000000000000000000" pitchFamily="2" charset="2"/>
              <a:buChar char="§"/>
              <a:tabLst>
                <a:tab pos="299085" algn="l"/>
              </a:tabLst>
            </a:pPr>
            <a:endParaRPr lang="en-US" sz="1000" u="none" dirty="0"/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SzPct val="120000"/>
              <a:buFont typeface="Wingdings" panose="05000000000000000000" pitchFamily="2" charset="2"/>
              <a:buChar char="§"/>
              <a:tabLst>
                <a:tab pos="299085" algn="l"/>
              </a:tabLst>
            </a:pPr>
            <a:r>
              <a:rPr lang="en-US" sz="2000" u="none" dirty="0"/>
              <a:t>Proximity of the two installations warranted a “geographically proximate” identification, therefore considered ‘1-location’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SzPct val="120000"/>
              <a:buFont typeface="Wingdings" panose="05000000000000000000" pitchFamily="2" charset="2"/>
              <a:buChar char="§"/>
              <a:tabLst>
                <a:tab pos="299085" algn="l"/>
              </a:tabLst>
            </a:pPr>
            <a:endParaRPr lang="en-US" sz="1000" u="none" dirty="0"/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SzPct val="120000"/>
              <a:buFont typeface="Wingdings" panose="05000000000000000000" pitchFamily="2" charset="2"/>
              <a:buChar char="§"/>
              <a:tabLst>
                <a:tab pos="299085" algn="l"/>
              </a:tabLst>
            </a:pPr>
            <a:r>
              <a:rPr lang="en-US" sz="2000" u="none" dirty="0"/>
              <a:t>Service members </a:t>
            </a:r>
            <a:r>
              <a:rPr lang="en-US" sz="2400" dirty="0"/>
              <a:t>may</a:t>
            </a:r>
            <a:r>
              <a:rPr lang="en-US" sz="2000" u="none" dirty="0"/>
              <a:t> see an increase in OHA this month</a:t>
            </a:r>
            <a:endParaRPr lang="en-US" sz="1100" u="none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82E00FC3-7617-7F57-660D-A6ACD65743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DC754ED0-015C-0727-8232-8F63E237ABCE}"/>
              </a:ext>
            </a:extLst>
          </p:cNvPr>
          <p:cNvSpPr txBox="1"/>
          <p:nvPr/>
        </p:nvSpPr>
        <p:spPr>
          <a:xfrm>
            <a:off x="2113407" y="6480058"/>
            <a:ext cx="4867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6155" algn="l"/>
                <a:tab pos="2061845" algn="l"/>
                <a:tab pos="2997835" algn="l"/>
                <a:tab pos="3197225" algn="l"/>
                <a:tab pos="3910965" algn="l"/>
              </a:tabLst>
            </a:pP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f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E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x</a:t>
            </a:r>
            <a:r>
              <a:rPr sz="1200" b="1" spc="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c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spc="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S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s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a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spc="6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-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F</a:t>
            </a:r>
            <a:r>
              <a:rPr sz="1200" b="1" spc="6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g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h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	T</a:t>
            </a:r>
            <a:r>
              <a:rPr sz="1200" b="1" spc="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o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75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g</a:t>
            </a:r>
            <a:r>
              <a:rPr sz="1200" b="1" spc="70" dirty="0">
                <a:solidFill>
                  <a:srgbClr val="223763"/>
                </a:solidFill>
                <a:latin typeface="Bell MT"/>
                <a:cs typeface="Bell MT"/>
              </a:rPr>
              <a:t> h</a:t>
            </a:r>
            <a:r>
              <a:rPr sz="1200" b="1" dirty="0">
                <a:solidFill>
                  <a:srgbClr val="223763"/>
                </a:solidFill>
                <a:latin typeface="Bell MT"/>
                <a:cs typeface="Bell MT"/>
              </a:rPr>
              <a:t> t</a:t>
            </a:r>
            <a:r>
              <a:rPr sz="1200" b="1" spc="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200" b="1" spc="-50" dirty="0">
                <a:solidFill>
                  <a:srgbClr val="223763"/>
                </a:solidFill>
                <a:latin typeface="Bell MT"/>
                <a:cs typeface="Bell MT"/>
              </a:rPr>
              <a:t>!</a:t>
            </a:r>
            <a:endParaRPr sz="1200">
              <a:latin typeface="Bell MT"/>
              <a:cs typeface="Bell MT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7630DF3-C915-8C1D-C3F6-9547564CA384}"/>
              </a:ext>
            </a:extLst>
          </p:cNvPr>
          <p:cNvSpPr txBox="1">
            <a:spLocks/>
          </p:cNvSpPr>
          <p:nvPr/>
        </p:nvSpPr>
        <p:spPr>
          <a:xfrm>
            <a:off x="1524000" y="169663"/>
            <a:ext cx="670560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1">
                <a:solidFill>
                  <a:srgbClr val="141C77"/>
                </a:solidFill>
                <a:latin typeface="Arial"/>
                <a:ea typeface="+mj-ea"/>
                <a:cs typeface="Arial"/>
              </a:defRPr>
            </a:lvl1pPr>
          </a:lstStyle>
          <a:p>
            <a:pPr marL="600710" marR="5080" indent="-588645" algn="ctr">
              <a:spcBef>
                <a:spcPts val="100"/>
              </a:spcBef>
            </a:pPr>
            <a:r>
              <a:rPr lang="en-US" sz="3200" i="0" dirty="0"/>
              <a:t>Changes to OHA</a:t>
            </a:r>
          </a:p>
          <a:p>
            <a:pPr marL="600710" marR="5080" indent="-588645" algn="ctr">
              <a:spcBef>
                <a:spcPts val="100"/>
              </a:spcBef>
            </a:pPr>
            <a:r>
              <a:rPr lang="en-US" sz="2400" i="0" dirty="0"/>
              <a:t>Osan - Camp Humphreys Locality Merge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92A87-5FBC-F3DA-623C-569AA112FFF7}"/>
              </a:ext>
            </a:extLst>
          </p:cNvPr>
          <p:cNvSpPr txBox="1"/>
          <p:nvPr/>
        </p:nvSpPr>
        <p:spPr>
          <a:xfrm>
            <a:off x="160517" y="5971401"/>
            <a:ext cx="845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141C77"/>
                </a:solidFill>
                <a:latin typeface="Arial"/>
                <a:ea typeface="+mn-ea"/>
                <a:cs typeface="Arial"/>
              </a:rPr>
              <a:t>Supported by last rental review, raising Camp </a:t>
            </a:r>
            <a:r>
              <a:rPr lang="en-US" sz="1200" b="1">
                <a:solidFill>
                  <a:srgbClr val="141C77"/>
                </a:solidFill>
                <a:latin typeface="Arial"/>
                <a:ea typeface="+mn-ea"/>
                <a:cs typeface="Arial"/>
              </a:rPr>
              <a:t>Humphreys</a:t>
            </a:r>
            <a:r>
              <a:rPr lang="en-US" sz="1200" b="1" dirty="0">
                <a:solidFill>
                  <a:srgbClr val="141C77"/>
                </a:solidFill>
                <a:latin typeface="Arial"/>
                <a:ea typeface="+mn-ea"/>
                <a:cs typeface="Arial"/>
              </a:rPr>
              <a:t> OCOLA index from 104 to 110.  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59DB512-3032-699B-E9CC-0F49ACDA601E}"/>
              </a:ext>
            </a:extLst>
          </p:cNvPr>
          <p:cNvSpPr txBox="1">
            <a:spLocks/>
          </p:cNvSpPr>
          <p:nvPr/>
        </p:nvSpPr>
        <p:spPr>
          <a:xfrm>
            <a:off x="198975" y="3849795"/>
            <a:ext cx="84455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1" i="0" u="sng">
                <a:solidFill>
                  <a:srgbClr val="141C77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5"/>
              </a:spcBef>
              <a:buSzPct val="120000"/>
              <a:tabLst>
                <a:tab pos="299085" algn="l"/>
              </a:tabLst>
            </a:pPr>
            <a:r>
              <a:rPr lang="en-US" sz="2000" u="none" dirty="0"/>
              <a:t>Osan AB (incl Camp Humphreys):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6D667A-698F-C773-C126-E2525FC64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5" y="4191000"/>
            <a:ext cx="8794750" cy="18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87" y="2309817"/>
            <a:ext cx="3535362" cy="34877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49253" y="1359202"/>
            <a:ext cx="5796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2210" algn="l"/>
                <a:tab pos="2452370" algn="l"/>
                <a:tab pos="3561715" algn="l"/>
                <a:tab pos="3792220" algn="l"/>
                <a:tab pos="4643755" algn="l"/>
              </a:tabLst>
            </a:pP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f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E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x</a:t>
            </a:r>
            <a:r>
              <a:rPr sz="1600" b="1" spc="-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c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a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-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190" dirty="0">
                <a:solidFill>
                  <a:srgbClr val="223763"/>
                </a:solidFill>
                <a:latin typeface="Bell MT"/>
                <a:cs typeface="Bell MT"/>
              </a:rPr>
              <a:t>Fi</a:t>
            </a:r>
            <a:r>
              <a:rPr sz="1600" b="1" spc="-4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T</a:t>
            </a:r>
            <a:r>
              <a:rPr sz="1600" b="1" spc="-8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o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!</a:t>
            </a:r>
            <a:endParaRPr sz="1600">
              <a:latin typeface="Bell MT"/>
              <a:cs typeface="Bel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333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51st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Fighter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Wing</a:t>
            </a:r>
          </a:p>
        </p:txBody>
      </p:sp>
      <p:sp>
        <p:nvSpPr>
          <p:cNvPr id="12" name="object 10"/>
          <p:cNvSpPr txBox="1"/>
          <p:nvPr/>
        </p:nvSpPr>
        <p:spPr>
          <a:xfrm>
            <a:off x="4675235" y="2978430"/>
            <a:ext cx="3546475" cy="116256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ct val="119400"/>
              </a:lnSpc>
              <a:spcBef>
                <a:spcPts val="185"/>
              </a:spcBef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Child</a:t>
            </a:r>
            <a:r>
              <a:rPr sz="2400" b="1" spc="-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400" b="1" spc="-1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Youth|</a:t>
            </a:r>
            <a:r>
              <a:rPr sz="24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DoDEA 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Team</a:t>
            </a:r>
            <a:r>
              <a:rPr sz="20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Osan</a:t>
            </a:r>
            <a:r>
              <a:rPr sz="20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Town</a:t>
            </a:r>
            <a:r>
              <a:rPr lang="en-US" sz="2000" b="1" spc="-10" dirty="0">
                <a:solidFill>
                  <a:srgbClr val="000066"/>
                </a:solidFill>
                <a:latin typeface="Arial"/>
                <a:cs typeface="Arial"/>
              </a:rPr>
              <a:t> H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all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November</a:t>
            </a:r>
            <a:r>
              <a:rPr sz="2000" b="1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2024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87" y="2309817"/>
            <a:ext cx="3535362" cy="34877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49253" y="1359202"/>
            <a:ext cx="5796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2210" algn="l"/>
                <a:tab pos="2452370" algn="l"/>
                <a:tab pos="3561715" algn="l"/>
                <a:tab pos="3792220" algn="l"/>
                <a:tab pos="4643755" algn="l"/>
              </a:tabLst>
            </a:pP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f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d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E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x</a:t>
            </a:r>
            <a:r>
              <a:rPr sz="1600" b="1" spc="-8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c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e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,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u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s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a</a:t>
            </a:r>
            <a:r>
              <a:rPr sz="1600" b="1" spc="-3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-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</a:t>
            </a:r>
            <a:r>
              <a:rPr sz="1600" b="1" spc="190" dirty="0">
                <a:solidFill>
                  <a:srgbClr val="223763"/>
                </a:solidFill>
                <a:latin typeface="Bell MT"/>
                <a:cs typeface="Bell MT"/>
              </a:rPr>
              <a:t>Fi</a:t>
            </a:r>
            <a:r>
              <a:rPr sz="1600" b="1" spc="-4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	T</a:t>
            </a:r>
            <a:r>
              <a:rPr sz="1600" b="1" spc="-8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o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n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i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g</a:t>
            </a:r>
            <a:r>
              <a:rPr sz="1600" b="1" spc="-35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h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dirty="0">
                <a:solidFill>
                  <a:srgbClr val="223763"/>
                </a:solidFill>
                <a:latin typeface="Bell MT"/>
                <a:cs typeface="Bell MT"/>
              </a:rPr>
              <a:t>t</a:t>
            </a:r>
            <a:r>
              <a:rPr sz="1600" b="1" spc="-40" dirty="0">
                <a:solidFill>
                  <a:srgbClr val="223763"/>
                </a:solidFill>
                <a:latin typeface="Bell MT"/>
                <a:cs typeface="Bell MT"/>
              </a:rPr>
              <a:t> </a:t>
            </a:r>
            <a:r>
              <a:rPr sz="1600" b="1" spc="-50" dirty="0">
                <a:solidFill>
                  <a:srgbClr val="223763"/>
                </a:solidFill>
                <a:latin typeface="Bell MT"/>
                <a:cs typeface="Bell MT"/>
              </a:rPr>
              <a:t>!</a:t>
            </a:r>
            <a:endParaRPr sz="1600">
              <a:latin typeface="Bell MT"/>
              <a:cs typeface="Bel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333" rIns="0" bIns="0" rtlCol="0">
            <a:spAutoFit/>
          </a:bodyPr>
          <a:lstStyle/>
          <a:p>
            <a:pPr marL="42290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51st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Fighter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Wing</a:t>
            </a:r>
          </a:p>
        </p:txBody>
      </p:sp>
      <p:sp>
        <p:nvSpPr>
          <p:cNvPr id="13" name="object 11"/>
          <p:cNvSpPr txBox="1"/>
          <p:nvPr/>
        </p:nvSpPr>
        <p:spPr>
          <a:xfrm>
            <a:off x="4163203" y="2978430"/>
            <a:ext cx="4570095" cy="11824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Child</a:t>
            </a:r>
            <a:r>
              <a:rPr sz="2400" b="1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2400" b="1" spc="-8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Youth</a:t>
            </a:r>
            <a:r>
              <a:rPr sz="24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|</a:t>
            </a:r>
            <a:r>
              <a:rPr sz="23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0066"/>
                </a:solidFill>
                <a:latin typeface="Arial"/>
                <a:cs typeface="Arial"/>
              </a:rPr>
              <a:t>Force</a:t>
            </a:r>
            <a:r>
              <a:rPr sz="2300" b="1" spc="-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000066"/>
                </a:solidFill>
                <a:latin typeface="Arial"/>
                <a:cs typeface="Arial"/>
              </a:rPr>
              <a:t>Support</a:t>
            </a:r>
            <a:endParaRPr sz="2300" dirty="0">
              <a:latin typeface="Arial"/>
              <a:cs typeface="Arial"/>
            </a:endParaRPr>
          </a:p>
          <a:p>
            <a:pPr marL="1031875" marR="1023619" algn="ctr">
              <a:lnSpc>
                <a:spcPct val="120000"/>
              </a:lnSpc>
              <a:spcBef>
                <a:spcPts val="65"/>
              </a:spcBef>
            </a:pP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Team</a:t>
            </a:r>
            <a:r>
              <a:rPr sz="20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Osan</a:t>
            </a:r>
            <a:r>
              <a:rPr sz="2000" b="1" spc="-7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Town</a:t>
            </a:r>
            <a:r>
              <a:rPr lang="en-US" sz="2000" b="1" spc="-10" dirty="0">
                <a:solidFill>
                  <a:srgbClr val="000066"/>
                </a:solidFill>
                <a:latin typeface="Arial"/>
                <a:cs typeface="Arial"/>
              </a:rPr>
              <a:t> H</a:t>
            </a:r>
            <a:r>
              <a:rPr sz="2000" b="1" spc="-10" dirty="0">
                <a:solidFill>
                  <a:srgbClr val="000066"/>
                </a:solidFill>
                <a:latin typeface="Arial"/>
                <a:cs typeface="Arial"/>
              </a:rPr>
              <a:t>all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November</a:t>
            </a:r>
            <a:r>
              <a:rPr sz="2000" b="1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2024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"/>
            <a:ext cx="1069873" cy="105648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2113407" y="6504242"/>
            <a:ext cx="486790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0"/>
              </a:lnSpc>
              <a:tabLst>
                <a:tab pos="973455" algn="l"/>
                <a:tab pos="2049145" algn="l"/>
                <a:tab pos="2985135" algn="l"/>
                <a:tab pos="3184525" algn="l"/>
                <a:tab pos="3898265" algn="l"/>
              </a:tabLst>
            </a:pPr>
            <a:r>
              <a:rPr dirty="0"/>
              <a:t>D</a:t>
            </a:r>
            <a:r>
              <a:rPr spc="7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f</a:t>
            </a:r>
            <a:r>
              <a:rPr spc="65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n</a:t>
            </a:r>
            <a:r>
              <a:rPr spc="70" dirty="0"/>
              <a:t> </a:t>
            </a:r>
            <a:r>
              <a:rPr dirty="0"/>
              <a:t>d</a:t>
            </a:r>
            <a:r>
              <a:rPr spc="65" dirty="0"/>
              <a:t> </a:t>
            </a:r>
            <a:r>
              <a:rPr spc="-50" dirty="0"/>
              <a:t>,</a:t>
            </a:r>
            <a:r>
              <a:rPr dirty="0"/>
              <a:t>	E</a:t>
            </a:r>
            <a:r>
              <a:rPr spc="75" dirty="0"/>
              <a:t> </a:t>
            </a:r>
            <a:r>
              <a:rPr dirty="0"/>
              <a:t>x</a:t>
            </a:r>
            <a:r>
              <a:rPr spc="3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dirty="0"/>
              <a:t>c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t</a:t>
            </a:r>
            <a:r>
              <a:rPr spc="80" dirty="0"/>
              <a:t> </a:t>
            </a:r>
            <a:r>
              <a:rPr dirty="0"/>
              <a:t>e</a:t>
            </a:r>
            <a:r>
              <a:rPr spc="70" dirty="0"/>
              <a:t> </a:t>
            </a:r>
            <a:r>
              <a:rPr spc="-50" dirty="0"/>
              <a:t>,</a:t>
            </a:r>
            <a:r>
              <a:rPr dirty="0"/>
              <a:t>	S</a:t>
            </a:r>
            <a:r>
              <a:rPr spc="70" dirty="0"/>
              <a:t> </a:t>
            </a:r>
            <a:r>
              <a:rPr dirty="0"/>
              <a:t>u</a:t>
            </a:r>
            <a:r>
              <a:rPr spc="70" dirty="0"/>
              <a:t> </a:t>
            </a:r>
            <a:r>
              <a:rPr dirty="0"/>
              <a:t>s</a:t>
            </a:r>
            <a:r>
              <a:rPr spc="75" dirty="0"/>
              <a:t> </a:t>
            </a:r>
            <a:r>
              <a:rPr dirty="0"/>
              <a:t>t</a:t>
            </a:r>
            <a:r>
              <a:rPr spc="75" dirty="0"/>
              <a:t> </a:t>
            </a:r>
            <a:r>
              <a:rPr dirty="0"/>
              <a:t>a</a:t>
            </a:r>
            <a:r>
              <a:rPr spc="70" dirty="0"/>
              <a:t> </a:t>
            </a:r>
            <a:r>
              <a:rPr dirty="0"/>
              <a:t>i</a:t>
            </a:r>
            <a:r>
              <a:rPr spc="65" dirty="0"/>
              <a:t> </a:t>
            </a:r>
            <a:r>
              <a:rPr spc="-50" dirty="0"/>
              <a:t>n</a:t>
            </a:r>
            <a:r>
              <a:rPr dirty="0"/>
              <a:t>	</a:t>
            </a:r>
            <a:r>
              <a:rPr spc="-50" dirty="0"/>
              <a:t>-</a:t>
            </a:r>
            <a:r>
              <a:rPr dirty="0"/>
              <a:t>	F</a:t>
            </a:r>
            <a:r>
              <a:rPr spc="60"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</a:t>
            </a:r>
            <a:r>
              <a:rPr spc="-50" dirty="0"/>
              <a:t>t</a:t>
            </a:r>
            <a:r>
              <a:rPr dirty="0"/>
              <a:t>	T</a:t>
            </a:r>
            <a:r>
              <a:rPr spc="30" dirty="0"/>
              <a:t> </a:t>
            </a:r>
            <a:r>
              <a:rPr spc="75" dirty="0"/>
              <a:t>o</a:t>
            </a:r>
            <a:r>
              <a:rPr dirty="0"/>
              <a:t> </a:t>
            </a:r>
            <a:r>
              <a:rPr spc="75" dirty="0"/>
              <a:t>n</a:t>
            </a:r>
            <a:r>
              <a:rPr dirty="0"/>
              <a:t> </a:t>
            </a:r>
            <a:r>
              <a:rPr spc="75" dirty="0"/>
              <a:t>i</a:t>
            </a:r>
            <a:r>
              <a:rPr dirty="0"/>
              <a:t> g</a:t>
            </a:r>
            <a:r>
              <a:rPr spc="70" dirty="0"/>
              <a:t> h</a:t>
            </a:r>
            <a:r>
              <a:rPr dirty="0"/>
              <a:t> t</a:t>
            </a:r>
            <a:r>
              <a:rPr spc="80" dirty="0"/>
              <a:t> </a:t>
            </a:r>
            <a:r>
              <a:rPr spc="-50" dirty="0"/>
              <a:t>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CDC</a:t>
            </a:r>
            <a:r>
              <a:rPr i="0" spc="-10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Director</a:t>
            </a:r>
            <a:r>
              <a:rPr i="0" spc="-80" dirty="0">
                <a:latin typeface="Arial"/>
                <a:cs typeface="Arial"/>
              </a:rPr>
              <a:t> </a:t>
            </a:r>
            <a:r>
              <a:rPr i="0" spc="-10" dirty="0">
                <a:latin typeface="Arial"/>
                <a:cs typeface="Arial"/>
              </a:rPr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540" y="1685082"/>
            <a:ext cx="746061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42995">
              <a:lnSpc>
                <a:spcPct val="120000"/>
              </a:lnSpc>
              <a:spcBef>
                <a:spcPts val="100"/>
              </a:spcBef>
            </a:pP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Child</a:t>
            </a:r>
            <a:r>
              <a:rPr sz="1800" b="1" spc="-6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Development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Center</a:t>
            </a:r>
            <a:r>
              <a:rPr sz="18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Director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DSN: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784-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1125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Building</a:t>
            </a:r>
            <a:r>
              <a:rPr sz="1800" b="1" spc="-8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41C77"/>
                </a:solidFill>
                <a:latin typeface="Arial"/>
                <a:cs typeface="Arial"/>
              </a:rPr>
              <a:t>738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Dr.</a:t>
            </a:r>
            <a:r>
              <a:rPr sz="1800" b="1" spc="-6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Kelsey</a:t>
            </a:r>
            <a:r>
              <a:rPr sz="1800" b="1" spc="-5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Linville,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Email:</a:t>
            </a:r>
            <a:r>
              <a:rPr sz="1800" b="1" spc="-6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141C77"/>
                </a:solidFill>
                <a:uFill>
                  <a:solidFill>
                    <a:srgbClr val="141C77"/>
                  </a:solidFill>
                </a:uFill>
                <a:latin typeface="Arial"/>
                <a:cs typeface="Arial"/>
                <a:hlinkClick r:id="rId3"/>
              </a:rPr>
              <a:t>kelsey.linville@us.af.mil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Request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for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434"/>
              </a:spcBef>
              <a:buSzPct val="119444"/>
              <a:buFont typeface="Arial"/>
              <a:buChar char="•"/>
              <a:tabLst>
                <a:tab pos="269875" algn="l"/>
              </a:tabLst>
            </a:pP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Militarychildcare.com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CDC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Contact</a:t>
            </a:r>
            <a:r>
              <a:rPr sz="1800" b="1" spc="-4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Info:</a:t>
            </a:r>
            <a:r>
              <a:rPr sz="1800" b="1" spc="-5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DSN</a:t>
            </a:r>
            <a:r>
              <a:rPr sz="1800" b="1" spc="-3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</a:rPr>
              <a:t>784-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4966</a:t>
            </a:r>
            <a:r>
              <a:rPr sz="1800" b="1" spc="-20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41C77"/>
                </a:solidFill>
                <a:latin typeface="Arial"/>
                <a:cs typeface="Arial"/>
              </a:rPr>
              <a:t>Email:</a:t>
            </a:r>
            <a:r>
              <a:rPr sz="1800" b="1" spc="-45" dirty="0">
                <a:solidFill>
                  <a:srgbClr val="141C7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41C77"/>
                </a:solidFill>
                <a:latin typeface="Arial"/>
                <a:cs typeface="Arial"/>
                <a:hlinkClick r:id="rId4"/>
              </a:rPr>
              <a:t>51FSS.FSYC.CDC@us.af.mil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2996</Words>
  <Application>Microsoft Office PowerPoint</Application>
  <PresentationFormat>On-screen Show (4:3)</PresentationFormat>
  <Paragraphs>278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Aptos</vt:lpstr>
      <vt:lpstr>Arial</vt:lpstr>
      <vt:lpstr>Bell MT</vt:lpstr>
      <vt:lpstr>Calibri</vt:lpstr>
      <vt:lpstr>Candara</vt:lpstr>
      <vt:lpstr>Symbol</vt:lpstr>
      <vt:lpstr>Wingdings</vt:lpstr>
      <vt:lpstr>Office Theme</vt:lpstr>
      <vt:lpstr>Q&amp;A QR Code</vt:lpstr>
      <vt:lpstr>51st Fighter Wing</vt:lpstr>
      <vt:lpstr>Agenda</vt:lpstr>
      <vt:lpstr>Seventh Air Force</vt:lpstr>
      <vt:lpstr>OCONUS Cost-of-Living Allowance Survey</vt:lpstr>
      <vt:lpstr>PowerPoint Presentation</vt:lpstr>
      <vt:lpstr>51st Fighter Wing</vt:lpstr>
      <vt:lpstr>51st Fighter Wing</vt:lpstr>
      <vt:lpstr>CDC Director Information</vt:lpstr>
      <vt:lpstr>CDC Re-accreditation</vt:lpstr>
      <vt:lpstr>Update – New CDC</vt:lpstr>
      <vt:lpstr>New CDC POAM</vt:lpstr>
      <vt:lpstr>SAC / Youth &amp; Teen</vt:lpstr>
      <vt:lpstr>Youth Sports</vt:lpstr>
      <vt:lpstr>Family Child Care</vt:lpstr>
      <vt:lpstr>Force Support Events</vt:lpstr>
      <vt:lpstr>FSS Enhancements</vt:lpstr>
      <vt:lpstr>FSS Enhancements Outdoor Recreation</vt:lpstr>
      <vt:lpstr>FSS Enhancements Auto Hobby</vt:lpstr>
      <vt:lpstr>51st Fighter Wing</vt:lpstr>
      <vt:lpstr>DoDEA District</vt:lpstr>
      <vt:lpstr>Bus Route - 105</vt:lpstr>
      <vt:lpstr>Osan Middle High School</vt:lpstr>
      <vt:lpstr>Osan Middle High School</vt:lpstr>
      <vt:lpstr>Osan Elementary School</vt:lpstr>
      <vt:lpstr>Osan Elementary School</vt:lpstr>
      <vt:lpstr>Osan Elementary School</vt:lpstr>
      <vt:lpstr>51st Fighter Wing</vt:lpstr>
      <vt:lpstr>Global Community Center in SED</vt:lpstr>
      <vt:lpstr>Taxi Stand Concern</vt:lpstr>
      <vt:lpstr>Other Taxi Stand Available</vt:lpstr>
      <vt:lpstr>51st Fighter Wing</vt:lpstr>
      <vt:lpstr>Osan Commissary:</vt:lpstr>
      <vt:lpstr>Open Session Q&amp;A</vt:lpstr>
      <vt:lpstr>Mustang One Stop</vt:lpstr>
      <vt:lpstr>Join Us Next Time!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GEIST, ANDREW C Capt USAF PACAF 25 FS/PILOT</dc:creator>
  <cp:lastModifiedBy>STRICKLAND, KRISTINA D 1st Lt USAF PACAF 51 FW/PA</cp:lastModifiedBy>
  <cp:revision>9</cp:revision>
  <cp:lastPrinted>2024-11-13T07:15:18Z</cp:lastPrinted>
  <dcterms:created xsi:type="dcterms:W3CDTF">2024-11-12T01:50:11Z</dcterms:created>
  <dcterms:modified xsi:type="dcterms:W3CDTF">2024-11-14T02:06:21Z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0x010100DE1F659B5F243443A2C93865F5BBEF48</vt:lpwstr>
  </property>
  <property fmtid="{D5CDD505-2E9C-101B-9397-08002B2CF9AE}" pid="3" name="Created">
    <vt:filetime>2024-11-08T00:00:00Z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2024-11-12T00:00:00Z</vt:filetime>
  </property>
  <property fmtid="{D5CDD505-2E9C-101B-9397-08002B2CF9AE}" pid="6" name="Producer">
    <vt:lpwstr>Adobe PDF Library 24.4.252</vt:lpwstr>
  </property>
</Properties>
</file>