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  <p:sldMasterId id="2147483678" r:id="rId5"/>
    <p:sldMasterId id="2147483694" r:id="rId6"/>
    <p:sldMasterId id="2147483699" r:id="rId7"/>
    <p:sldMasterId id="2147483721" r:id="rId8"/>
    <p:sldMasterId id="2147483740" r:id="rId9"/>
    <p:sldMasterId id="2147483797" r:id="rId10"/>
    <p:sldMasterId id="2147483812" r:id="rId11"/>
    <p:sldMasterId id="2147483830" r:id="rId12"/>
    <p:sldMasterId id="2147483876" r:id="rId13"/>
    <p:sldMasterId id="2147483937" r:id="rId14"/>
  </p:sldMasterIdLst>
  <p:notesMasterIdLst>
    <p:notesMasterId r:id="rId34"/>
  </p:notesMasterIdLst>
  <p:handoutMasterIdLst>
    <p:handoutMasterId r:id="rId35"/>
  </p:handoutMasterIdLst>
  <p:sldIdLst>
    <p:sldId id="4224" r:id="rId15"/>
    <p:sldId id="466" r:id="rId16"/>
    <p:sldId id="4210" r:id="rId17"/>
    <p:sldId id="4192" r:id="rId18"/>
    <p:sldId id="4212" r:id="rId19"/>
    <p:sldId id="4215" r:id="rId20"/>
    <p:sldId id="4214" r:id="rId21"/>
    <p:sldId id="4208" r:id="rId22"/>
    <p:sldId id="4209" r:id="rId23"/>
    <p:sldId id="4222" r:id="rId24"/>
    <p:sldId id="4217" r:id="rId25"/>
    <p:sldId id="263" r:id="rId26"/>
    <p:sldId id="4216" r:id="rId27"/>
    <p:sldId id="4218" r:id="rId28"/>
    <p:sldId id="4225" r:id="rId29"/>
    <p:sldId id="4226" r:id="rId30"/>
    <p:sldId id="4223" r:id="rId31"/>
    <p:sldId id="4189" r:id="rId32"/>
    <p:sldId id="4220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TON, STEFAN L TSgt USAF PACAF 51 FSS/FSPS" initials="NSLTUP5F" lastIdx="12" clrIdx="1">
    <p:extLst>
      <p:ext uri="{19B8F6BF-5375-455C-9EA6-DF929625EA0E}">
        <p15:presenceInfo xmlns:p15="http://schemas.microsoft.com/office/powerpoint/2012/main" userId="S-1-5-21-1271409858-1095883707-2794662393-426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2708" autoAdjust="0"/>
  </p:normalViewPr>
  <p:slideViewPr>
    <p:cSldViewPr snapToGrid="0">
      <p:cViewPr varScale="1">
        <p:scale>
          <a:sx n="164" d="100"/>
          <a:sy n="164" d="100"/>
        </p:scale>
        <p:origin x="162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5A0C0-1383-40C7-8F86-089D64F451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085F1-62F2-4306-A6E9-5AC6EFACB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2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378E1D-C273-4A7C-8A03-A86D263DBFB0}" type="datetimeFigureOut">
              <a:rPr lang="en-US" smtClean="0"/>
              <a:t>6/17/2025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7FF3F-4D7A-4DF4-A166-D12793E3B1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5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252EA1-1C72-31BA-A450-4F401706F4BF}"/>
              </a:ext>
            </a:extLst>
          </p:cNvPr>
          <p:cNvSpPr txBox="1">
            <a:spLocks/>
          </p:cNvSpPr>
          <p:nvPr userDrawn="1"/>
        </p:nvSpPr>
        <p:spPr>
          <a:xfrm>
            <a:off x="1681400" y="1387476"/>
            <a:ext cx="5781199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 spc="400" baseline="0">
                <a:solidFill>
                  <a:schemeClr val="tx2">
                    <a:lumMod val="75000"/>
                  </a:schemeClr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400" normalizeH="0" baseline="0" noProof="0" dirty="0">
                <a:ln>
                  <a:noFill/>
                </a:ln>
                <a:solidFill>
                  <a:srgbClr val="2E4986">
                    <a:lumMod val="75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Defend, Execute, Sustain - Fight Tonight!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85ED7-712D-DA3D-E601-DB450E21D1D2}"/>
              </a:ext>
            </a:extLst>
          </p:cNvPr>
          <p:cNvSpPr txBox="1"/>
          <p:nvPr userDrawn="1"/>
        </p:nvSpPr>
        <p:spPr>
          <a:xfrm>
            <a:off x="2545258" y="429994"/>
            <a:ext cx="4053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/>
              <a:t>51st Fighter Wing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B5717-E27A-E154-BA92-C5F39BB93FFB}"/>
              </a:ext>
            </a:extLst>
          </p:cNvPr>
          <p:cNvSpPr txBox="1"/>
          <p:nvPr userDrawn="1"/>
        </p:nvSpPr>
        <p:spPr>
          <a:xfrm>
            <a:off x="4357839" y="0"/>
            <a:ext cx="428322" cy="261610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AE675-6C7E-3413-5BDB-D2E2328890C9}"/>
              </a:ext>
            </a:extLst>
          </p:cNvPr>
          <p:cNvSpPr txBox="1"/>
          <p:nvPr userDrawn="1"/>
        </p:nvSpPr>
        <p:spPr>
          <a:xfrm>
            <a:off x="4357839" y="6684119"/>
            <a:ext cx="428322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580654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487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2FDA-6480-4667-835E-93B6489EF2B6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91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E34F7A0-F07A-CA91-EFDA-921108C81A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52538" y="4754563"/>
            <a:ext cx="6596062" cy="1050925"/>
            <a:chOff x="1720850" y="4732266"/>
            <a:chExt cx="6596062" cy="1050925"/>
          </a:xfrm>
        </p:grpSpPr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A8E1517C-1E53-656C-AD6D-6D5F86914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3394" y="4812435"/>
              <a:ext cx="5549900" cy="893763"/>
              <a:chOff x="3344863" y="4876800"/>
              <a:chExt cx="5549900" cy="89376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3EBDD33-C330-B890-1923-73849ED1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494" y="4899818"/>
                <a:ext cx="847725" cy="847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5B0AD55-E425-CD92-6375-F285DA506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4969" y="4880768"/>
                <a:ext cx="890587" cy="890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E3E5188-8467-9928-E8BE-D1F889A36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5656" y="4877593"/>
                <a:ext cx="890588" cy="890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5DB0FAE-0DF2-0E4B-1B46-8FED9A10F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381" y="4899818"/>
                <a:ext cx="820738" cy="8334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F066DC6-49E9-B51B-8E5B-6914D3FCF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6119" y="4880768"/>
                <a:ext cx="890587" cy="852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9877E06-C5CE-726C-739D-11F656555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0850" y="4732266"/>
              <a:ext cx="6596062" cy="1050925"/>
              <a:chOff x="2373313" y="4779963"/>
              <a:chExt cx="6596062" cy="1050925"/>
            </a:xfrm>
          </p:grpSpPr>
          <p:pic>
            <p:nvPicPr>
              <p:cNvPr id="6" name="Picture 13">
                <a:extLst>
                  <a:ext uri="{FF2B5EF4-FFF2-40B4-BE49-F238E27FC236}">
                    <a16:creationId xmlns:a16="http://schemas.microsoft.com/office/drawing/2014/main" id="{3DC6089D-01F8-1844-7E89-F3A2BBF88C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313" y="4865688"/>
                <a:ext cx="925512" cy="925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4">
                <a:extLst>
                  <a:ext uri="{FF2B5EF4-FFF2-40B4-BE49-F238E27FC236}">
                    <a16:creationId xmlns:a16="http://schemas.microsoft.com/office/drawing/2014/main" id="{9035169B-5FC5-650E-54DB-BB4F0508BD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4876800"/>
                <a:ext cx="91598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>
                <a:extLst>
                  <a:ext uri="{FF2B5EF4-FFF2-40B4-BE49-F238E27FC236}">
                    <a16:creationId xmlns:a16="http://schemas.microsoft.com/office/drawing/2014/main" id="{647D00E7-F8D0-BE10-455A-A2D06CD925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263" y="4827588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>
                <a:extLst>
                  <a:ext uri="{FF2B5EF4-FFF2-40B4-BE49-F238E27FC236}">
                    <a16:creationId xmlns:a16="http://schemas.microsoft.com/office/drawing/2014/main" id="{CC1200D8-9C54-74E5-C79E-B5E155F5F8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59" b="13139"/>
              <a:stretch>
                <a:fillRect/>
              </a:stretch>
            </p:blipFill>
            <p:spPr bwMode="auto">
              <a:xfrm>
                <a:off x="7929563" y="4779963"/>
                <a:ext cx="1039812" cy="1050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7">
                <a:extLst>
                  <a:ext uri="{FF2B5EF4-FFF2-40B4-BE49-F238E27FC236}">
                    <a16:creationId xmlns:a16="http://schemas.microsoft.com/office/drawing/2014/main" id="{5818459A-0F49-5ABA-4356-91A61E1AB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3275" y="4876800"/>
                <a:ext cx="893763" cy="893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9">
                <a:extLst>
                  <a:ext uri="{FF2B5EF4-FFF2-40B4-BE49-F238E27FC236}">
                    <a16:creationId xmlns:a16="http://schemas.microsoft.com/office/drawing/2014/main" id="{A7F12E00-257D-FCA5-D58B-D15AA91A4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663" y="4876800"/>
                <a:ext cx="855662" cy="85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>
                <a:extLst>
                  <a:ext uri="{FF2B5EF4-FFF2-40B4-BE49-F238E27FC236}">
                    <a16:creationId xmlns:a16="http://schemas.microsoft.com/office/drawing/2014/main" id="{52957889-665F-3E36-75BD-8B37D972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1675" y="4876800"/>
                <a:ext cx="877888" cy="87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7135"/>
            <a:ext cx="7772400" cy="1470025"/>
          </a:xfrm>
        </p:spPr>
        <p:txBody>
          <a:bodyPr/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4763" y="139700"/>
            <a:ext cx="6808788" cy="1155700"/>
          </a:xfrm>
        </p:spPr>
        <p:txBody>
          <a:bodyPr/>
          <a:lstStyle>
            <a:lvl1pPr marL="0" indent="0">
              <a:buNone/>
              <a:defRPr sz="2100" b="1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2FCCCF-B66E-FAE6-C61E-61C93BA5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E789E1A3-D88A-4CA6-A6F5-267BEFD063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72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83D597-38B0-0F5C-532B-4DB92E063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503512A8-285B-486E-B7EA-BDC8534CD0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46126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FC75C1-C2EE-BB55-77CC-A61CF11E8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14E7DDD9-5B31-46ED-815F-FE0D755B56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93069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31E0CD8-9F41-A157-898F-BF5C5CA2C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3FE9678E-32D6-4089-92FC-2003A59096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32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5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3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1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9" y="1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4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0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154" y="194619"/>
            <a:ext cx="6733029" cy="1016114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9AF9D3D-67C0-3E48-2346-63A9D619EF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88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9" y="1536702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9" y="3775077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6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03203" y="500066"/>
            <a:ext cx="4053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161670"/>
                </a:solidFill>
              </a:rPr>
              <a:t>51st Fighter Wing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55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93324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151C77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7979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35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ko-KR" sz="2000" b="1" i="1" dirty="0">
                <a:solidFill>
                  <a:srgbClr val="151C77"/>
                </a:solidFill>
                <a:latin typeface="Century Schoolbook" pitchFamily="18" charset="0"/>
                <a:ea typeface="Gulim" pitchFamily="34" charset="-127"/>
              </a:rPr>
              <a:t>I n t e g r i t y  -  S e r v i c e  -  E x c e l l e n c 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0400" y="500063"/>
            <a:ext cx="7770813" cy="641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ko-KR" sz="3600" b="1" i="1" dirty="0">
                <a:solidFill>
                  <a:srgbClr val="151C77"/>
                </a:solidFill>
                <a:ea typeface="Gulim" pitchFamily="34" charset="-127"/>
              </a:rPr>
              <a:t>51</a:t>
            </a:r>
            <a:r>
              <a:rPr lang="en-US" altLang="ko-KR" sz="3600" b="1" i="1" baseline="30000" dirty="0">
                <a:solidFill>
                  <a:srgbClr val="151C77"/>
                </a:solidFill>
                <a:ea typeface="Gulim" pitchFamily="34" charset="-127"/>
              </a:rPr>
              <a:t>st</a:t>
            </a:r>
            <a:r>
              <a:rPr lang="en-US" altLang="ko-KR" sz="3600" b="1" i="1" dirty="0">
                <a:solidFill>
                  <a:srgbClr val="151C77"/>
                </a:solidFill>
                <a:ea typeface="Gulim" pitchFamily="34" charset="-127"/>
              </a:rPr>
              <a:t> Logistics Readiness Squadron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0838"/>
            <a:ext cx="30114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3123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467100" y="1962150"/>
            <a:ext cx="5143500" cy="1600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629400"/>
            <a:ext cx="1219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Arial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8300" y="6629400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34D6-583F-4DC8-9672-1AD9A806E9FB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84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878" y="84589"/>
            <a:ext cx="592296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600717" y="883720"/>
            <a:ext cx="1149350" cy="268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119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CEE7-E2AB-4730-8963-21624DB365C1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9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12E-365C-49D2-BCA5-0BB16988CC62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13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39EA-D5E1-4B5D-8853-F7720F1F7B2D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D892-D119-4857-8683-13408D8394F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9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5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0E24-1989-4EA6-8B29-8D7C24ABA802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56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7DFD-BA81-4632-9B25-73D2FE4F7B40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90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6C2F-D0CA-4287-B9CA-24A4DF16045F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7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8660-CE4E-41EC-AD14-B8B0CFD3808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4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1F9F-D737-4BE1-89B1-79758355D5A4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65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76200"/>
            <a:ext cx="59229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536700"/>
            <a:ext cx="8131175" cy="432435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ED22-70E3-4528-A1BE-828C60E0A3A6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08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76200"/>
            <a:ext cx="59229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19725-030E-4927-9BD0-36BB9AE8CC74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91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6F31-391F-40B0-A08C-E3154F0D27D5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6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712C-C8F9-48DD-B505-0542DFF9CCFE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9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417513" y="6184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90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1000" y="1389178"/>
            <a:ext cx="6093204" cy="4910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17" y="88900"/>
            <a:ext cx="696640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31498" y="1389178"/>
            <a:ext cx="2131502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SzPct val="100000"/>
              <a:buFont typeface="+mj-lt"/>
              <a:buNone/>
              <a:defRPr sz="1050"/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62413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426" y="6518275"/>
            <a:ext cx="15308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CAO: </a:t>
            </a:r>
          </a:p>
          <a:p>
            <a:pPr>
              <a:defRPr/>
            </a:pPr>
            <a:r>
              <a:rPr lang="en-US" dirty="0"/>
              <a:t>POC: Person or Office</a:t>
            </a:r>
          </a:p>
        </p:txBody>
      </p:sp>
    </p:spTree>
    <p:extLst>
      <p:ext uri="{BB962C8B-B14F-4D97-AF65-F5344CB8AC3E}">
        <p14:creationId xmlns:p14="http://schemas.microsoft.com/office/powerpoint/2010/main" val="32656385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43685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8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0" indent="0">
              <a:buNone/>
              <a:defRPr sz="1350"/>
            </a:lvl2pPr>
            <a:lvl3pPr marL="685720" indent="0">
              <a:buNone/>
              <a:defRPr sz="1200"/>
            </a:lvl3pPr>
            <a:lvl4pPr marL="1028580" indent="0">
              <a:buNone/>
              <a:defRPr sz="1050"/>
            </a:lvl4pPr>
            <a:lvl5pPr marL="1371440" indent="0">
              <a:buNone/>
              <a:defRPr sz="1050"/>
            </a:lvl5pPr>
            <a:lvl6pPr marL="1714300" indent="0">
              <a:buNone/>
              <a:defRPr sz="1050"/>
            </a:lvl6pPr>
            <a:lvl7pPr marL="2057159" indent="0">
              <a:buNone/>
              <a:defRPr sz="1050"/>
            </a:lvl7pPr>
            <a:lvl8pPr marL="2400020" indent="0">
              <a:buNone/>
              <a:defRPr sz="1050"/>
            </a:lvl8pPr>
            <a:lvl9pPr marL="2742879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72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90" y="1536700"/>
            <a:ext cx="3989387" cy="4324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76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0" indent="0">
              <a:buNone/>
              <a:defRPr sz="1500" b="1"/>
            </a:lvl2pPr>
            <a:lvl3pPr marL="685720" indent="0">
              <a:buNone/>
              <a:defRPr sz="1350" b="1"/>
            </a:lvl3pPr>
            <a:lvl4pPr marL="1028580" indent="0">
              <a:buNone/>
              <a:defRPr sz="1200" b="1"/>
            </a:lvl4pPr>
            <a:lvl5pPr marL="1371440" indent="0">
              <a:buNone/>
              <a:defRPr sz="1200" b="1"/>
            </a:lvl5pPr>
            <a:lvl6pPr marL="1714300" indent="0">
              <a:buNone/>
              <a:defRPr sz="1200" b="1"/>
            </a:lvl6pPr>
            <a:lvl7pPr marL="2057159" indent="0">
              <a:buNone/>
              <a:defRPr sz="1200" b="1"/>
            </a:lvl7pPr>
            <a:lvl8pPr marL="2400020" indent="0">
              <a:buNone/>
              <a:defRPr sz="1200" b="1"/>
            </a:lvl8pPr>
            <a:lvl9pPr marL="27428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0" indent="0">
              <a:buNone/>
              <a:defRPr sz="1500" b="1"/>
            </a:lvl2pPr>
            <a:lvl3pPr marL="685720" indent="0">
              <a:buNone/>
              <a:defRPr sz="1350" b="1"/>
            </a:lvl3pPr>
            <a:lvl4pPr marL="1028580" indent="0">
              <a:buNone/>
              <a:defRPr sz="1200" b="1"/>
            </a:lvl4pPr>
            <a:lvl5pPr marL="1371440" indent="0">
              <a:buNone/>
              <a:defRPr sz="1200" b="1"/>
            </a:lvl5pPr>
            <a:lvl6pPr marL="1714300" indent="0">
              <a:buNone/>
              <a:defRPr sz="1200" b="1"/>
            </a:lvl6pPr>
            <a:lvl7pPr marL="2057159" indent="0">
              <a:buNone/>
              <a:defRPr sz="1200" b="1"/>
            </a:lvl7pPr>
            <a:lvl8pPr marL="2400020" indent="0">
              <a:buNone/>
              <a:defRPr sz="1200" b="1"/>
            </a:lvl8pPr>
            <a:lvl9pPr marL="27428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96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634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52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60" indent="0">
              <a:buNone/>
              <a:defRPr sz="900"/>
            </a:lvl2pPr>
            <a:lvl3pPr marL="685720" indent="0">
              <a:buNone/>
              <a:defRPr sz="750"/>
            </a:lvl3pPr>
            <a:lvl4pPr marL="1028580" indent="0">
              <a:buNone/>
              <a:defRPr sz="675"/>
            </a:lvl4pPr>
            <a:lvl5pPr marL="1371440" indent="0">
              <a:buNone/>
              <a:defRPr sz="675"/>
            </a:lvl5pPr>
            <a:lvl6pPr marL="1714300" indent="0">
              <a:buNone/>
              <a:defRPr sz="675"/>
            </a:lvl6pPr>
            <a:lvl7pPr marL="2057159" indent="0">
              <a:buNone/>
              <a:defRPr sz="675"/>
            </a:lvl7pPr>
            <a:lvl8pPr marL="2400020" indent="0">
              <a:buNone/>
              <a:defRPr sz="675"/>
            </a:lvl8pPr>
            <a:lvl9pPr marL="274287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5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60" indent="0">
              <a:buNone/>
              <a:defRPr sz="2100"/>
            </a:lvl2pPr>
            <a:lvl3pPr marL="685720" indent="0">
              <a:buNone/>
              <a:defRPr sz="1800"/>
            </a:lvl3pPr>
            <a:lvl4pPr marL="1028580" indent="0">
              <a:buNone/>
              <a:defRPr sz="1500"/>
            </a:lvl4pPr>
            <a:lvl5pPr marL="1371440" indent="0">
              <a:buNone/>
              <a:defRPr sz="1500"/>
            </a:lvl5pPr>
            <a:lvl6pPr marL="1714300" indent="0">
              <a:buNone/>
              <a:defRPr sz="1500"/>
            </a:lvl6pPr>
            <a:lvl7pPr marL="2057159" indent="0">
              <a:buNone/>
              <a:defRPr sz="1500"/>
            </a:lvl7pPr>
            <a:lvl8pPr marL="2400020" indent="0">
              <a:buNone/>
              <a:defRPr sz="1500"/>
            </a:lvl8pPr>
            <a:lvl9pPr marL="2742879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60" indent="0">
              <a:buNone/>
              <a:defRPr sz="900"/>
            </a:lvl2pPr>
            <a:lvl3pPr marL="685720" indent="0">
              <a:buNone/>
              <a:defRPr sz="750"/>
            </a:lvl3pPr>
            <a:lvl4pPr marL="1028580" indent="0">
              <a:buNone/>
              <a:defRPr sz="675"/>
            </a:lvl4pPr>
            <a:lvl5pPr marL="1371440" indent="0">
              <a:buNone/>
              <a:defRPr sz="675"/>
            </a:lvl5pPr>
            <a:lvl6pPr marL="1714300" indent="0">
              <a:buNone/>
              <a:defRPr sz="675"/>
            </a:lvl6pPr>
            <a:lvl7pPr marL="2057159" indent="0">
              <a:buNone/>
              <a:defRPr sz="675"/>
            </a:lvl7pPr>
            <a:lvl8pPr marL="2400020" indent="0">
              <a:buNone/>
              <a:defRPr sz="675"/>
            </a:lvl8pPr>
            <a:lvl9pPr marL="274287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141C77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We</a:t>
            </a:r>
            <a:r>
              <a:rPr spc="-55" dirty="0"/>
              <a:t> </a:t>
            </a:r>
            <a:r>
              <a:rPr dirty="0"/>
              <a:t>Guard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Freedom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51</a:t>
            </a:r>
            <a:r>
              <a:rPr spc="-45" dirty="0"/>
              <a:t> </a:t>
            </a:r>
            <a:r>
              <a:rPr dirty="0"/>
              <a:t>Million</a:t>
            </a:r>
            <a:r>
              <a:rPr spc="-15" dirty="0"/>
              <a:t> </a:t>
            </a:r>
            <a:r>
              <a:rPr spc="-10" dirty="0"/>
              <a:t>People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15902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69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8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2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85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5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40" y="3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3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62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90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5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90" y="1536704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90" y="3775079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47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9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3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1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1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141C77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We</a:t>
            </a:r>
            <a:r>
              <a:rPr spc="-55" dirty="0"/>
              <a:t> </a:t>
            </a:r>
            <a:r>
              <a:rPr dirty="0"/>
              <a:t>Guard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Freedom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51</a:t>
            </a:r>
            <a:r>
              <a:rPr spc="-45" dirty="0"/>
              <a:t> </a:t>
            </a:r>
            <a:r>
              <a:rPr dirty="0"/>
              <a:t>Million</a:t>
            </a:r>
            <a:r>
              <a:rPr spc="-15" dirty="0"/>
              <a:t> </a:t>
            </a:r>
            <a:r>
              <a:rPr spc="-10" dirty="0"/>
              <a:t>People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991595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93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01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799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90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9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91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5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9" y="1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3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48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9" y="1536702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9" y="3775077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4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0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416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19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47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78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13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317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586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6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52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349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9" y="1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96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93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9" y="1536702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9" y="3775077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854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5753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3401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C369-7064-4DE1-9676-3A5BEE7A4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93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426" y="6518275"/>
            <a:ext cx="15308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CAO: </a:t>
            </a:r>
          </a:p>
          <a:p>
            <a:pPr>
              <a:defRPr/>
            </a:pPr>
            <a:r>
              <a:rPr lang="en-US" dirty="0"/>
              <a:t>POC: Person or Office</a:t>
            </a:r>
          </a:p>
        </p:txBody>
      </p:sp>
    </p:spTree>
    <p:extLst>
      <p:ext uri="{BB962C8B-B14F-4D97-AF65-F5344CB8AC3E}">
        <p14:creationId xmlns:p14="http://schemas.microsoft.com/office/powerpoint/2010/main" val="24515772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7582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94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I n t e g r i t y  -  S e r v i c e  -  E x c e l l e n c 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I n t e g r i t y  -  S e r v i c e  -  E x c e l l e n c e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523878" y="344972"/>
            <a:ext cx="4045444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151C77"/>
                </a:solidFill>
                <a:cs typeface="Arial" charset="0"/>
              </a:rPr>
              <a:t>51</a:t>
            </a:r>
            <a:r>
              <a:rPr lang="en-US" sz="3600" b="1" i="1" baseline="30000" dirty="0">
                <a:solidFill>
                  <a:srgbClr val="151C77"/>
                </a:solidFill>
                <a:cs typeface="Arial" charset="0"/>
              </a:rPr>
              <a:t>st</a:t>
            </a:r>
            <a:r>
              <a:rPr lang="en-US" sz="3600" b="1" i="1" dirty="0">
                <a:solidFill>
                  <a:srgbClr val="151C77"/>
                </a:solidFill>
                <a:cs typeface="Arial" charset="0"/>
              </a:rPr>
              <a:t> Fighter Wing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1" name="Picture 14" descr="51 FW - Leading the Charg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2309814"/>
            <a:ext cx="3535362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4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45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467100" y="1962150"/>
            <a:ext cx="5143500" cy="1600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629400"/>
            <a:ext cx="1219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8300" y="6629400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fld id="{2887AE4E-B560-4E79-917C-187FF22B2EFB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895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A1A54-A2D5-473B-96EE-0576A729C7D0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123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BE309-31DD-4986-84C7-457C698C1283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491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7D7C3-A0AC-4919-B539-7EFCD9FE6E46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641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44BF5-E3BD-4C24-9D3D-A9C89740FB22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86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43E23-507D-406F-A4D6-47BE8D957BF2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148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F799E-82B7-45D4-BAB1-79E97454199D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676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A869A-F50D-4E4F-B57C-7A36554C2C77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54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A75A0-A986-4116-BA61-F0EAFE9EE4F1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719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05F82-3924-4DD5-99BF-3F8CACF719C2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21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4" y="76200"/>
            <a:ext cx="2052637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05513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C4FC2-BFEE-46D2-9EF1-496DD55A2B66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269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0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1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C3F61-85B7-43F0-90D2-0E9F9EDD67B5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9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42533" y="261610"/>
            <a:ext cx="7107767" cy="95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069884" cy="10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9555E9-FBE1-9721-644F-B9B98352AE95}"/>
              </a:ext>
            </a:extLst>
          </p:cNvPr>
          <p:cNvSpPr txBox="1"/>
          <p:nvPr userDrawn="1"/>
        </p:nvSpPr>
        <p:spPr>
          <a:xfrm>
            <a:off x="4357839" y="0"/>
            <a:ext cx="428322" cy="261610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C9E3B-51FB-17B1-E6D4-723FF46CBD91}"/>
              </a:ext>
            </a:extLst>
          </p:cNvPr>
          <p:cNvSpPr txBox="1"/>
          <p:nvPr userDrawn="1"/>
        </p:nvSpPr>
        <p:spPr>
          <a:xfrm>
            <a:off x="4357839" y="6684119"/>
            <a:ext cx="428322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A871D5-5547-3BA5-F1DD-665C9C8F89FF}"/>
              </a:ext>
            </a:extLst>
          </p:cNvPr>
          <p:cNvSpPr txBox="1">
            <a:spLocks/>
          </p:cNvSpPr>
          <p:nvPr userDrawn="1"/>
        </p:nvSpPr>
        <p:spPr>
          <a:xfrm>
            <a:off x="2007067" y="6504057"/>
            <a:ext cx="5129866" cy="184666"/>
          </a:xfrm>
          <a:prstGeom prst="rect">
            <a:avLst/>
          </a:prstGeom>
        </p:spPr>
        <p:txBody>
          <a:bodyPr vert="horz" wrap="none" lIns="91440" tIns="0" rIns="9144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 spc="400" baseline="0">
                <a:solidFill>
                  <a:schemeClr val="tx2">
                    <a:lumMod val="75000"/>
                  </a:schemeClr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2E4986">
                    <a:lumMod val="75000"/>
                  </a:srgbClr>
                </a:solidFill>
              </a:rPr>
              <a:t>Defend, Execute, Sustain - Fight Tonight!</a:t>
            </a:r>
          </a:p>
        </p:txBody>
      </p:sp>
    </p:spTree>
    <p:extLst>
      <p:ext uri="{BB962C8B-B14F-4D97-AF65-F5344CB8AC3E}">
        <p14:creationId xmlns:p14="http://schemas.microsoft.com/office/powerpoint/2010/main" val="6949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907" r:id="rId3"/>
    <p:sldLayoutId id="2147483936" r:id="rId4"/>
    <p:sldLayoutId id="2147483942" r:id="rId5"/>
    <p:sldLayoutId id="2147483943" r:id="rId6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13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918CC3-EE92-4AD8-9246-2B2567A151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2113540" name="Text Box 4"/>
          <p:cNvSpPr txBox="1">
            <a:spLocks noChangeArrowheads="1"/>
          </p:cNvSpPr>
          <p:nvPr/>
        </p:nvSpPr>
        <p:spPr bwMode="auto">
          <a:xfrm>
            <a:off x="381001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 of 51 Million People!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2113542" name="Line 6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113543" name="Line 7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032" name="Picture 9" descr="51 FW - Leading the Charg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D741EE-94C4-6DC3-2062-4426A40A370F}"/>
              </a:ext>
            </a:extLst>
          </p:cNvPr>
          <p:cNvSpPr txBox="1">
            <a:spLocks/>
          </p:cNvSpPr>
          <p:nvPr userDrawn="1"/>
        </p:nvSpPr>
        <p:spPr>
          <a:xfrm>
            <a:off x="1836738" y="6394450"/>
            <a:ext cx="5470525" cy="365125"/>
          </a:xfrm>
          <a:prstGeom prst="rect">
            <a:avLst/>
          </a:prstGeom>
        </p:spPr>
        <p:txBody>
          <a:bodyPr anchor="ctr"/>
          <a:lstStyle>
            <a:lvl1pPr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5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altLang="ja-JP" sz="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Medically Ready Force…Ready Medical Force</a:t>
            </a:r>
            <a:r>
              <a:rPr lang="ja-JP" altLang="en-US" sz="15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”</a:t>
            </a:r>
            <a:endParaRPr lang="en-US" altLang="en-US" sz="900" dirty="0">
              <a:solidFill>
                <a:srgbClr val="BA8989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51B234E5-DA6D-7F0C-7C33-E565C4414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2" t="21623" r="53929" b="63182"/>
          <a:stretch>
            <a:fillRect/>
          </a:stretch>
        </p:blipFill>
        <p:spPr bwMode="auto">
          <a:xfrm>
            <a:off x="6786563" y="404813"/>
            <a:ext cx="210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25E62474-9D63-8609-DDE4-BA6D4B6B27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788"/>
            <a:ext cx="63293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E037E1D-B8DB-D244-3951-A61DFE405C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574800"/>
            <a:ext cx="82296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4437D-F576-CC47-B05C-685E8BEC9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5300" y="63563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900">
                <a:solidFill>
                  <a:srgbClr val="BA8989"/>
                </a:solidFill>
              </a:defRPr>
            </a:lvl1pPr>
          </a:lstStyle>
          <a:p>
            <a:fld id="{75F89BF9-2329-4581-96C0-D5AC3424D04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0CF57F-D1FA-4733-CF78-7BD7D3B40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65225"/>
            <a:ext cx="9144000" cy="122238"/>
          </a:xfrm>
          <a:prstGeom prst="rect">
            <a:avLst/>
          </a:prstGeom>
          <a:gradFill rotWithShape="1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 eaLnBrk="1" hangingPunct="1">
              <a:defRPr/>
            </a:pPr>
            <a:endParaRPr lang="en-US" sz="1350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8C9721-9636-FB89-B0BD-DFE329585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6311900"/>
            <a:ext cx="9144000" cy="122238"/>
          </a:xfrm>
          <a:prstGeom prst="rect">
            <a:avLst/>
          </a:prstGeom>
          <a:gradFill rotWithShape="1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 eaLnBrk="1" hangingPunct="1">
              <a:defRPr/>
            </a:pPr>
            <a:endParaRPr lang="en-US" sz="1350" dirty="0">
              <a:solidFill>
                <a:prstClr val="white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1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206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80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80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8137633" y="6515298"/>
            <a:ext cx="612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B050"/>
                </a:solidFill>
                <a:cs typeface="Arial" charset="0"/>
              </a:rPr>
              <a:t>(CUI)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220422" y="76200"/>
            <a:ext cx="612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B050"/>
                </a:solidFill>
                <a:cs typeface="Arial" charset="0"/>
              </a:rPr>
              <a:t>(CUI)</a:t>
            </a:r>
          </a:p>
        </p:txBody>
      </p:sp>
    </p:spTree>
    <p:extLst>
      <p:ext uri="{BB962C8B-B14F-4D97-AF65-F5344CB8AC3E}">
        <p14:creationId xmlns:p14="http://schemas.microsoft.com/office/powerpoint/2010/main" val="2635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42404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4C0C67F9-BC71-493A-B209-162948AC6A8E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81000" y="6491288"/>
            <a:ext cx="8370888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ko-KR" sz="1800" b="1" i="1" dirty="0">
                <a:solidFill>
                  <a:srgbClr val="151C77"/>
                </a:solidFill>
                <a:latin typeface="Century Schoolbook" pitchFamily="18" charset="0"/>
                <a:ea typeface="Gulim" pitchFamily="34" charset="-127"/>
              </a:rPr>
              <a:t>51 LRS…Everybody Wants Some!!!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27338" y="76200"/>
            <a:ext cx="592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 of Slide</a:t>
            </a: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63"/>
            <a:ext cx="8905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396495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3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75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5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2" tIns="34286" rIns="68572" bIns="3428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2" tIns="34286" rIns="68572" bIns="3428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27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2" tIns="34286" rIns="68572" bIns="34286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35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35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2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5pPr>
      <a:lvl6pPr marL="34286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6pPr>
      <a:lvl7pPr marL="68572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7pPr>
      <a:lvl8pPr marL="102858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8pPr>
      <a:lvl9pPr marL="137144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9pPr>
    </p:titleStyle>
    <p:bodyStyle>
      <a:lvl1pPr marL="214288" indent="-21428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1800" b="1">
          <a:solidFill>
            <a:srgbClr val="151C77"/>
          </a:solidFill>
          <a:latin typeface="+mn-lt"/>
          <a:ea typeface="+mn-ea"/>
          <a:cs typeface="+mn-cs"/>
        </a:defRPr>
      </a:lvl1pPr>
      <a:lvl2pPr marL="516671" indent="-21190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1650" b="1">
          <a:solidFill>
            <a:srgbClr val="151C77"/>
          </a:solidFill>
          <a:latin typeface="+mn-lt"/>
        </a:defRPr>
      </a:lvl2pPr>
      <a:lvl3pPr marL="770245" indent="-167859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200010" indent="-17143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2869" indent="-17143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730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590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449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310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80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80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1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80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80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79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8" r:id="rId1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28971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yvector.us.af.mi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D32A6-596C-2AA1-33AA-4773DC629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3609-8E2D-23C3-A1EB-97074EAE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 sz="3200" dirty="0"/>
              <a:t>Scan Here to Submit a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1F71E-8EF2-5FBB-27FD-711DD2607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51AA44-1CE4-43C1-94B5-45F8A0B50205}"/>
              </a:ext>
            </a:extLst>
          </p:cNvPr>
          <p:cNvSpPr txBox="1">
            <a:spLocks/>
          </p:cNvSpPr>
          <p:nvPr/>
        </p:nvSpPr>
        <p:spPr bwMode="auto">
          <a:xfrm>
            <a:off x="2527787" y="5033581"/>
            <a:ext cx="4088424" cy="5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00" kern="0" dirty="0"/>
          </a:p>
          <a:p>
            <a:pPr marL="0" indent="0" algn="ctr">
              <a:buNone/>
            </a:pPr>
            <a:r>
              <a:rPr lang="en-US" sz="1600" kern="0" dirty="0"/>
              <a:t>Scan Here to Submit a Question Online.</a:t>
            </a:r>
            <a:endParaRPr lang="en-US" sz="1100" kern="0" dirty="0"/>
          </a:p>
          <a:p>
            <a:pPr lvl="1"/>
            <a:endParaRPr lang="en-US" sz="18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</p:txBody>
      </p:sp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8F62A640-4D6D-FA9D-BFFE-9312266C3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9" y="1893169"/>
            <a:ext cx="3071661" cy="30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787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FA3E-29F1-F0DA-6B75-F9A349CA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65" y="173230"/>
            <a:ext cx="6733029" cy="1016114"/>
          </a:xfrm>
        </p:spPr>
        <p:txBody>
          <a:bodyPr/>
          <a:lstStyle/>
          <a:p>
            <a:r>
              <a:rPr lang="en-US" dirty="0"/>
              <a:t>Host Nation Hospital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0B54-0776-BD6B-32C6-701A87C2F48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Brian D. Allgood Army Community Hospital (BDAACH) accepts a significant portion of the 51 MDG’s medical referrals.</a:t>
            </a:r>
          </a:p>
          <a:p>
            <a:r>
              <a:rPr lang="en-US" dirty="0"/>
              <a:t>When BDAACH is unable to accept medical referrals, ISOS sends them to </a:t>
            </a:r>
            <a:r>
              <a:rPr lang="en-US" dirty="0" err="1"/>
              <a:t>Ajou</a:t>
            </a:r>
            <a:r>
              <a:rPr lang="en-US" dirty="0"/>
              <a:t> University Hospital, Pyeongtaek St. Mary’s Hospital, </a:t>
            </a:r>
            <a:r>
              <a:rPr lang="en-US" dirty="0" err="1"/>
              <a:t>Hallym</a:t>
            </a:r>
            <a:r>
              <a:rPr lang="en-US" dirty="0"/>
              <a:t> University Hospital or </a:t>
            </a:r>
            <a:r>
              <a:rPr lang="en-US" dirty="0" err="1"/>
              <a:t>Yongin</a:t>
            </a:r>
            <a:r>
              <a:rPr lang="en-US" dirty="0"/>
              <a:t> Severance Hospital.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3ECCF-6150-AEC8-A242-5E8E18EF0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603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1FCF-8787-CD70-B023-B704A95B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Family Member Program (EFMP)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6CA6-40D2-B919-3E4B-881B9DD23E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Members </a:t>
            </a:r>
            <a:r>
              <a:rPr lang="en-US" sz="1800" b="1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PCSing</a:t>
            </a:r>
            <a:r>
              <a:rPr lang="en-US" sz="18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with dependents:</a:t>
            </a:r>
            <a:endParaRPr lang="en-US" sz="1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You will receive a notification to create an account in </a:t>
            </a:r>
            <a:r>
              <a:rPr lang="en-US" sz="14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MyVector</a:t>
            </a: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en-US" sz="1400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https://myvector.us.af.mil</a:t>
            </a:r>
            <a:endParaRPr lang="en-US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You are required to complete an initial travel screening questionnaire.  This will populate in </a:t>
            </a:r>
            <a:r>
              <a:rPr lang="en-US" sz="14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MyVector</a:t>
            </a: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within 15 days</a:t>
            </a: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of receiving your RIP and </a:t>
            </a:r>
            <a:r>
              <a:rPr lang="en-US" sz="1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no sooner than within 8 months of your RNLTD</a:t>
            </a: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.  (</a:t>
            </a:r>
            <a:r>
              <a:rPr lang="en-US" sz="14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PCSing</a:t>
            </a: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to an OCONUS location will require an additional family member travel screening)</a:t>
            </a:r>
            <a:endParaRPr lang="en-US" sz="1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For all dependents currently seeing a specialist and/or having any open referrals to a specialist.</a:t>
            </a:r>
            <a:endParaRPr lang="en-US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Finalize </a:t>
            </a:r>
            <a:r>
              <a:rPr lang="en-US" sz="1400" b="1" u="sng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ALL</a:t>
            </a:r>
            <a:r>
              <a:rPr lang="en-US" sz="1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outstanding medical, dental, or educational referrals and ensure that records are provided to the losing base SNC (Special Needs Coordinator) at your local EFMP-Medical office</a:t>
            </a:r>
            <a:endParaRPr lang="en-US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Report changes to any previously identified condition(s) to your local EFMP-Medical office immediately.</a:t>
            </a:r>
            <a:endParaRPr lang="en-US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For family members receiving care at a civilian clinic/hospital, obtain medical records and/or complete AF 2870/Release of Medical Records in </a:t>
            </a:r>
            <a:r>
              <a:rPr lang="en-US" sz="1400" b="1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MyVector</a:t>
            </a:r>
            <a:r>
              <a:rPr lang="en-US" sz="1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for all dependents. </a:t>
            </a:r>
            <a:endParaRPr lang="en-US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Ensure that all dependents have a physical documented within the last 24 months and it is on file.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EFMP Email: usaf.osan.51-mdg.mbx.osan-efmpm@health.mil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EFMP Number: 784-5241</a:t>
            </a:r>
            <a:endParaRPr lang="en-US" sz="1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6B3F-5F1F-C188-D4B8-CD7BF3018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701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202816"/>
            <a:ext cx="8382000" cy="57150"/>
          </a:xfrm>
          <a:custGeom>
            <a:avLst/>
            <a:gdLst/>
            <a:ahLst/>
            <a:cxnLst/>
            <a:rect l="l" t="t" r="r" b="b"/>
            <a:pathLst>
              <a:path w="8382000" h="57150">
                <a:moveTo>
                  <a:pt x="0" y="57150"/>
                </a:moveTo>
                <a:lnTo>
                  <a:pt x="8382000" y="57150"/>
                </a:lnTo>
                <a:lnTo>
                  <a:pt x="838200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B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99644"/>
            <a:ext cx="886967" cy="87628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8496" y="1208532"/>
            <a:ext cx="8985885" cy="5282565"/>
            <a:chOff x="158496" y="1208532"/>
            <a:chExt cx="8985885" cy="5282565"/>
          </a:xfrm>
        </p:grpSpPr>
        <p:sp>
          <p:nvSpPr>
            <p:cNvPr id="7" name="object 7"/>
            <p:cNvSpPr/>
            <p:nvPr/>
          </p:nvSpPr>
          <p:spPr>
            <a:xfrm>
              <a:off x="373380" y="1208532"/>
              <a:ext cx="8380730" cy="1393190"/>
            </a:xfrm>
            <a:custGeom>
              <a:avLst/>
              <a:gdLst/>
              <a:ahLst/>
              <a:cxnLst/>
              <a:rect l="l" t="t" r="r" b="b"/>
              <a:pathLst>
                <a:path w="8380730" h="1393189">
                  <a:moveTo>
                    <a:pt x="8380476" y="0"/>
                  </a:moveTo>
                  <a:lnTo>
                    <a:pt x="0" y="0"/>
                  </a:lnTo>
                  <a:lnTo>
                    <a:pt x="0" y="1392936"/>
                  </a:lnTo>
                  <a:lnTo>
                    <a:pt x="8380476" y="1392936"/>
                  </a:lnTo>
                  <a:lnTo>
                    <a:pt x="8380476" y="0"/>
                  </a:lnTo>
                  <a:close/>
                </a:path>
              </a:pathLst>
            </a:custGeom>
            <a:solidFill>
              <a:srgbClr val="5A8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48" y="2484119"/>
              <a:ext cx="8369934" cy="4006850"/>
            </a:xfrm>
            <a:custGeom>
              <a:avLst/>
              <a:gdLst/>
              <a:ahLst/>
              <a:cxnLst/>
              <a:rect l="l" t="t" r="r" b="b"/>
              <a:pathLst>
                <a:path w="8369934" h="4006850">
                  <a:moveTo>
                    <a:pt x="8369808" y="1118616"/>
                  </a:moveTo>
                  <a:lnTo>
                    <a:pt x="5916168" y="1118616"/>
                  </a:lnTo>
                  <a:lnTo>
                    <a:pt x="3048000" y="1118616"/>
                  </a:lnTo>
                  <a:lnTo>
                    <a:pt x="2961132" y="1118616"/>
                  </a:lnTo>
                  <a:lnTo>
                    <a:pt x="0" y="1118616"/>
                  </a:lnTo>
                  <a:lnTo>
                    <a:pt x="0" y="4006608"/>
                  </a:lnTo>
                  <a:lnTo>
                    <a:pt x="3048000" y="4006608"/>
                  </a:lnTo>
                  <a:lnTo>
                    <a:pt x="3048000" y="3939552"/>
                  </a:lnTo>
                  <a:lnTo>
                    <a:pt x="5916168" y="3939552"/>
                  </a:lnTo>
                  <a:lnTo>
                    <a:pt x="5916168" y="3979176"/>
                  </a:lnTo>
                  <a:lnTo>
                    <a:pt x="8369808" y="3979176"/>
                  </a:lnTo>
                  <a:lnTo>
                    <a:pt x="8369808" y="1118616"/>
                  </a:lnTo>
                  <a:close/>
                </a:path>
                <a:path w="8369934" h="4006850">
                  <a:moveTo>
                    <a:pt x="8369808" y="0"/>
                  </a:moveTo>
                  <a:lnTo>
                    <a:pt x="5916168" y="0"/>
                  </a:lnTo>
                  <a:lnTo>
                    <a:pt x="3048000" y="0"/>
                  </a:lnTo>
                  <a:lnTo>
                    <a:pt x="2961132" y="0"/>
                  </a:lnTo>
                  <a:lnTo>
                    <a:pt x="0" y="0"/>
                  </a:lnTo>
                  <a:lnTo>
                    <a:pt x="0" y="760476"/>
                  </a:lnTo>
                  <a:lnTo>
                    <a:pt x="2961132" y="760476"/>
                  </a:lnTo>
                  <a:lnTo>
                    <a:pt x="3048000" y="760476"/>
                  </a:lnTo>
                  <a:lnTo>
                    <a:pt x="5916168" y="760476"/>
                  </a:lnTo>
                  <a:lnTo>
                    <a:pt x="8369808" y="760476"/>
                  </a:lnTo>
                  <a:lnTo>
                    <a:pt x="836980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6" y="5969508"/>
              <a:ext cx="8985503" cy="4556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955531" y="65545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7E7E7E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38092"/>
            <a:ext cx="7787589" cy="865994"/>
          </a:xfrm>
          <a:prstGeom prst="rect">
            <a:avLst/>
          </a:prstGeom>
        </p:spPr>
        <p:txBody>
          <a:bodyPr vert="horz" wrap="square" lIns="0" tIns="369939" rIns="0" bIns="0" rtlCol="0">
            <a:spAutoFit/>
          </a:bodyPr>
          <a:lstStyle/>
          <a:p>
            <a:pPr marL="182626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51</a:t>
            </a:r>
            <a:r>
              <a:rPr spc="-20" dirty="0"/>
              <a:t> </a:t>
            </a:r>
            <a:r>
              <a:rPr dirty="0"/>
              <a:t>MDG</a:t>
            </a:r>
            <a:r>
              <a:rPr spc="-20" dirty="0"/>
              <a:t> </a:t>
            </a:r>
            <a:r>
              <a:rPr spc="-10" dirty="0"/>
              <a:t>Capability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3253" y="6072049"/>
            <a:ext cx="77920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Operating</a:t>
            </a:r>
            <a:r>
              <a:rPr sz="1400" b="1" i="1" spc="-9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AF’s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most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permanent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forward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deployed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spc="-45" dirty="0">
                <a:latin typeface="Arial"/>
                <a:cs typeface="Arial"/>
              </a:rPr>
              <a:t>11-</a:t>
            </a:r>
            <a:r>
              <a:rPr sz="1400" b="1" i="1" dirty="0">
                <a:latin typeface="Arial"/>
                <a:cs typeface="Arial"/>
              </a:rPr>
              <a:t>bed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hospital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for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24K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joint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beneficiaries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47871" y="3627120"/>
            <a:ext cx="2048510" cy="2426335"/>
            <a:chOff x="3547871" y="3627120"/>
            <a:chExt cx="2048510" cy="242633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7871" y="3628644"/>
              <a:ext cx="2048255" cy="24018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8539" y="3627120"/>
              <a:ext cx="2025395" cy="24262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95115" y="3648455"/>
              <a:ext cx="1953895" cy="2307590"/>
            </a:xfrm>
            <a:custGeom>
              <a:avLst/>
              <a:gdLst/>
              <a:ahLst/>
              <a:cxnLst/>
              <a:rect l="l" t="t" r="r" b="b"/>
              <a:pathLst>
                <a:path w="1953895" h="2307590">
                  <a:moveTo>
                    <a:pt x="1953767" y="0"/>
                  </a:moveTo>
                  <a:lnTo>
                    <a:pt x="0" y="0"/>
                  </a:lnTo>
                  <a:lnTo>
                    <a:pt x="0" y="2307336"/>
                  </a:lnTo>
                  <a:lnTo>
                    <a:pt x="1953767" y="2307336"/>
                  </a:lnTo>
                  <a:lnTo>
                    <a:pt x="1953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684618" y="3676558"/>
            <a:ext cx="177292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Bio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Env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Engineering </a:t>
            </a:r>
            <a:r>
              <a:rPr sz="1200" b="1" dirty="0">
                <a:latin typeface="Arial"/>
                <a:cs typeface="Arial"/>
              </a:rPr>
              <a:t>Operational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Support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Tm </a:t>
            </a:r>
            <a:r>
              <a:rPr sz="1200" b="1" dirty="0">
                <a:latin typeface="Arial"/>
                <a:cs typeface="Arial"/>
              </a:rPr>
              <a:t>Dentistry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(General) </a:t>
            </a:r>
            <a:r>
              <a:rPr sz="1200" b="1" dirty="0">
                <a:latin typeface="Arial"/>
                <a:cs typeface="Arial"/>
              </a:rPr>
              <a:t>Dental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Lab</a:t>
            </a:r>
            <a:endParaRPr sz="1200">
              <a:latin typeface="Arial"/>
              <a:cs typeface="Arial"/>
            </a:endParaRPr>
          </a:p>
          <a:p>
            <a:pPr marL="251460" marR="243204" indent="-127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Flight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Medicine </a:t>
            </a:r>
            <a:r>
              <a:rPr sz="1200" b="1" dirty="0">
                <a:latin typeface="Arial"/>
                <a:cs typeface="Arial"/>
              </a:rPr>
              <a:t>Health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Promotion Warrior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AD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Clinic </a:t>
            </a:r>
            <a:r>
              <a:rPr sz="1200" b="1" dirty="0">
                <a:latin typeface="Arial"/>
                <a:cs typeface="Arial"/>
              </a:rPr>
              <a:t>Mental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Health Optometry</a:t>
            </a:r>
            <a:endParaRPr sz="1200">
              <a:latin typeface="Arial"/>
              <a:cs typeface="Arial"/>
            </a:endParaRPr>
          </a:p>
          <a:p>
            <a:pPr marL="212090" marR="20193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Oral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Maxillo-Facial </a:t>
            </a:r>
            <a:r>
              <a:rPr sz="1200" b="1" dirty="0">
                <a:latin typeface="Arial"/>
                <a:cs typeface="Arial"/>
              </a:rPr>
              <a:t>Physical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Therapy </a:t>
            </a:r>
            <a:r>
              <a:rPr sz="1200" b="1" dirty="0">
                <a:latin typeface="Arial"/>
                <a:cs typeface="Arial"/>
              </a:rPr>
              <a:t>Public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Health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0663" y="3642359"/>
            <a:ext cx="1984375" cy="2403475"/>
            <a:chOff x="740663" y="3642359"/>
            <a:chExt cx="1984375" cy="24034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663" y="3643883"/>
              <a:ext cx="1979675" cy="24018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39" y="3642359"/>
              <a:ext cx="1947672" cy="22433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87907" y="3663695"/>
              <a:ext cx="1885314" cy="2307590"/>
            </a:xfrm>
            <a:custGeom>
              <a:avLst/>
              <a:gdLst/>
              <a:ahLst/>
              <a:cxnLst/>
              <a:rect l="l" t="t" r="r" b="b"/>
              <a:pathLst>
                <a:path w="1885314" h="2307590">
                  <a:moveTo>
                    <a:pt x="1885188" y="0"/>
                  </a:moveTo>
                  <a:lnTo>
                    <a:pt x="0" y="0"/>
                  </a:lnTo>
                  <a:lnTo>
                    <a:pt x="0" y="2307335"/>
                  </a:lnTo>
                  <a:lnTo>
                    <a:pt x="1885188" y="2307335"/>
                  </a:lnTo>
                  <a:lnTo>
                    <a:pt x="1885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03514" y="3691717"/>
            <a:ext cx="165227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11874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Urgent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Care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Center </a:t>
            </a:r>
            <a:r>
              <a:rPr sz="1200" b="1" dirty="0">
                <a:latin typeface="Arial"/>
                <a:cs typeface="Arial"/>
              </a:rPr>
              <a:t>Family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Practice </a:t>
            </a:r>
            <a:r>
              <a:rPr sz="1200" b="1" dirty="0">
                <a:latin typeface="Arial"/>
                <a:cs typeface="Arial"/>
              </a:rPr>
              <a:t>Internal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Medicine Immunizations</a:t>
            </a:r>
            <a:endParaRPr sz="1200" dirty="0">
              <a:latin typeface="Arial"/>
              <a:cs typeface="Arial"/>
            </a:endParaRPr>
          </a:p>
          <a:p>
            <a:pPr marL="459105" marR="5080" indent="-44704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Multi-</a:t>
            </a:r>
            <a:r>
              <a:rPr sz="1200" b="1" dirty="0">
                <a:latin typeface="Arial"/>
                <a:cs typeface="Arial"/>
              </a:rPr>
              <a:t>Service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Inpatient Pediatrics Radiology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Surgical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Suite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General</a:t>
            </a:r>
            <a:endParaRPr sz="1200" dirty="0">
              <a:latin typeface="Arial"/>
              <a:cs typeface="Arial"/>
            </a:endParaRPr>
          </a:p>
          <a:p>
            <a:pPr marL="236220" marR="146050" indent="217804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Orthopedics Women’s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Health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510528" y="3627120"/>
            <a:ext cx="2146300" cy="2403475"/>
            <a:chOff x="6510528" y="3627120"/>
            <a:chExt cx="2146300" cy="240347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0528" y="3628644"/>
              <a:ext cx="1978151" cy="24018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3200" y="3627120"/>
              <a:ext cx="2103119" cy="22433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57771" y="3648455"/>
              <a:ext cx="1884045" cy="2307590"/>
            </a:xfrm>
            <a:custGeom>
              <a:avLst/>
              <a:gdLst/>
              <a:ahLst/>
              <a:cxnLst/>
              <a:rect l="l" t="t" r="r" b="b"/>
              <a:pathLst>
                <a:path w="1884045" h="2307590">
                  <a:moveTo>
                    <a:pt x="1883664" y="0"/>
                  </a:moveTo>
                  <a:lnTo>
                    <a:pt x="0" y="0"/>
                  </a:lnTo>
                  <a:lnTo>
                    <a:pt x="0" y="2307336"/>
                  </a:lnTo>
                  <a:lnTo>
                    <a:pt x="1883664" y="2307336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678711" y="3676558"/>
            <a:ext cx="164465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Diagnostic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Laboratory </a:t>
            </a:r>
            <a:r>
              <a:rPr sz="1200" b="1" dirty="0">
                <a:latin typeface="Arial"/>
                <a:cs typeface="Arial"/>
              </a:rPr>
              <a:t>Facility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Management </a:t>
            </a:r>
            <a:r>
              <a:rPr sz="1200" b="1" dirty="0">
                <a:latin typeface="Arial"/>
                <a:cs typeface="Arial"/>
              </a:rPr>
              <a:t>Information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Systems Logistics</a:t>
            </a:r>
            <a:endParaRPr sz="1200">
              <a:latin typeface="Arial"/>
              <a:cs typeface="Arial"/>
            </a:endParaRPr>
          </a:p>
          <a:p>
            <a:pPr marL="90170" marR="86995" indent="-63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Medical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Readiness </a:t>
            </a:r>
            <a:r>
              <a:rPr sz="1200" b="1" dirty="0">
                <a:latin typeface="Arial"/>
                <a:cs typeface="Arial"/>
              </a:rPr>
              <a:t>Nutritional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Medicine Pharmacy</a:t>
            </a:r>
            <a:r>
              <a:rPr sz="1200" b="1" spc="5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Resource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Mgmt</a:t>
            </a:r>
            <a:endParaRPr sz="1200">
              <a:latin typeface="Arial"/>
              <a:cs typeface="Arial"/>
            </a:endParaRPr>
          </a:p>
          <a:p>
            <a:pPr marL="300355" marR="55244" indent="-24384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TRICARE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Operations </a:t>
            </a:r>
            <a:r>
              <a:rPr sz="1200" b="1" dirty="0">
                <a:latin typeface="Arial"/>
                <a:cs typeface="Arial"/>
              </a:rPr>
              <a:t>&amp;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Patient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Admin</a:t>
            </a:r>
            <a:endParaRPr sz="1200">
              <a:latin typeface="Arial"/>
              <a:cs typeface="Arial"/>
            </a:endParaRPr>
          </a:p>
          <a:p>
            <a:pPr marL="52069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War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Reserve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Material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46732" y="1365504"/>
            <a:ext cx="1613915" cy="103327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205325" y="1414851"/>
            <a:ext cx="12966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268605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Group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Staff </a:t>
            </a:r>
            <a:r>
              <a:rPr sz="900" b="1" dirty="0">
                <a:latin typeface="Arial"/>
                <a:cs typeface="Arial"/>
              </a:rPr>
              <a:t>Ed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&amp;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Training</a:t>
            </a:r>
            <a:endParaRPr sz="900" dirty="0">
              <a:latin typeface="Arial"/>
              <a:cs typeface="Arial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Group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Practice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Mgt </a:t>
            </a:r>
            <a:r>
              <a:rPr sz="900" b="1" dirty="0">
                <a:latin typeface="Arial"/>
                <a:cs typeface="Arial"/>
              </a:rPr>
              <a:t>Health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Care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Integration </a:t>
            </a:r>
            <a:r>
              <a:rPr sz="900" b="1" dirty="0">
                <a:latin typeface="Arial"/>
                <a:cs typeface="Arial"/>
              </a:rPr>
              <a:t>Quality/Risk/Safety</a:t>
            </a:r>
            <a:r>
              <a:rPr sz="900" b="1" spc="-6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Mgt </a:t>
            </a:r>
            <a:r>
              <a:rPr sz="900" b="1" dirty="0">
                <a:latin typeface="Arial"/>
                <a:cs typeface="Arial"/>
              </a:rPr>
              <a:t>Disease/Case</a:t>
            </a:r>
            <a:r>
              <a:rPr sz="900" b="1" spc="-6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Mgt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011167" y="1274064"/>
            <a:ext cx="3142615" cy="1080770"/>
            <a:chOff x="4011167" y="1274064"/>
            <a:chExt cx="3142615" cy="108077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1167" y="1274064"/>
              <a:ext cx="1171955" cy="10805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8300" y="1373123"/>
              <a:ext cx="1705355" cy="89611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610452" y="1422184"/>
            <a:ext cx="13798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90805" indent="10604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Clinical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Oversight </a:t>
            </a:r>
            <a:r>
              <a:rPr sz="900" b="1" dirty="0">
                <a:latin typeface="Arial"/>
                <a:cs typeface="Arial"/>
              </a:rPr>
              <a:t>607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MMS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IDMT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Daegu</a:t>
            </a:r>
            <a:endParaRPr sz="900">
              <a:latin typeface="Arial"/>
              <a:cs typeface="Arial"/>
            </a:endParaRPr>
          </a:p>
          <a:p>
            <a:pPr marL="12700" marR="5080" indent="214629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694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ISRG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Medics </a:t>
            </a:r>
            <a:r>
              <a:rPr sz="900" b="1" dirty="0">
                <a:latin typeface="Arial"/>
                <a:cs typeface="Arial"/>
              </a:rPr>
              <a:t>25/36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Fighter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Sqs </a:t>
            </a:r>
            <a:r>
              <a:rPr sz="900" b="1" spc="-10" dirty="0">
                <a:latin typeface="Arial"/>
                <a:cs typeface="Arial"/>
              </a:rPr>
              <a:t>Clinics</a:t>
            </a:r>
            <a:endParaRPr sz="900">
              <a:latin typeface="Arial"/>
              <a:cs typeface="Arial"/>
            </a:endParaRPr>
          </a:p>
          <a:p>
            <a:pPr marL="20574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5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Recon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Sq</a:t>
            </a:r>
            <a:r>
              <a:rPr sz="900" b="1" spc="-10" dirty="0">
                <a:latin typeface="Arial"/>
                <a:cs typeface="Arial"/>
              </a:rPr>
              <a:t> Clinic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73379" y="2554223"/>
            <a:ext cx="8380730" cy="1049020"/>
            <a:chOff x="373379" y="2554223"/>
            <a:chExt cx="8380730" cy="1049020"/>
          </a:xfrm>
        </p:grpSpPr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34256" y="2560319"/>
              <a:ext cx="626363" cy="6050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3979" y="2554223"/>
              <a:ext cx="629411" cy="6035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19187" y="2563367"/>
              <a:ext cx="615695" cy="59739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73379" y="3244595"/>
              <a:ext cx="8380730" cy="358140"/>
            </a:xfrm>
            <a:custGeom>
              <a:avLst/>
              <a:gdLst/>
              <a:ahLst/>
              <a:cxnLst/>
              <a:rect l="l" t="t" r="r" b="b"/>
              <a:pathLst>
                <a:path w="8380730" h="358139">
                  <a:moveTo>
                    <a:pt x="8380476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8380476" y="358139"/>
                  </a:lnTo>
                  <a:lnTo>
                    <a:pt x="8380476" y="0"/>
                  </a:lnTo>
                  <a:close/>
                </a:path>
              </a:pathLst>
            </a:custGeom>
            <a:solidFill>
              <a:srgbClr val="5A8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70930" y="3258875"/>
            <a:ext cx="1478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Ops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12265" y="3258875"/>
            <a:ext cx="297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Readiness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52706" y="3258875"/>
            <a:ext cx="1595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94788" y="2886201"/>
            <a:ext cx="4232275" cy="12700"/>
            <a:chOff x="2494788" y="2886201"/>
            <a:chExt cx="4232275" cy="12700"/>
          </a:xfrm>
        </p:grpSpPr>
        <p:sp>
          <p:nvSpPr>
            <p:cNvPr id="43" name="object 43"/>
            <p:cNvSpPr/>
            <p:nvPr/>
          </p:nvSpPr>
          <p:spPr>
            <a:xfrm>
              <a:off x="2494788" y="2892551"/>
              <a:ext cx="1181100" cy="0"/>
            </a:xfrm>
            <a:custGeom>
              <a:avLst/>
              <a:gdLst/>
              <a:ahLst/>
              <a:cxnLst/>
              <a:rect l="l" t="t" r="r" b="b"/>
              <a:pathLst>
                <a:path w="1181100">
                  <a:moveTo>
                    <a:pt x="0" y="0"/>
                  </a:moveTo>
                  <a:lnTo>
                    <a:pt x="118073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45836" y="2892551"/>
              <a:ext cx="1181100" cy="0"/>
            </a:xfrm>
            <a:custGeom>
              <a:avLst/>
              <a:gdLst/>
              <a:ahLst/>
              <a:cxnLst/>
              <a:rect l="l" t="t" r="r" b="b"/>
              <a:pathLst>
                <a:path w="1181100">
                  <a:moveTo>
                    <a:pt x="0" y="0"/>
                  </a:moveTo>
                  <a:lnTo>
                    <a:pt x="118073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E895-6CFB-A425-88FD-7FAA8575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875E-7BAB-AFD8-82B0-563826CDCC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Dependent Care (Family Medicine, Internal Medicine, Pediatrics, Women’s Health)</a:t>
            </a:r>
          </a:p>
          <a:p>
            <a:pPr lvl="1"/>
            <a:r>
              <a:rPr lang="en-US" dirty="0"/>
              <a:t>Non Command-sponsored patients can be seen on a Space Available appointment. Call the Appointment Line after 0900 to make a same-day Space Available appointment.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DA523-BCCB-9C76-4AD7-6A5770597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767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6970-AEF5-F0F5-DF9C-E6B4E267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2EC1B-0646-A41B-F0C3-A13452427AF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/>
              <a:t>The Mental Health Clinic (MH) comprises of 3 different services:</a:t>
            </a:r>
          </a:p>
          <a:p>
            <a:pPr lvl="1"/>
            <a:r>
              <a:rPr lang="en-US" sz="2000" dirty="0"/>
              <a:t>MH (0700-1700, 1600-1700 are walk-ins only)</a:t>
            </a:r>
          </a:p>
          <a:p>
            <a:pPr lvl="2"/>
            <a:r>
              <a:rPr lang="en-US" sz="1600" dirty="0"/>
              <a:t>Offers individual counseling &amp; therapy services from licensed psychologists/social workers in addition to medication management by a psychiatrist</a:t>
            </a:r>
          </a:p>
          <a:p>
            <a:pPr lvl="2"/>
            <a:r>
              <a:rPr lang="en-US" sz="1600" dirty="0"/>
              <a:t>AD only</a:t>
            </a:r>
          </a:p>
          <a:p>
            <a:pPr lvl="1"/>
            <a:r>
              <a:rPr lang="en-US" sz="2000" dirty="0"/>
              <a:t>Alcohol &amp; Drug Abuse Prevention &amp; Treatment (ADAPT) (0700-1700)</a:t>
            </a:r>
          </a:p>
          <a:p>
            <a:pPr lvl="2"/>
            <a:r>
              <a:rPr lang="en-US" sz="1600" dirty="0"/>
              <a:t>Provides substance abuse education, assessments, and outpatient rehabilitation</a:t>
            </a:r>
          </a:p>
          <a:p>
            <a:pPr lvl="2"/>
            <a:r>
              <a:rPr lang="en-US" sz="1600" dirty="0"/>
              <a:t>AD only</a:t>
            </a:r>
          </a:p>
          <a:p>
            <a:pPr lvl="1"/>
            <a:r>
              <a:rPr lang="en-US" sz="2000" dirty="0"/>
              <a:t>Family Advocacy Program (FAP) (0700-1700)</a:t>
            </a:r>
          </a:p>
          <a:p>
            <a:pPr lvl="2"/>
            <a:r>
              <a:rPr lang="en-US" sz="1600" dirty="0"/>
              <a:t>Develops &amp; provides programs/services to prevent, halt &amp; treat child/spouse maltreatment.</a:t>
            </a:r>
          </a:p>
          <a:p>
            <a:pPr lvl="2"/>
            <a:r>
              <a:rPr lang="en-US" sz="1600" dirty="0"/>
              <a:t>AD &amp; Family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C1528-B0AD-1D63-27D9-33DFF800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347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2FCD-858A-472B-7664-4F4A7419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FSS Events</a:t>
            </a:r>
          </a:p>
        </p:txBody>
      </p:sp>
      <p:pic>
        <p:nvPicPr>
          <p:cNvPr id="6" name="Content Placeholder 5" descr="Graphical user interface&#10;&#10;AI-generated content may be incorrect.">
            <a:extLst>
              <a:ext uri="{FF2B5EF4-FFF2-40B4-BE49-F238E27FC236}">
                <a16:creationId xmlns:a16="http://schemas.microsoft.com/office/drawing/2014/main" id="{F81A9C1B-C006-0D9A-26D9-AF0469A0C95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87" y="1679829"/>
            <a:ext cx="2971800" cy="38458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5DC55-8A33-F2A5-2449-AA16A1482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0CA443E5-BBEC-A326-6C06-81E92EE15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679829"/>
            <a:ext cx="2971800" cy="3845859"/>
          </a:xfrm>
          <a:prstGeom prst="rect">
            <a:avLst/>
          </a:prstGeom>
        </p:spPr>
      </p:pic>
      <p:pic>
        <p:nvPicPr>
          <p:cNvPr id="10" name="Picture 9" descr="A picture containing text, book&#10;&#10;AI-generated content may be incorrect.">
            <a:extLst>
              <a:ext uri="{FF2B5EF4-FFF2-40B4-BE49-F238E27FC236}">
                <a16:creationId xmlns:a16="http://schemas.microsoft.com/office/drawing/2014/main" id="{ECDBE938-4240-8D68-E37B-F1937B22E5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79830"/>
            <a:ext cx="2971800" cy="38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411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D545-1628-5174-6186-2405CDF3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FSS Events</a:t>
            </a:r>
          </a:p>
        </p:txBody>
      </p:sp>
      <p:pic>
        <p:nvPicPr>
          <p:cNvPr id="6" name="Content Placeholder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CEBA6537-CFAA-D8AB-15FC-1C167A59318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6930"/>
            <a:ext cx="3763529" cy="48704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2199B-642F-3ADC-C87F-401DDB9C2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67B1B528-2128-C727-84BF-5C8040E56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6930"/>
            <a:ext cx="3657600" cy="47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57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 dirty="0"/>
              <a:t>Summary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8456" y="1384527"/>
            <a:ext cx="8447088" cy="4870450"/>
          </a:xfrm>
        </p:spPr>
        <p:txBody>
          <a:bodyPr/>
          <a:lstStyle/>
          <a:p>
            <a:r>
              <a:rPr lang="en-US" sz="2000" dirty="0"/>
              <a:t>General Clinic Information</a:t>
            </a:r>
          </a:p>
          <a:p>
            <a:r>
              <a:rPr lang="en-US" sz="2000" dirty="0"/>
              <a:t>MHS GENESIS Patient Portal</a:t>
            </a:r>
          </a:p>
          <a:p>
            <a:r>
              <a:rPr lang="en-US" sz="2000" dirty="0"/>
              <a:t>Booking FAQs</a:t>
            </a:r>
          </a:p>
          <a:p>
            <a:r>
              <a:rPr lang="en-US" sz="2000" dirty="0"/>
              <a:t>TRICARE In-Processing &amp; International SOS (ISOS)</a:t>
            </a:r>
          </a:p>
          <a:p>
            <a:r>
              <a:rPr lang="en-US" sz="2000" dirty="0"/>
              <a:t>Referrals</a:t>
            </a:r>
          </a:p>
          <a:p>
            <a:r>
              <a:rPr lang="en-US" sz="2000" dirty="0"/>
              <a:t>Host Nation Hospitals</a:t>
            </a:r>
          </a:p>
          <a:p>
            <a:r>
              <a:rPr lang="en-US" sz="2000" dirty="0"/>
              <a:t>EFMP</a:t>
            </a:r>
          </a:p>
          <a:p>
            <a:r>
              <a:rPr lang="en-US" sz="2000" dirty="0"/>
              <a:t>MDG Capabilities</a:t>
            </a:r>
          </a:p>
          <a:p>
            <a:r>
              <a:rPr lang="en-US" sz="2000" dirty="0"/>
              <a:t>Access (Primary Care, Specialty Care &amp; Networks)</a:t>
            </a:r>
          </a:p>
          <a:p>
            <a:r>
              <a:rPr lang="en-US" sz="2000" dirty="0"/>
              <a:t>Mental Health Services</a:t>
            </a:r>
          </a:p>
          <a:p>
            <a:r>
              <a:rPr lang="en-US" sz="2000" dirty="0"/>
              <a:t>FSS Events</a:t>
            </a:r>
          </a:p>
          <a:p>
            <a:r>
              <a:rPr lang="en-US" sz="2000" dirty="0"/>
              <a:t>Open Forum Q&amp;A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8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 dirty="0"/>
              <a:t>Open Forum Q&amp;A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4943" y="1333529"/>
            <a:ext cx="8086707" cy="4870450"/>
          </a:xfrm>
        </p:spPr>
        <p:txBody>
          <a:bodyPr/>
          <a:lstStyle/>
          <a:p>
            <a:endParaRPr lang="en-US" sz="100" dirty="0"/>
          </a:p>
          <a:p>
            <a:r>
              <a:rPr lang="en-US" sz="2000" dirty="0"/>
              <a:t>Subject Matter Experts</a:t>
            </a:r>
          </a:p>
          <a:p>
            <a:pPr lvl="1"/>
            <a:r>
              <a:rPr lang="en-US" sz="1600" dirty="0"/>
              <a:t>MDG Leadership</a:t>
            </a:r>
          </a:p>
          <a:p>
            <a:pPr lvl="1"/>
            <a:r>
              <a:rPr lang="en-US" sz="1600" dirty="0"/>
              <a:t>Public Affairs</a:t>
            </a:r>
          </a:p>
          <a:p>
            <a:pPr lvl="1"/>
            <a:r>
              <a:rPr lang="en-US" sz="1600" dirty="0"/>
              <a:t>Force Support Squadron</a:t>
            </a:r>
          </a:p>
          <a:p>
            <a:pPr lvl="1"/>
            <a:r>
              <a:rPr lang="en-US" sz="1600" dirty="0"/>
              <a:t>Civil Engineer Squadron</a:t>
            </a:r>
          </a:p>
          <a:p>
            <a:pPr lvl="1"/>
            <a:r>
              <a:rPr lang="en-US" sz="1600" dirty="0"/>
              <a:t>School Liaison Program Manager (SLPM)</a:t>
            </a:r>
          </a:p>
          <a:p>
            <a:pPr lvl="1"/>
            <a:r>
              <a:rPr lang="en-US" sz="1600" dirty="0"/>
              <a:t>Support Agencies</a:t>
            </a:r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4C98640-9449-3E89-6C07-7605314F8543}"/>
              </a:ext>
            </a:extLst>
          </p:cNvPr>
          <p:cNvSpPr txBox="1">
            <a:spLocks/>
          </p:cNvSpPr>
          <p:nvPr/>
        </p:nvSpPr>
        <p:spPr bwMode="auto">
          <a:xfrm>
            <a:off x="4976446" y="5596288"/>
            <a:ext cx="4088424" cy="5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00" kern="0" dirty="0"/>
          </a:p>
          <a:p>
            <a:pPr marL="0" indent="0" algn="ctr">
              <a:buNone/>
            </a:pPr>
            <a:r>
              <a:rPr lang="en-US" sz="1600" kern="0" dirty="0"/>
              <a:t>Scan Here to Submit a Question Online.</a:t>
            </a:r>
            <a:endParaRPr lang="en-US" sz="1100" kern="0" dirty="0"/>
          </a:p>
          <a:p>
            <a:pPr lvl="1"/>
            <a:endParaRPr lang="en-US" sz="18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</p:txBody>
      </p:sp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95E6DCB8-836E-6E63-369B-62FAFD84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27" y="2524627"/>
            <a:ext cx="3071661" cy="30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72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ACD2-4A8D-06B3-52D3-E7929B0B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16" y="278862"/>
            <a:ext cx="7107767" cy="957590"/>
          </a:xfrm>
        </p:spPr>
        <p:txBody>
          <a:bodyPr/>
          <a:lstStyle/>
          <a:p>
            <a:pPr algn="ctr"/>
            <a:r>
              <a:rPr lang="en-US" sz="3200" dirty="0"/>
              <a:t>Join Us Next Time!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4CE1C-9F6D-CD0D-F1ED-2A411E9C3E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25" smtClean="0"/>
              <a:t>19</a:t>
            </a:fld>
            <a:endParaRPr lang="en-US" spc="-25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F351-4FE1-57F3-8343-F777DA5DB852}"/>
              </a:ext>
            </a:extLst>
          </p:cNvPr>
          <p:cNvSpPr txBox="1">
            <a:spLocks/>
          </p:cNvSpPr>
          <p:nvPr/>
        </p:nvSpPr>
        <p:spPr>
          <a:xfrm>
            <a:off x="384943" y="1333529"/>
            <a:ext cx="8086707" cy="4870450"/>
          </a:xfrm>
          <a:prstGeom prst="rect">
            <a:avLst/>
          </a:prstGeom>
        </p:spPr>
        <p:txBody>
          <a:bodyPr/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u="sng" kern="0" dirty="0"/>
              <a:t>July Team Osan Town Hall</a:t>
            </a:r>
          </a:p>
          <a:p>
            <a:pPr marL="0" indent="0" algn="ctr">
              <a:buNone/>
            </a:pPr>
            <a:r>
              <a:rPr lang="en-US" kern="0" dirty="0"/>
              <a:t>Date: 16 July</a:t>
            </a:r>
          </a:p>
          <a:p>
            <a:pPr marL="0" indent="0" algn="ctr">
              <a:buNone/>
            </a:pPr>
            <a:r>
              <a:rPr lang="en-US" kern="0" dirty="0"/>
              <a:t>Time: 1700</a:t>
            </a:r>
          </a:p>
          <a:p>
            <a:pPr marL="0" indent="0" algn="ctr">
              <a:buNone/>
            </a:pPr>
            <a:r>
              <a:rPr lang="en-US" kern="0" dirty="0"/>
              <a:t>Location: Officers</a:t>
            </a:r>
            <a:r>
              <a:rPr lang="en-US" kern="0"/>
              <a:t>’ Club</a:t>
            </a:r>
            <a:endParaRPr lang="en-US" kern="0" dirty="0"/>
          </a:p>
          <a:p>
            <a:pPr marL="0" indent="0" algn="ctr">
              <a:buNone/>
            </a:pPr>
            <a:r>
              <a:rPr lang="en-US" kern="0" dirty="0"/>
              <a:t>Topic: Housing</a:t>
            </a:r>
          </a:p>
          <a:p>
            <a:endParaRPr lang="en-US" sz="2000" kern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001B0C-0070-426D-73D6-BE66670981B8}"/>
              </a:ext>
            </a:extLst>
          </p:cNvPr>
          <p:cNvGrpSpPr/>
          <p:nvPr/>
        </p:nvGrpSpPr>
        <p:grpSpPr>
          <a:xfrm>
            <a:off x="985980" y="3768754"/>
            <a:ext cx="7172038" cy="2587624"/>
            <a:chOff x="537343" y="3768754"/>
            <a:chExt cx="7172038" cy="2587624"/>
          </a:xfrm>
        </p:grpSpPr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E34EE1FE-B84D-7B20-7FA4-29F372051FEE}"/>
                </a:ext>
              </a:extLst>
            </p:cNvPr>
            <p:cNvSpPr txBox="1">
              <a:spLocks/>
            </p:cNvSpPr>
            <p:nvPr/>
          </p:nvSpPr>
          <p:spPr>
            <a:xfrm>
              <a:off x="537343" y="3945275"/>
              <a:ext cx="4794945" cy="2411103"/>
            </a:xfrm>
            <a:prstGeom prst="rect">
              <a:avLst/>
            </a:prstGeom>
          </p:spPr>
          <p:txBody>
            <a:bodyPr/>
            <a:lstStyle>
              <a:lvl1pPr marL="285744" indent="-28574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51C77"/>
                </a:buClr>
                <a:buSzPct val="120000"/>
                <a:buFont typeface="Wingdings" panose="05000000000000000000" pitchFamily="2" charset="2"/>
                <a:buChar char="§"/>
                <a:defRPr sz="2400" b="1">
                  <a:solidFill>
                    <a:srgbClr val="151C77"/>
                  </a:solidFill>
                  <a:latin typeface="+mn-lt"/>
                  <a:ea typeface="+mn-ea"/>
                  <a:cs typeface="+mn-cs"/>
                </a:defRPr>
              </a:lvl1pPr>
              <a:lvl2pPr marL="688957" indent="-28256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51C77"/>
                </a:buClr>
                <a:buSzPct val="120000"/>
                <a:buFont typeface="Wingdings" panose="05000000000000000000" pitchFamily="2" charset="2"/>
                <a:buChar char="§"/>
                <a:defRPr sz="2200" b="1">
                  <a:solidFill>
                    <a:srgbClr val="151C77"/>
                  </a:solidFill>
                  <a:latin typeface="+mn-lt"/>
                </a:defRPr>
              </a:lvl2pPr>
              <a:lvl3pPr marL="1027088" indent="-22383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51C77"/>
                </a:buClr>
                <a:buSzPct val="120000"/>
                <a:buFont typeface="Wingdings" panose="05000000000000000000" pitchFamily="2" charset="2"/>
                <a:buChar char="§"/>
                <a:defRPr b="1">
                  <a:solidFill>
                    <a:srgbClr val="151C77"/>
                  </a:solidFill>
                  <a:latin typeface="+mn-lt"/>
                </a:defRPr>
              </a:lvl3pPr>
              <a:lvl4pPr marL="1600160" indent="-22859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349" indent="-22859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914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u="sng" kern="0" dirty="0"/>
                <a:t>View Previous Town Hall Minutes:</a:t>
              </a:r>
            </a:p>
            <a:p>
              <a:pPr marL="0" indent="0">
                <a:buNone/>
              </a:pPr>
              <a:r>
                <a:rPr lang="en-US" sz="2000" kern="0" dirty="0"/>
                <a:t>https://51fss.com/mustang-one-stop/</a:t>
              </a:r>
            </a:p>
            <a:p>
              <a:endParaRPr lang="en-US" sz="2000" kern="0" dirty="0"/>
            </a:p>
          </p:txBody>
        </p:sp>
        <p:pic>
          <p:nvPicPr>
            <p:cNvPr id="7" name="Picture 6" descr="Qr code&#10;&#10;AI-generated content may be incorrect.">
              <a:extLst>
                <a:ext uri="{FF2B5EF4-FFF2-40B4-BE49-F238E27FC236}">
                  <a16:creationId xmlns:a16="http://schemas.microsoft.com/office/drawing/2014/main" id="{151E8B2F-904E-6227-D0D1-B1495BA5F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997" y="3768754"/>
              <a:ext cx="2500384" cy="2500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68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51868" y="1996774"/>
            <a:ext cx="5392132" cy="32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135000"/>
              <a:buChar char="•"/>
              <a:defRPr sz="2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5000"/>
              <a:buFont typeface="Wingdings" panose="05000000000000000000" pitchFamily="2" charset="2"/>
              <a:buChar char="w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51st Medical Group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Osan AB Townhall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2025</a:t>
            </a:r>
            <a:endParaRPr lang="en-US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6488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56DAE-6FF7-E375-BAB5-98506E18A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C2659D-E9E3-4A03-47D1-7101DB720308}"/>
              </a:ext>
            </a:extLst>
          </p:cNvPr>
          <p:cNvGrpSpPr/>
          <p:nvPr/>
        </p:nvGrpSpPr>
        <p:grpSpPr>
          <a:xfrm>
            <a:off x="413948" y="1631097"/>
            <a:ext cx="8316104" cy="4388763"/>
            <a:chOff x="243696" y="1342340"/>
            <a:chExt cx="8316104" cy="43887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879189-ADBB-B455-EE3B-2AB5EDD0D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029" y="1342340"/>
              <a:ext cx="2555109" cy="2765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9ADCA11-9664-5C1C-8A35-1282D0842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825" y="1550942"/>
              <a:ext cx="2425835" cy="242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915F37-25DE-EB5E-B450-BFBDAD85B772}"/>
                </a:ext>
              </a:extLst>
            </p:cNvPr>
            <p:cNvSpPr txBox="1"/>
            <p:nvPr/>
          </p:nvSpPr>
          <p:spPr>
            <a:xfrm>
              <a:off x="243696" y="3976777"/>
              <a:ext cx="4155776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51st Medical Group Facebook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MTF hours, events, etc.</a:t>
              </a:r>
            </a:p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1A499E-C250-6785-D658-86BDD729B31A}"/>
                </a:ext>
              </a:extLst>
            </p:cNvPr>
            <p:cNvSpPr txBox="1"/>
            <p:nvPr/>
          </p:nvSpPr>
          <p:spPr>
            <a:xfrm>
              <a:off x="4611159" y="3976777"/>
              <a:ext cx="39486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ISOS </a:t>
              </a:r>
              <a:r>
                <a:rPr lang="en-US" sz="2400" b="1" dirty="0" err="1">
                  <a:solidFill>
                    <a:srgbClr val="002060"/>
                  </a:solidFill>
                </a:rPr>
                <a:t>MyCare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Overseas App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Track referrals &amp; appointments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Submit claims, find network providers, etc.</a:t>
              </a:r>
              <a:endParaRPr lang="en-US" sz="2000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D7E4B66-EC5B-650B-97C9-3739F712B9EC}"/>
              </a:ext>
            </a:extLst>
          </p:cNvPr>
          <p:cNvSpPr txBox="1">
            <a:spLocks/>
          </p:cNvSpPr>
          <p:nvPr/>
        </p:nvSpPr>
        <p:spPr>
          <a:xfrm>
            <a:off x="706327" y="405555"/>
            <a:ext cx="7731346" cy="101611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5pPr>
            <a:lvl6pPr marL="457146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6pPr>
            <a:lvl7pPr marL="914293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7pPr>
            <a:lvl8pPr marL="137144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8pPr>
            <a:lvl9pPr marL="1828586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kern="0" dirty="0"/>
              <a:t>Medical Group QR Codes</a:t>
            </a:r>
          </a:p>
        </p:txBody>
      </p:sp>
    </p:spTree>
    <p:extLst>
      <p:ext uri="{BB962C8B-B14F-4D97-AF65-F5344CB8AC3E}">
        <p14:creationId xmlns:p14="http://schemas.microsoft.com/office/powerpoint/2010/main" val="219059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 sz="3600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8456" y="1384527"/>
            <a:ext cx="8447088" cy="4870450"/>
          </a:xfrm>
        </p:spPr>
        <p:txBody>
          <a:bodyPr/>
          <a:lstStyle/>
          <a:p>
            <a:r>
              <a:rPr lang="en-US" sz="2000" dirty="0"/>
              <a:t>General Clinic Information</a:t>
            </a:r>
          </a:p>
          <a:p>
            <a:r>
              <a:rPr lang="en-US" sz="2000" dirty="0"/>
              <a:t>MHS GENESIS Patient Portal</a:t>
            </a:r>
          </a:p>
          <a:p>
            <a:r>
              <a:rPr lang="en-US" sz="2000" dirty="0"/>
              <a:t>Booking FAQs</a:t>
            </a:r>
          </a:p>
          <a:p>
            <a:r>
              <a:rPr lang="en-US" sz="2000" dirty="0"/>
              <a:t>TRICARE In-Processing &amp; International SOS (ISOS)</a:t>
            </a:r>
          </a:p>
          <a:p>
            <a:r>
              <a:rPr lang="en-US" sz="2000" dirty="0"/>
              <a:t>Referrals</a:t>
            </a:r>
          </a:p>
          <a:p>
            <a:r>
              <a:rPr lang="en-US" sz="2000" dirty="0"/>
              <a:t>Host Nation Hospitals</a:t>
            </a:r>
          </a:p>
          <a:p>
            <a:r>
              <a:rPr lang="en-US" sz="2000" dirty="0"/>
              <a:t>EFMP</a:t>
            </a:r>
          </a:p>
          <a:p>
            <a:r>
              <a:rPr lang="en-US" sz="2000" dirty="0"/>
              <a:t>MDG Capabilities</a:t>
            </a:r>
          </a:p>
          <a:p>
            <a:r>
              <a:rPr lang="en-US" sz="2000" dirty="0"/>
              <a:t>Access (Primary Care, Specialty Care &amp; Networks)</a:t>
            </a:r>
          </a:p>
          <a:p>
            <a:r>
              <a:rPr lang="en-US" sz="2000" dirty="0"/>
              <a:t>Mental Health Services</a:t>
            </a:r>
          </a:p>
          <a:p>
            <a:r>
              <a:rPr lang="en-US" sz="2000" dirty="0"/>
              <a:t>FSS Events</a:t>
            </a:r>
          </a:p>
          <a:p>
            <a:r>
              <a:rPr lang="en-US" sz="2000" dirty="0"/>
              <a:t>Open Forum Q&amp;A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272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A22B-77C8-A9C7-F01A-085F1F4C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125E4-2A33-EE55-0394-AA6D54591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C89464FB-406C-65A9-79EC-4BC875F8FC35}"/>
              </a:ext>
            </a:extLst>
          </p:cNvPr>
          <p:cNvSpPr txBox="1"/>
          <p:nvPr/>
        </p:nvSpPr>
        <p:spPr>
          <a:xfrm>
            <a:off x="534838" y="1447133"/>
            <a:ext cx="8037662" cy="3857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General Clinic Information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en-US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u="sng" dirty="0">
                <a:solidFill>
                  <a:srgbClr val="002060"/>
                </a:solidFill>
                <a:latin typeface="Arial"/>
                <a:cs typeface="Arial"/>
              </a:rPr>
              <a:t>Hours of Operation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Mon</a:t>
            </a:r>
            <a:r>
              <a:rPr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-</a:t>
            </a:r>
            <a:r>
              <a:rPr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Fri</a:t>
            </a:r>
            <a:r>
              <a:rPr spc="-25" dirty="0">
                <a:solidFill>
                  <a:srgbClr val="002060"/>
                </a:solidFill>
                <a:latin typeface="Arial"/>
                <a:cs typeface="Arial"/>
              </a:rPr>
              <a:t> 0700-</a:t>
            </a:r>
            <a:r>
              <a:rPr spc="-20" dirty="0">
                <a:solidFill>
                  <a:srgbClr val="002060"/>
                </a:solidFill>
                <a:latin typeface="Arial"/>
                <a:cs typeface="Arial"/>
              </a:rPr>
              <a:t>1700 </a:t>
            </a:r>
            <a:endParaRPr lang="en-US" spc="-2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en-US" spc="-2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u="sng" spc="-20" dirty="0">
                <a:solidFill>
                  <a:srgbClr val="002060"/>
                </a:solidFill>
                <a:latin typeface="Arial"/>
                <a:cs typeface="Arial"/>
              </a:rPr>
              <a:t>Appointment Line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002060"/>
                </a:solidFill>
                <a:latin typeface="Arial"/>
                <a:cs typeface="Arial"/>
              </a:rPr>
              <a:t>Mon - Fri 0700-1600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COMM:</a:t>
            </a:r>
            <a:r>
              <a:rPr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02060"/>
                </a:solidFill>
                <a:latin typeface="Arial"/>
                <a:cs typeface="Arial"/>
              </a:rPr>
              <a:t>0505-784-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DOCS</a:t>
            </a:r>
            <a:r>
              <a:rPr spc="-10" dirty="0">
                <a:solidFill>
                  <a:srgbClr val="002060"/>
                </a:solidFill>
                <a:latin typeface="Arial"/>
                <a:cs typeface="Arial"/>
              </a:rPr>
              <a:t> (3627)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DSN: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02060"/>
                </a:solidFill>
                <a:latin typeface="Arial"/>
                <a:cs typeface="Arial"/>
              </a:rPr>
              <a:t>784-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DOCS</a:t>
            </a:r>
            <a:r>
              <a:rPr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2060"/>
                </a:solidFill>
                <a:latin typeface="Arial"/>
                <a:cs typeface="Arial"/>
              </a:rPr>
              <a:t>(3627)</a:t>
            </a:r>
            <a:endParaRPr lang="en-US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pc="-1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b="1" u="sng" spc="-10" dirty="0">
                <a:solidFill>
                  <a:srgbClr val="002060"/>
                </a:solidFill>
                <a:latin typeface="Arial"/>
                <a:cs typeface="Arial"/>
              </a:rPr>
              <a:t>Reoccurring Closures</a:t>
            </a:r>
          </a:p>
          <a:p>
            <a:pPr algn="ctr">
              <a:lnSpc>
                <a:spcPct val="100000"/>
              </a:lnSpc>
            </a:pPr>
            <a:r>
              <a:rPr lang="en-US" spc="-10" dirty="0">
                <a:solidFill>
                  <a:srgbClr val="002060"/>
                </a:solidFill>
                <a:latin typeface="Arial"/>
                <a:cs typeface="Arial"/>
              </a:rPr>
              <a:t>Clinic closed for medical readiness training on the 3</a:t>
            </a:r>
            <a:r>
              <a:rPr lang="en-US" spc="-10" baseline="30000" dirty="0">
                <a:solidFill>
                  <a:srgbClr val="002060"/>
                </a:solidFill>
                <a:latin typeface="Arial"/>
                <a:cs typeface="Arial"/>
              </a:rPr>
              <a:t>rd</a:t>
            </a:r>
            <a:r>
              <a:rPr lang="en-US" spc="-10" dirty="0">
                <a:solidFill>
                  <a:srgbClr val="002060"/>
                </a:solidFill>
                <a:latin typeface="Arial"/>
                <a:cs typeface="Arial"/>
              </a:rPr>
              <a:t> Thursday of each month.</a:t>
            </a:r>
          </a:p>
          <a:p>
            <a:pPr algn="ctr">
              <a:lnSpc>
                <a:spcPct val="100000"/>
              </a:lnSpc>
            </a:pPr>
            <a:r>
              <a:rPr lang="en-US" spc="-10" dirty="0">
                <a:solidFill>
                  <a:srgbClr val="002060"/>
                </a:solidFill>
                <a:latin typeface="Arial"/>
                <a:cs typeface="Arial"/>
              </a:rPr>
              <a:t>Closed for federal holidays and limited services on FW Down Days. </a:t>
            </a:r>
            <a:endParaRPr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037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197-4F3A-F6B3-42B9-0829D505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MHS GENESIS Patient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A1329-2C15-7851-DE30-EED4BE887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B9381-F383-DF8C-CE84-DE4C29F77F64}"/>
              </a:ext>
            </a:extLst>
          </p:cNvPr>
          <p:cNvSpPr txBox="1"/>
          <p:nvPr/>
        </p:nvSpPr>
        <p:spPr>
          <a:xfrm>
            <a:off x="245267" y="1423359"/>
            <a:ext cx="77099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Health Record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(clinic visits and test results)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your PCM Team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 Refill Requests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15BEC-CDA3-8FC4-33B4-33D5E09F98C9}"/>
              </a:ext>
            </a:extLst>
          </p:cNvPr>
          <p:cNvSpPr txBox="1"/>
          <p:nvPr/>
        </p:nvSpPr>
        <p:spPr>
          <a:xfrm>
            <a:off x="4816590" y="1423359"/>
            <a:ext cx="4082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151C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access the MHS GENESIS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151C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Portal visit: </a:t>
            </a:r>
          </a:p>
          <a:p>
            <a:pPr algn="l">
              <a:defRPr/>
            </a:pPr>
            <a:r>
              <a:rPr lang="en-US" sz="1800" dirty="0">
                <a:solidFill>
                  <a:srgbClr val="151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https://my.mhsgenesis.health.mil</a:t>
            </a:r>
            <a:endParaRPr lang="en-US" sz="1600" b="1" dirty="0">
              <a:solidFill>
                <a:srgbClr val="151C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0AFA4-6949-6B55-FDFF-AB8D4CFC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29" y="3267201"/>
            <a:ext cx="4588342" cy="28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241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BAC-1C97-213E-51E3-5CFD4D70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Booking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7B611-8277-3F8F-935C-CDAD76D2EB6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When should I book an in-person appt?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symptoms that do not warrant Emergency Room or Urgent Care Center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Initial request for a profile/referral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Emergency Room follow-up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Conditions that require physical assessment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blood pressure, musculoskeletal, skin issues)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First Term Airmen PHA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EFMP Clearance for family members</a:t>
            </a:r>
          </a:p>
          <a:p>
            <a:pPr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When should I book a virtual appt (phone)?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Medication/Condition follow-up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Referral request for an existing condition (ex. Urology referral for vasectomy)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Profile extension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Lab/Radiology results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Medical clearance</a:t>
            </a:r>
          </a:p>
          <a:p>
            <a:pPr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What can be done over messaging my PCM (instead of an appt)?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Medication refill request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Referral 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Incidences when a patient sends an attachment (Convalescent leave requests, Urgent Care Center discharge paperwork, radiology reports, med clearance form, etc.,)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F5531-E3F5-EC0E-7074-AE9E98B1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004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 sz="3200" dirty="0"/>
              <a:t> TRICARE In-Processing &amp; ISOS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8456" y="1384527"/>
            <a:ext cx="8447088" cy="4870450"/>
          </a:xfrm>
        </p:spPr>
        <p:txBody>
          <a:bodyPr/>
          <a:lstStyle/>
          <a:p>
            <a:r>
              <a:rPr lang="en-US" sz="2000" dirty="0"/>
              <a:t>Mandatory TRICARE Briefing for AD Members</a:t>
            </a:r>
          </a:p>
          <a:p>
            <a:pPr lvl="1"/>
            <a:r>
              <a:rPr lang="en-US" sz="1800" dirty="0"/>
              <a:t>Tuesdays, Wednesdays, and Thursdays </a:t>
            </a:r>
          </a:p>
          <a:p>
            <a:pPr lvl="2"/>
            <a:r>
              <a:rPr lang="en-US" sz="1600" dirty="0"/>
              <a:t>(excluding federal holidays &amp; exercise weeks)</a:t>
            </a:r>
          </a:p>
          <a:p>
            <a:pPr lvl="1"/>
            <a:r>
              <a:rPr lang="en-US" sz="1800" dirty="0"/>
              <a:t>From 1300-1400</a:t>
            </a:r>
          </a:p>
          <a:p>
            <a:pPr lvl="1"/>
            <a:r>
              <a:rPr lang="en-US" sz="1800" dirty="0"/>
              <a:t>Mustang Community Center – Ballroom</a:t>
            </a:r>
          </a:p>
          <a:p>
            <a:r>
              <a:rPr lang="en-US" sz="2000" dirty="0"/>
              <a:t>International SOS (ISOS) is responsible for coordination of medical benefit of the TRICARE Overseas Program</a:t>
            </a:r>
          </a:p>
          <a:p>
            <a:pPr lvl="1"/>
            <a:r>
              <a:rPr lang="en-US" sz="1800" dirty="0"/>
              <a:t>Management of referrals for TRICARE Prime members</a:t>
            </a:r>
          </a:p>
          <a:p>
            <a:pPr lvl="1"/>
            <a:r>
              <a:rPr lang="en-US" sz="1800" dirty="0"/>
              <a:t>International medical claim dispute for ALL TRICARE members</a:t>
            </a:r>
          </a:p>
          <a:p>
            <a:pPr lvl="1"/>
            <a:r>
              <a:rPr lang="en-US" sz="1800" dirty="0"/>
              <a:t>Translation services for TRICARE Prime members stationed overseas</a:t>
            </a:r>
          </a:p>
          <a:p>
            <a:r>
              <a:rPr lang="en-US" sz="2000" dirty="0"/>
              <a:t>Beneficiary Counseling Org Box</a:t>
            </a:r>
          </a:p>
          <a:p>
            <a:pPr lvl="1"/>
            <a:r>
              <a:rPr lang="en-US" sz="1800" dirty="0"/>
              <a:t>dha.osan.osan-51st-mdg.mbx.bcac-dcao@health.mil</a:t>
            </a:r>
          </a:p>
          <a:p>
            <a:endParaRPr lang="en-US" sz="22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321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B7D9-44A1-FE28-366B-0F355974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3C9D-C664-58E9-9FB5-638CF5295E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TRICARE Prime:</a:t>
            </a:r>
          </a:p>
          <a:p>
            <a:pPr lvl="1"/>
            <a:r>
              <a:rPr lang="en-US" dirty="0"/>
              <a:t>Requires referrals for specialist visits &amp; some diagnostic services</a:t>
            </a:r>
          </a:p>
          <a:p>
            <a:pPr lvl="1"/>
            <a:r>
              <a:rPr lang="en-US" dirty="0"/>
              <a:t>Beneficiaries must get a referral from their Primary Care Manager (PCM) before seeing a specialist</a:t>
            </a:r>
          </a:p>
          <a:p>
            <a:r>
              <a:rPr lang="en-US" dirty="0"/>
              <a:t>TRICARE Select:</a:t>
            </a:r>
          </a:p>
          <a:p>
            <a:pPr lvl="1"/>
            <a:r>
              <a:rPr lang="en-US" dirty="0"/>
              <a:t>Generally, does not require referrals for most health care services</a:t>
            </a:r>
          </a:p>
          <a:p>
            <a:pPr lvl="1"/>
            <a:r>
              <a:rPr lang="en-US" dirty="0"/>
              <a:t>Out-of-pocket costs (Co-pays)</a:t>
            </a:r>
          </a:p>
          <a:p>
            <a:pPr lvl="1"/>
            <a:r>
              <a:rPr lang="en-US" dirty="0"/>
              <a:t>Beneficiaries can choose any TRICARE-authorized provider without a referral, although some services may require pre-authorizations.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F49A-B990-ECFE-21D8-E279A65F4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416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Custom Design">
  <a:themeElements>
    <a:clrScheme name="DHA">
      <a:dk1>
        <a:srgbClr val="990000"/>
      </a:dk1>
      <a:lt1>
        <a:sysClr val="window" lastClr="FFFFFF"/>
      </a:lt1>
      <a:dk2>
        <a:srgbClr val="002060"/>
      </a:dk2>
      <a:lt2>
        <a:srgbClr val="DBE5F1"/>
      </a:lt2>
      <a:accent1>
        <a:srgbClr val="990000"/>
      </a:accent1>
      <a:accent2>
        <a:srgbClr val="DECBCB"/>
      </a:accent2>
      <a:accent3>
        <a:srgbClr val="002060"/>
      </a:accent3>
      <a:accent4>
        <a:srgbClr val="DBE5F1"/>
      </a:accent4>
      <a:accent5>
        <a:srgbClr val="7F7F7F"/>
      </a:accent5>
      <a:accent6>
        <a:srgbClr val="F2F2F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RS Theme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F659B5F243443A2C93865F5BBEF48" ma:contentTypeVersion="2" ma:contentTypeDescription="Create a new document." ma:contentTypeScope="" ma:versionID="b8278d8322600053208d422db50d6823">
  <xsd:schema xmlns:xsd="http://www.w3.org/2001/XMLSchema" xmlns:xs="http://www.w3.org/2001/XMLSchema" xmlns:p="http://schemas.microsoft.com/office/2006/metadata/properties" xmlns:ns2="27fdf4b1-8ec5-4b22-97fe-e3ccdae330da" targetNamespace="http://schemas.microsoft.com/office/2006/metadata/properties" ma:root="true" ma:fieldsID="2bbe8ad6e14252b7a7bb551d4bbb7bb3" ns2:_="">
    <xsd:import namespace="27fdf4b1-8ec5-4b22-97fe-e3ccdae330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df4b1-8ec5-4b22-97fe-e3ccdae33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35F7A-E031-4C45-BE5B-C231E99368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441330-0D58-4D2F-926C-C1632A9EABFC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27fdf4b1-8ec5-4b22-97fe-e3ccdae330da"/>
  </ds:schemaRefs>
</ds:datastoreItem>
</file>

<file path=customXml/itemProps3.xml><?xml version="1.0" encoding="utf-8"?>
<ds:datastoreItem xmlns:ds="http://schemas.openxmlformats.org/officeDocument/2006/customXml" ds:itemID="{0E15FBBB-560E-470E-B1E8-1378AE161A99}">
  <ds:schemaRefs>
    <ds:schemaRef ds:uri="27fdf4b1-8ec5-4b22-97fe-e3ccdae330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42317</TotalTime>
  <Words>1181</Words>
  <Application>Microsoft Office PowerPoint</Application>
  <PresentationFormat>On-screen Show (4:3)</PresentationFormat>
  <Paragraphs>200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Gulim</vt:lpstr>
      <vt:lpstr>Aptos</vt:lpstr>
      <vt:lpstr>Arial</vt:lpstr>
      <vt:lpstr>Bell MT</vt:lpstr>
      <vt:lpstr>Calibri</vt:lpstr>
      <vt:lpstr>Century Schoolbook</vt:lpstr>
      <vt:lpstr>Times New Roman</vt:lpstr>
      <vt:lpstr>Wingdings</vt:lpstr>
      <vt:lpstr>51 FW</vt:lpstr>
      <vt:lpstr>12_36ABW_CC</vt:lpstr>
      <vt:lpstr>1_51 FW</vt:lpstr>
      <vt:lpstr>LRS Theme</vt:lpstr>
      <vt:lpstr>2_51 FW</vt:lpstr>
      <vt:lpstr>13_36ABW_CC</vt:lpstr>
      <vt:lpstr>14_36ABW_CC</vt:lpstr>
      <vt:lpstr>15_36ABW_CC</vt:lpstr>
      <vt:lpstr>11_51 FW</vt:lpstr>
      <vt:lpstr>11_36ABW_CC</vt:lpstr>
      <vt:lpstr>18_Custom Design</vt:lpstr>
      <vt:lpstr>Scan Here to Submit a Question</vt:lpstr>
      <vt:lpstr>PowerPoint Presentation</vt:lpstr>
      <vt:lpstr>PowerPoint Presentation</vt:lpstr>
      <vt:lpstr>Agenda</vt:lpstr>
      <vt:lpstr>Medical Care</vt:lpstr>
      <vt:lpstr>MHS GENESIS Patient Portal</vt:lpstr>
      <vt:lpstr>Booking FAQs</vt:lpstr>
      <vt:lpstr> TRICARE In-Processing &amp; ISOS</vt:lpstr>
      <vt:lpstr>Medical Referrals</vt:lpstr>
      <vt:lpstr>Host Nation Hospital Support</vt:lpstr>
      <vt:lpstr>Exceptional Family Member Program (EFMP)</vt:lpstr>
      <vt:lpstr>51 MDG Capability</vt:lpstr>
      <vt:lpstr>Clinic Access</vt:lpstr>
      <vt:lpstr>Mental Health</vt:lpstr>
      <vt:lpstr>FSS Events</vt:lpstr>
      <vt:lpstr>FSS Events</vt:lpstr>
      <vt:lpstr>Summary</vt:lpstr>
      <vt:lpstr>Open Forum Q&amp;A</vt:lpstr>
      <vt:lpstr>Join Us Next Time!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GEIST, ANDREW C Capt USAF PACAF 25 FS/PILOT</dc:creator>
  <cp:lastModifiedBy>STRICKLAND, KRISTINA D Capt USAF PACAF 51 FW/PA</cp:lastModifiedBy>
  <cp:revision>1252</cp:revision>
  <cp:lastPrinted>2025-06-06T03:00:17Z</cp:lastPrinted>
  <dcterms:created xsi:type="dcterms:W3CDTF">2018-07-10T07:55:01Z</dcterms:created>
  <dcterms:modified xsi:type="dcterms:W3CDTF">2025-06-18T06:07:29Z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0x010100DE1F659B5F243443A2C93865F5BBEF48</vt:lpwstr>
  </property>
</Properties>
</file>