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32"/>
  </p:notesMasterIdLst>
  <p:sldIdLst>
    <p:sldId id="429" r:id="rId5"/>
    <p:sldId id="315" r:id="rId6"/>
    <p:sldId id="427" r:id="rId7"/>
    <p:sldId id="428" r:id="rId8"/>
    <p:sldId id="437" r:id="rId9"/>
    <p:sldId id="440" r:id="rId10"/>
    <p:sldId id="2143031989" r:id="rId11"/>
    <p:sldId id="438" r:id="rId12"/>
    <p:sldId id="2143031977" r:id="rId13"/>
    <p:sldId id="2143031978" r:id="rId14"/>
    <p:sldId id="2143031979" r:id="rId15"/>
    <p:sldId id="2143031981" r:id="rId16"/>
    <p:sldId id="2143031975" r:id="rId17"/>
    <p:sldId id="2143031973" r:id="rId18"/>
    <p:sldId id="2143031983" r:id="rId19"/>
    <p:sldId id="2143031974" r:id="rId20"/>
    <p:sldId id="4242" r:id="rId21"/>
    <p:sldId id="4233" r:id="rId22"/>
    <p:sldId id="4240" r:id="rId23"/>
    <p:sldId id="5357" r:id="rId24"/>
    <p:sldId id="5358" r:id="rId25"/>
    <p:sldId id="2143031990" r:id="rId26"/>
    <p:sldId id="5353" r:id="rId27"/>
    <p:sldId id="5355" r:id="rId28"/>
    <p:sldId id="5354" r:id="rId29"/>
    <p:sldId id="2143031988" r:id="rId30"/>
    <p:sldId id="426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86199" autoAdjust="0"/>
  </p:normalViewPr>
  <p:slideViewPr>
    <p:cSldViewPr snapToGrid="0">
      <p:cViewPr varScale="1">
        <p:scale>
          <a:sx n="92" d="100"/>
          <a:sy n="92" d="100"/>
        </p:scale>
        <p:origin x="214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378E1D-C273-4A7C-8A03-A86D263DBFB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2A7FF3F-4D7A-4DF4-A166-D12793E3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5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1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7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29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FF3F-4D7A-4DF4-A166-D12793E3B1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9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70000" y="1233490"/>
            <a:ext cx="655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000" b="1">
                <a:solidFill>
                  <a:srgbClr val="151C77"/>
                </a:solidFill>
                <a:latin typeface="Century Schoolbook" panose="02040604050505020304" pitchFamily="18" charset="0"/>
              </a:rPr>
              <a:t>I n t e g r i t y  -  S e r v i c e  -  E x c e l l e n c 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03203" y="500066"/>
            <a:ext cx="40534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>
                <a:solidFill>
                  <a:srgbClr val="161670"/>
                </a:solidFill>
              </a:rPr>
              <a:t>51st Fighter Wing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7" name="Picture 14" descr="51 FW - Leading the Ch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309817"/>
            <a:ext cx="3535362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51 FW - Leading the Char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0025"/>
            <a:ext cx="887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095750" y="3924300"/>
            <a:ext cx="4495800" cy="10477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000" i="0">
                <a:solidFill>
                  <a:srgbClr val="969696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FB20FB-CB9A-424A-B4B6-73D7B924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654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50300" y="6518275"/>
            <a:ext cx="381000" cy="304800"/>
          </a:xfrm>
        </p:spPr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65125" y="1471613"/>
            <a:ext cx="84470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431088" y="6518275"/>
            <a:ext cx="1319212" cy="304800"/>
          </a:xfr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tx1"/>
                </a:solidFill>
              </a:defRPr>
            </a:lvl1pPr>
            <a:lvl2pPr marL="406389" indent="0">
              <a:buFontTx/>
              <a:buNone/>
              <a:defRPr sz="1000">
                <a:solidFill>
                  <a:schemeClr val="tx1"/>
                </a:solidFill>
              </a:defRPr>
            </a:lvl2pPr>
            <a:lvl3pPr marL="803255" indent="0">
              <a:buFontTx/>
              <a:buNone/>
              <a:defRPr sz="1000">
                <a:solidFill>
                  <a:schemeClr val="tx1"/>
                </a:solidFill>
              </a:defRPr>
            </a:lvl3pPr>
            <a:lvl4pPr marL="1371566" indent="0">
              <a:buFontTx/>
              <a:buNone/>
              <a:defRPr sz="1000">
                <a:solidFill>
                  <a:schemeClr val="tx1"/>
                </a:solidFill>
              </a:defRPr>
            </a:lvl4pPr>
            <a:lvl5pPr marL="1828755" indent="0">
              <a:buFontTx/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52887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154" y="194619"/>
            <a:ext cx="6733029" cy="1016114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65125" y="1471613"/>
            <a:ext cx="8447088" cy="4870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9AF9D3D-67C0-3E48-2346-63A9D619EF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96969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1305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762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1" y="1536700"/>
            <a:ext cx="3989388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9" y="1536700"/>
            <a:ext cx="3989387" cy="4324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CBAAA-456F-4D02-936D-6002F76B870E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0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2" y="1536700"/>
            <a:ext cx="81311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113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88300" y="651827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000" i="0">
                <a:solidFill>
                  <a:srgbClr val="969696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FB20FB-CB9A-424A-B4B6-73D7B924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63700" y="76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 of Slide</a:t>
            </a:r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033" name="Picture 9" descr="51 FW - Leading the Charg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0025"/>
            <a:ext cx="887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1339850" y="6461124"/>
            <a:ext cx="67654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0" fontAlgn="auto" latinLnBrk="0" hangingPunct="0">
              <a:spcBef>
                <a:spcPts val="0"/>
              </a:spcBef>
              <a:spcAft>
                <a:spcPts val="0"/>
              </a:spcAft>
              <a:defRPr sz="1000" i="0" kern="1200">
                <a:solidFill>
                  <a:srgbClr val="96969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Arial" charset="0"/>
              </a:rPr>
              <a:t>We Guard the Freedom of 51 Million People</a:t>
            </a:r>
          </a:p>
        </p:txBody>
      </p:sp>
    </p:spTree>
    <p:extLst>
      <p:ext uri="{BB962C8B-B14F-4D97-AF65-F5344CB8AC3E}">
        <p14:creationId xmlns:p14="http://schemas.microsoft.com/office/powerpoint/2010/main" val="69496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5pPr>
      <a:lvl6pPr marL="457189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6pPr>
      <a:lvl7pPr marL="914377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7pPr>
      <a:lvl8pPr marL="1371566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8pPr>
      <a:lvl9pPr marL="1828754" algn="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51C77"/>
          </a:solidFill>
          <a:latin typeface="Arial" pitchFamily="34" charset="0"/>
        </a:defRPr>
      </a:lvl9pPr>
    </p:titleStyle>
    <p:bodyStyle>
      <a:lvl1pPr marL="285744" indent="-285744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400" b="1">
          <a:solidFill>
            <a:srgbClr val="151C77"/>
          </a:solidFill>
          <a:latin typeface="+mn-lt"/>
          <a:ea typeface="+mn-ea"/>
          <a:cs typeface="+mn-cs"/>
        </a:defRPr>
      </a:lvl1pPr>
      <a:lvl2pPr marL="688957" indent="-282568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sz="2200" b="1">
          <a:solidFill>
            <a:srgbClr val="151C77"/>
          </a:solidFill>
          <a:latin typeface="+mn-lt"/>
        </a:defRPr>
      </a:lvl2pPr>
      <a:lvl3pPr marL="1027088" indent="-223833" algn="l" rtl="0" eaLnBrk="0" fontAlgn="base" hangingPunct="0">
        <a:spcBef>
          <a:spcPct val="20000"/>
        </a:spcBef>
        <a:spcAft>
          <a:spcPct val="0"/>
        </a:spcAft>
        <a:buClr>
          <a:srgbClr val="151C77"/>
        </a:buClr>
        <a:buSzPct val="120000"/>
        <a:buFont typeface="Wingdings" panose="05000000000000000000" pitchFamily="2" charset="2"/>
        <a:buChar char="§"/>
        <a:defRPr b="1">
          <a:solidFill>
            <a:srgbClr val="151C77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51fss.fsyy.youthcenter@us.af.mil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C452A-1562-8888-CE0A-B868E348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Scan Here to Submit a Question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CFE3CF-3D63-8EBB-04B7-785E07D5B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1635F8E-BF08-833F-BDC7-23D9F14ECC82}"/>
              </a:ext>
            </a:extLst>
          </p:cNvPr>
          <p:cNvSpPr txBox="1">
            <a:spLocks/>
          </p:cNvSpPr>
          <p:nvPr/>
        </p:nvSpPr>
        <p:spPr bwMode="auto">
          <a:xfrm>
            <a:off x="2527787" y="5033581"/>
            <a:ext cx="4088424" cy="5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 Here to Submit a Question Online.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8957" marR="0" lvl="1" indent="-28256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Qr code&#10;&#10;AI-generated content may be incorrect.">
            <a:extLst>
              <a:ext uri="{FF2B5EF4-FFF2-40B4-BE49-F238E27FC236}">
                <a16:creationId xmlns:a16="http://schemas.microsoft.com/office/drawing/2014/main" id="{8A684715-568B-A337-D85D-ABFE6E4DD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95" y="1540573"/>
            <a:ext cx="349300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593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39ACC-715D-535B-8567-B80DE850C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85429-1E89-996E-5F50-5A968BF70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 Normalization </a:t>
            </a:r>
            <a:br>
              <a:rPr lang="en-US" dirty="0"/>
            </a:br>
            <a:r>
              <a:rPr lang="en-US" dirty="0"/>
              <a:t>Project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3FCE0-991B-91DE-0D4A-3781B2855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E84D5D-21AF-BEFA-644C-664134DB9A72}"/>
              </a:ext>
            </a:extLst>
          </p:cNvPr>
          <p:cNvSpPr txBox="1">
            <a:spLocks/>
          </p:cNvSpPr>
          <p:nvPr/>
        </p:nvSpPr>
        <p:spPr bwMode="auto">
          <a:xfrm>
            <a:off x="2167439" y="3469343"/>
            <a:ext cx="3569738" cy="5035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1600" kern="0" dirty="0"/>
              <a:t>Bowling Alley HVAC </a:t>
            </a:r>
          </a:p>
          <a:p>
            <a:pPr marL="0" indent="0" algn="r">
              <a:buNone/>
            </a:pPr>
            <a:r>
              <a:rPr lang="en-US" sz="1600" kern="0" dirty="0"/>
              <a:t>Winter 2026</a:t>
            </a:r>
            <a:endParaRPr lang="en-US" sz="1400" kern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D4FDF4-6E1F-73D3-BDE9-249B73530B6E}"/>
              </a:ext>
            </a:extLst>
          </p:cNvPr>
          <p:cNvGrpSpPr/>
          <p:nvPr/>
        </p:nvGrpSpPr>
        <p:grpSpPr>
          <a:xfrm>
            <a:off x="398107" y="1282486"/>
            <a:ext cx="6793735" cy="1970909"/>
            <a:chOff x="408465" y="1299575"/>
            <a:chExt cx="6793735" cy="197090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A744C57C-2049-7E42-82D7-D94B0AE5358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17885" y="1305033"/>
              <a:ext cx="2884315" cy="50352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85744" indent="-28574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51C77"/>
                </a:buClr>
                <a:buSzPct val="120000"/>
                <a:buFont typeface="Wingdings" panose="05000000000000000000" pitchFamily="2" charset="2"/>
                <a:buChar char="§"/>
                <a:defRPr sz="2400" b="1">
                  <a:solidFill>
                    <a:srgbClr val="151C77"/>
                  </a:solidFill>
                  <a:latin typeface="+mn-lt"/>
                  <a:ea typeface="+mn-ea"/>
                  <a:cs typeface="+mn-cs"/>
                </a:defRPr>
              </a:lvl1pPr>
              <a:lvl2pPr marL="688957" indent="-28256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51C77"/>
                </a:buClr>
                <a:buSzPct val="120000"/>
                <a:buFont typeface="Wingdings" panose="05000000000000000000" pitchFamily="2" charset="2"/>
                <a:buChar char="§"/>
                <a:defRPr sz="2200" b="1">
                  <a:solidFill>
                    <a:srgbClr val="151C77"/>
                  </a:solidFill>
                  <a:latin typeface="+mn-lt"/>
                </a:defRPr>
              </a:lvl2pPr>
              <a:lvl3pPr marL="1027088" indent="-22383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51C77"/>
                </a:buClr>
                <a:buSzPct val="120000"/>
                <a:buFont typeface="Wingdings" panose="05000000000000000000" pitchFamily="2" charset="2"/>
                <a:buChar char="§"/>
                <a:defRPr b="1">
                  <a:solidFill>
                    <a:srgbClr val="151C77"/>
                  </a:solidFill>
                  <a:latin typeface="+mn-lt"/>
                </a:defRPr>
              </a:lvl3pPr>
              <a:lvl4pPr marL="1600160" indent="-22859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349" indent="-22859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537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726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8914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103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600" kern="0" dirty="0"/>
                <a:t>Temporary Softball Field</a:t>
              </a:r>
            </a:p>
            <a:p>
              <a:pPr marL="0" indent="0">
                <a:buNone/>
              </a:pPr>
              <a:r>
                <a:rPr lang="en-US" sz="1600" kern="0" dirty="0"/>
                <a:t>Summer 2026</a:t>
              </a:r>
              <a:endParaRPr lang="en-US" sz="1400" kern="0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8D04F0-9E42-3D90-239D-9A3C07091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465" y="1299575"/>
              <a:ext cx="3909420" cy="1970909"/>
            </a:xfrm>
            <a:prstGeom prst="rect">
              <a:avLst/>
            </a:prstGeom>
          </p:spPr>
        </p:pic>
      </p:grpSp>
      <p:pic>
        <p:nvPicPr>
          <p:cNvPr id="1026" name="Picture 2" descr="Mig Alleys Bowling Center | Osan Air Base">
            <a:extLst>
              <a:ext uri="{FF2B5EF4-FFF2-40B4-BE49-F238E27FC236}">
                <a16:creationId xmlns:a16="http://schemas.microsoft.com/office/drawing/2014/main" id="{9EA4512A-840B-DF20-7087-D6AB6EA6A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33" y="2764643"/>
            <a:ext cx="3063060" cy="196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5018916-303D-5688-FC53-899C925B2814}"/>
              </a:ext>
            </a:extLst>
          </p:cNvPr>
          <p:cNvGrpSpPr/>
          <p:nvPr/>
        </p:nvGrpSpPr>
        <p:grpSpPr>
          <a:xfrm>
            <a:off x="398107" y="4205676"/>
            <a:ext cx="7016620" cy="2153214"/>
            <a:chOff x="385525" y="4268734"/>
            <a:chExt cx="7016620" cy="2153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B2DA85-ED1F-4A09-CE67-472B60F3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25" y="4268734"/>
              <a:ext cx="3903845" cy="2153214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04E5437-07B1-825A-0BA8-33F63D9747C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75012" y="5790217"/>
              <a:ext cx="3027133" cy="50352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85744" indent="-28574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51C77"/>
                </a:buClr>
                <a:buSzPct val="120000"/>
                <a:buFont typeface="Wingdings" panose="05000000000000000000" pitchFamily="2" charset="2"/>
                <a:buChar char="§"/>
                <a:defRPr sz="2400" b="1">
                  <a:solidFill>
                    <a:srgbClr val="151C77"/>
                  </a:solidFill>
                  <a:latin typeface="+mn-lt"/>
                  <a:ea typeface="+mn-ea"/>
                  <a:cs typeface="+mn-cs"/>
                </a:defRPr>
              </a:lvl1pPr>
              <a:lvl2pPr marL="688957" indent="-28256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51C77"/>
                </a:buClr>
                <a:buSzPct val="120000"/>
                <a:buFont typeface="Wingdings" panose="05000000000000000000" pitchFamily="2" charset="2"/>
                <a:buChar char="§"/>
                <a:defRPr sz="2200" b="1">
                  <a:solidFill>
                    <a:srgbClr val="151C77"/>
                  </a:solidFill>
                  <a:latin typeface="+mn-lt"/>
                </a:defRPr>
              </a:lvl2pPr>
              <a:lvl3pPr marL="1027088" indent="-22383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51C77"/>
                </a:buClr>
                <a:buSzPct val="120000"/>
                <a:buFont typeface="Wingdings" panose="05000000000000000000" pitchFamily="2" charset="2"/>
                <a:buChar char="§"/>
                <a:defRPr b="1">
                  <a:solidFill>
                    <a:srgbClr val="151C77"/>
                  </a:solidFill>
                  <a:latin typeface="+mn-lt"/>
                </a:defRPr>
              </a:lvl3pPr>
              <a:lvl4pPr marL="1600160" indent="-22859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349" indent="-228594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537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726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8914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103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99"/>
                </a:buClr>
                <a:buSzPct val="8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600" kern="0" dirty="0"/>
                <a:t>MFH Playground on Hill 180</a:t>
              </a:r>
            </a:p>
            <a:p>
              <a:pPr marL="0" indent="0">
                <a:buNone/>
              </a:pPr>
              <a:r>
                <a:rPr lang="en-US" sz="1600" kern="0" dirty="0"/>
                <a:t>Spring 2026</a:t>
              </a:r>
              <a:endParaRPr lang="en-US" sz="14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126824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8CEB5-AAD1-96DA-8846-604211E3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29C11-DE01-9180-28BE-649B91BC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 Normalization </a:t>
            </a:r>
            <a:br>
              <a:rPr lang="en-US" dirty="0"/>
            </a:br>
            <a:r>
              <a:rPr lang="en-US" dirty="0"/>
              <a:t>Project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7AB39-A8CF-9313-5482-03BBF24EB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D1920EAE-BB1B-B592-E527-281E978050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99D45E-FF12-7B58-3D0D-9CD81C613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97"/>
          <a:stretch>
            <a:fillRect/>
          </a:stretch>
        </p:blipFill>
        <p:spPr>
          <a:xfrm>
            <a:off x="384429" y="1278416"/>
            <a:ext cx="4569651" cy="250359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51F5BA2-6400-9885-17F6-2C21A049941B}"/>
              </a:ext>
            </a:extLst>
          </p:cNvPr>
          <p:cNvSpPr txBox="1">
            <a:spLocks/>
          </p:cNvSpPr>
          <p:nvPr/>
        </p:nvSpPr>
        <p:spPr bwMode="auto">
          <a:xfrm>
            <a:off x="4954080" y="2086939"/>
            <a:ext cx="4565779" cy="4633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 dirty="0"/>
              <a:t>Osan Pool Improvements</a:t>
            </a:r>
          </a:p>
          <a:p>
            <a:pPr marL="0" indent="0">
              <a:buNone/>
            </a:pPr>
            <a:r>
              <a:rPr lang="en-US" sz="1600" kern="0" dirty="0"/>
              <a:t>Summer 2026</a:t>
            </a:r>
            <a:endParaRPr lang="en-US" sz="1400" kern="0" dirty="0"/>
          </a:p>
        </p:txBody>
      </p:sp>
      <p:pic>
        <p:nvPicPr>
          <p:cNvPr id="2058" name="Picture 10" descr="Osan AB Exchange | Pyeongtaek">
            <a:extLst>
              <a:ext uri="{FF2B5EF4-FFF2-40B4-BE49-F238E27FC236}">
                <a16:creationId xmlns:a16="http://schemas.microsoft.com/office/drawing/2014/main" id="{2C64983F-E807-8258-168F-CEF82425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77" y="3276600"/>
            <a:ext cx="3081294" cy="308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E4403AD-03FA-88AE-F017-4AA9A718E000}"/>
              </a:ext>
            </a:extLst>
          </p:cNvPr>
          <p:cNvSpPr txBox="1">
            <a:spLocks/>
          </p:cNvSpPr>
          <p:nvPr/>
        </p:nvSpPr>
        <p:spPr bwMode="auto">
          <a:xfrm>
            <a:off x="2923200" y="4697807"/>
            <a:ext cx="2799575" cy="3798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1600" kern="0" dirty="0"/>
              <a:t>BX Roof Repair</a:t>
            </a:r>
          </a:p>
          <a:p>
            <a:pPr marL="0" indent="0" algn="r">
              <a:buNone/>
            </a:pPr>
            <a:r>
              <a:rPr lang="en-US" sz="1600" kern="0" dirty="0"/>
              <a:t>Fall 2026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19746616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1B78F-157F-DC6F-5592-C8C22BEAE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71CC-3C39-3AF7-7B71-233B1E4E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 Normalization </a:t>
            </a:r>
            <a:br>
              <a:rPr lang="en-US" dirty="0"/>
            </a:br>
            <a:r>
              <a:rPr lang="en-US" dirty="0"/>
              <a:t>Project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A5E97-A91D-B4CC-C9C9-C13BC134F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739A5C-7714-AA66-7072-3FE980819AED}"/>
              </a:ext>
            </a:extLst>
          </p:cNvPr>
          <p:cNvSpPr txBox="1">
            <a:spLocks/>
          </p:cNvSpPr>
          <p:nvPr/>
        </p:nvSpPr>
        <p:spPr bwMode="auto">
          <a:xfrm>
            <a:off x="3520361" y="5342466"/>
            <a:ext cx="2408077" cy="8536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600" kern="0" dirty="0"/>
              <a:t>Repair Airman Dorms B383 &amp; B1458</a:t>
            </a:r>
          </a:p>
          <a:p>
            <a:pPr marL="0" indent="0" algn="ctr">
              <a:buNone/>
            </a:pPr>
            <a:r>
              <a:rPr lang="en-US" sz="1600" kern="0" dirty="0"/>
              <a:t>Winter 2027</a:t>
            </a:r>
            <a:endParaRPr lang="en-US" sz="14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E85C2-F1F0-11C1-9665-3B189209E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00" y="1287729"/>
            <a:ext cx="7889735" cy="3977741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E9BA41BD-286D-E294-A2A2-FD6A937BAC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799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B4F28-A4CB-1092-0D68-180BBE30A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8" descr="Map&#10;&#10;AI-generated content may be incorrect.">
            <a:extLst>
              <a:ext uri="{FF2B5EF4-FFF2-40B4-BE49-F238E27FC236}">
                <a16:creationId xmlns:a16="http://schemas.microsoft.com/office/drawing/2014/main" id="{9AABA8A6-1F08-5659-5F09-CD10BAE558C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/>
          <a:stretch>
            <a:fillRect/>
          </a:stretch>
        </p:blipFill>
        <p:spPr>
          <a:xfrm>
            <a:off x="0" y="1313689"/>
            <a:ext cx="9152399" cy="519842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6F331E-8AF4-E0C6-B09C-BD598CB3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154" y="194619"/>
            <a:ext cx="7410252" cy="1016114"/>
          </a:xfrm>
        </p:spPr>
        <p:txBody>
          <a:bodyPr/>
          <a:lstStyle/>
          <a:p>
            <a:r>
              <a:rPr lang="en-US" dirty="0"/>
              <a:t>Parking Additions Now - 2027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D14FF-6E68-F1BF-FE78-D35DDCC8E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A8F7A-6063-476F-B19C-50FFE16C23F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72AA30-3245-72A4-4E2F-7892D9299AA5}"/>
              </a:ext>
            </a:extLst>
          </p:cNvPr>
          <p:cNvSpPr/>
          <p:nvPr/>
        </p:nvSpPr>
        <p:spPr bwMode="auto">
          <a:xfrm rot="20322354">
            <a:off x="7811382" y="5160941"/>
            <a:ext cx="821986" cy="31863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B6164F-0786-FCC7-D0D8-C36E11527892}"/>
              </a:ext>
            </a:extLst>
          </p:cNvPr>
          <p:cNvSpPr/>
          <p:nvPr/>
        </p:nvSpPr>
        <p:spPr bwMode="auto">
          <a:xfrm rot="7626465">
            <a:off x="1084495" y="4842434"/>
            <a:ext cx="491952" cy="2598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912101-BE11-0470-BB1F-2EDB2B764EFD}"/>
              </a:ext>
            </a:extLst>
          </p:cNvPr>
          <p:cNvSpPr/>
          <p:nvPr/>
        </p:nvSpPr>
        <p:spPr bwMode="auto">
          <a:xfrm rot="2185849">
            <a:off x="2793480" y="4283032"/>
            <a:ext cx="821986" cy="7168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EC2571D-3CFD-C7B4-5FF2-7F5B5BA1911B}"/>
              </a:ext>
            </a:extLst>
          </p:cNvPr>
          <p:cNvSpPr/>
          <p:nvPr/>
        </p:nvSpPr>
        <p:spPr bwMode="auto">
          <a:xfrm rot="21015113">
            <a:off x="8018236" y="4744351"/>
            <a:ext cx="584233" cy="40343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37DA1B0-E2AD-FD91-AD59-C41D790B3E32}"/>
              </a:ext>
            </a:extLst>
          </p:cNvPr>
          <p:cNvSpPr txBox="1">
            <a:spLocks/>
          </p:cNvSpPr>
          <p:nvPr/>
        </p:nvSpPr>
        <p:spPr bwMode="auto">
          <a:xfrm>
            <a:off x="189238" y="1443875"/>
            <a:ext cx="5146087" cy="1762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1600" kern="0" dirty="0"/>
              <a:t>Behind 1348: ~30 spots, end of Jan 2026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/>
              <a:t>Near fitness center: ~250 spots, Mid Jan 2026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/>
              <a:t>Behind 918: ~50 spots, Spring 2026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/>
              <a:t>Main Gate: ~8-10 spots, Spring 2026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/>
              <a:t>Demo B918: ~40 spots, Mid 2027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kern="0" dirty="0"/>
              <a:t>Demo B1464: ~30 spots, Mid 2027</a:t>
            </a:r>
          </a:p>
          <a:p>
            <a:pPr marL="457200" indent="-457200">
              <a:buFont typeface="+mj-lt"/>
              <a:buAutoNum type="arabicPeriod"/>
            </a:pPr>
            <a:endParaRPr lang="en-US" sz="1400" kern="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E51733-A235-9E46-4702-09EB8F1C4C7C}"/>
              </a:ext>
            </a:extLst>
          </p:cNvPr>
          <p:cNvSpPr txBox="1"/>
          <p:nvPr/>
        </p:nvSpPr>
        <p:spPr>
          <a:xfrm>
            <a:off x="1174018" y="47959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39990C-F259-7213-6314-193EEF78262D}"/>
              </a:ext>
            </a:extLst>
          </p:cNvPr>
          <p:cNvSpPr txBox="1"/>
          <p:nvPr/>
        </p:nvSpPr>
        <p:spPr>
          <a:xfrm>
            <a:off x="3034355" y="44567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EA7B42-F23D-6B0B-E049-3C06AEC92B5F}"/>
              </a:ext>
            </a:extLst>
          </p:cNvPr>
          <p:cNvSpPr txBox="1"/>
          <p:nvPr/>
        </p:nvSpPr>
        <p:spPr>
          <a:xfrm>
            <a:off x="8153899" y="47614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E4446F-1890-6CAA-628D-C3589C42F327}"/>
              </a:ext>
            </a:extLst>
          </p:cNvPr>
          <p:cNvSpPr txBox="1"/>
          <p:nvPr/>
        </p:nvSpPr>
        <p:spPr>
          <a:xfrm>
            <a:off x="8065543" y="51497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C91D85-89C0-FC84-BE09-FBDB3B6C4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307" y="1417052"/>
            <a:ext cx="2924238" cy="320953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91CB509A-A1A2-ABCC-662F-1C48A6578E39}"/>
              </a:ext>
            </a:extLst>
          </p:cNvPr>
          <p:cNvSpPr/>
          <p:nvPr/>
        </p:nvSpPr>
        <p:spPr bwMode="auto">
          <a:xfrm rot="16505182">
            <a:off x="6030385" y="2701153"/>
            <a:ext cx="1386334" cy="64132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6A5D97-A58A-6C4B-4A44-96AA57639531}"/>
              </a:ext>
            </a:extLst>
          </p:cNvPr>
          <p:cNvSpPr txBox="1"/>
          <p:nvPr/>
        </p:nvSpPr>
        <p:spPr>
          <a:xfrm>
            <a:off x="6410645" y="28371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2FA8D24-D5A0-4158-A794-99130732A504}"/>
              </a:ext>
            </a:extLst>
          </p:cNvPr>
          <p:cNvSpPr/>
          <p:nvPr/>
        </p:nvSpPr>
        <p:spPr bwMode="auto">
          <a:xfrm rot="281102">
            <a:off x="6759206" y="2605859"/>
            <a:ext cx="87464" cy="87663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AA4BB8-51CE-4D8D-0C93-7A9051B723C0}"/>
              </a:ext>
            </a:extLst>
          </p:cNvPr>
          <p:cNvSpPr/>
          <p:nvPr/>
        </p:nvSpPr>
        <p:spPr bwMode="auto">
          <a:xfrm rot="18468719">
            <a:off x="2401980" y="5539921"/>
            <a:ext cx="821986" cy="31863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E1A758-E6A2-EFA2-A642-FFC5D845481F}"/>
              </a:ext>
            </a:extLst>
          </p:cNvPr>
          <p:cNvSpPr txBox="1"/>
          <p:nvPr/>
        </p:nvSpPr>
        <p:spPr>
          <a:xfrm>
            <a:off x="2660944" y="55292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651542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6F04-85FB-419B-0D81-28546379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Electrical Distribution (UED)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71AE5-1E20-A212-FC49-8306BA04066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Q1 Impacts</a:t>
            </a:r>
          </a:p>
          <a:p>
            <a:r>
              <a:rPr lang="en-US" b="0" dirty="0"/>
              <a:t>Current</a:t>
            </a:r>
          </a:p>
          <a:p>
            <a:pPr lvl="1"/>
            <a:r>
              <a:rPr lang="en-US" sz="2400" b="0" dirty="0"/>
              <a:t>Golf Course parking lot</a:t>
            </a:r>
          </a:p>
          <a:p>
            <a:pPr lvl="1"/>
            <a:r>
              <a:rPr lang="en-US" sz="2400" b="0" dirty="0"/>
              <a:t>LRS TMO &amp; IPE yards</a:t>
            </a:r>
          </a:p>
          <a:p>
            <a:r>
              <a:rPr lang="en-US" b="0" dirty="0"/>
              <a:t>Upcoming</a:t>
            </a:r>
          </a:p>
          <a:p>
            <a:pPr lvl="1"/>
            <a:r>
              <a:rPr lang="en-US" sz="2400" b="0" dirty="0"/>
              <a:t>S Perimeter Rd </a:t>
            </a:r>
          </a:p>
          <a:p>
            <a:pPr lvl="1"/>
            <a:r>
              <a:rPr lang="en-US" sz="2400" b="0" dirty="0"/>
              <a:t>Alabama Rd in front of B499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9CE3D-8D9C-A75F-6D85-4827AE0A0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4BFC3-81EA-6C0E-0639-442703320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430" y="4239786"/>
            <a:ext cx="3725403" cy="1895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86ED4-5A53-30F3-9277-A4982609B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430" y="1471613"/>
            <a:ext cx="3722178" cy="192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7000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2FD1F-09F2-C6D2-C812-15183686D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F3C7-286B-3E57-F103-3AAC1666D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MHO's Proactive Approach to HVAC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62A8B-4C1D-9874-BFBE-215B6BFC811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Here’s how we’re preparing our HVAC systems </a:t>
            </a:r>
          </a:p>
          <a:p>
            <a:r>
              <a:rPr lang="en-US" dirty="0"/>
              <a:t>Performing Preventive Maintenance (PM): </a:t>
            </a:r>
            <a:r>
              <a:rPr lang="en-US" b="0" dirty="0"/>
              <a:t>Inspecting and servicing HVAC systems to ensure they’re operating efficiently before the summer season</a:t>
            </a:r>
          </a:p>
          <a:p>
            <a:r>
              <a:rPr lang="en-US" dirty="0"/>
              <a:t>Purchasing New Equipment</a:t>
            </a:r>
            <a:r>
              <a:rPr lang="en-US" b="0" dirty="0"/>
              <a:t>: Upgrading older systems and replacing outdated components to improve cooling performance.</a:t>
            </a:r>
          </a:p>
          <a:p>
            <a:r>
              <a:rPr lang="en-US" dirty="0"/>
              <a:t>Replacing filters</a:t>
            </a:r>
          </a:p>
          <a:p>
            <a:r>
              <a:rPr lang="en-US" dirty="0"/>
              <a:t>Coordinating Contractor Support</a:t>
            </a:r>
          </a:p>
          <a:p>
            <a:pPr lvl="1"/>
            <a:r>
              <a:rPr lang="en-US" b="0" dirty="0"/>
              <a:t>Portable AC Distro</a:t>
            </a:r>
          </a:p>
          <a:p>
            <a:pPr lvl="1"/>
            <a:r>
              <a:rPr lang="en-US" b="0" dirty="0"/>
              <a:t>Dehumidifiers in common areas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ED044-E4BA-200F-77B4-DB04DF172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B4861-3557-5895-64EB-A79FD86C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682" y="4432922"/>
            <a:ext cx="2549193" cy="19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941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A778-166B-2E74-3995-73FB6814D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FY26 Tenant Satisfaction Survey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B81AA0-3C34-0EA2-08E5-DA7E164D854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196625" y="4330803"/>
            <a:ext cx="3572338" cy="20613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49CB2-D7A3-6CD0-96F6-32F6F96AE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6C4E4-65B9-8BE3-E068-92801BE210D4}"/>
              </a:ext>
            </a:extLst>
          </p:cNvPr>
          <p:cNvSpPr txBox="1"/>
          <p:nvPr/>
        </p:nvSpPr>
        <p:spPr>
          <a:xfrm>
            <a:off x="283580" y="1393251"/>
            <a:ext cx="8386872" cy="334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FY26 Tenant Satisfaction Survey Announcement</a:t>
            </a:r>
          </a:p>
          <a:p>
            <a:pPr marL="742944" lvl="1" indent="-28574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Dates: 02 Mar 26 – 01 May 26 (60 days)</a:t>
            </a:r>
          </a:p>
          <a:p>
            <a:pPr marL="742944" lvl="1" indent="-28574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Who: CEL and Associates</a:t>
            </a:r>
          </a:p>
          <a:p>
            <a:pPr marL="742944" lvl="1" indent="-28574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Method: Online - Questions are uniform across the DoD and housing types</a:t>
            </a:r>
          </a:p>
          <a:p>
            <a:pPr marL="742944" lvl="1" indent="-28574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Participation Goal:  20% for both FH and UH</a:t>
            </a:r>
          </a:p>
          <a:p>
            <a:pPr marL="742944" lvl="1" indent="-28574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</a:rPr>
              <a:t>Survey includes both UH and MFH residents; runs 01 Mar to 30 Jun 2026</a:t>
            </a:r>
          </a:p>
        </p:txBody>
      </p:sp>
    </p:spTree>
    <p:extLst>
      <p:ext uri="{BB962C8B-B14F-4D97-AF65-F5344CB8AC3E}">
        <p14:creationId xmlns:p14="http://schemas.microsoft.com/office/powerpoint/2010/main" val="397707735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1EEA-5CF9-B684-06D9-F0483B22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Initiative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96F45-B19D-D033-1BB0-3FF7225CE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F14D56-40B2-D3ED-8BC1-9DDCA7E3161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138969" y="3543355"/>
            <a:ext cx="3377578" cy="2800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6AC11B-FDD1-0D5A-B172-FC9E213F9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74" y="1270108"/>
            <a:ext cx="8344451" cy="22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0001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366F1-B508-B267-22DE-BF819D61E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550" y="194619"/>
            <a:ext cx="7277100" cy="1016114"/>
          </a:xfrm>
        </p:spPr>
        <p:txBody>
          <a:bodyPr/>
          <a:lstStyle/>
          <a:p>
            <a:r>
              <a:rPr lang="en-US" dirty="0"/>
              <a:t>MFH Dog Park Grand Opening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BF02D-D4E2-B82D-E7A6-7A99F57ED5E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7350" y="1210733"/>
            <a:ext cx="8447088" cy="4870450"/>
          </a:xfrm>
        </p:spPr>
        <p:txBody>
          <a:bodyPr/>
          <a:lstStyle/>
          <a:p>
            <a:pPr marL="285115" indent="-285115"/>
            <a:r>
              <a:rPr lang="en-US" sz="1600" dirty="0">
                <a:cs typeface="Arial"/>
              </a:rPr>
              <a:t>Grand Opening Event </a:t>
            </a:r>
          </a:p>
          <a:p>
            <a:pPr marL="688340" lvl="1" indent="-281940"/>
            <a:r>
              <a:rPr lang="en-US" sz="1600" b="0" dirty="0">
                <a:cs typeface="Arial"/>
              </a:rPr>
              <a:t>23 Dec 2025 Hug Success </a:t>
            </a:r>
          </a:p>
          <a:p>
            <a:pPr marL="688340" lvl="1" indent="-281940"/>
            <a:r>
              <a:rPr lang="en-US" sz="1600" b="0" dirty="0">
                <a:cs typeface="Arial"/>
              </a:rPr>
              <a:t>XMAS Ugly/ Cute Sweater Winner *</a:t>
            </a:r>
            <a:r>
              <a:rPr lang="en-US" sz="1600" dirty="0">
                <a:cs typeface="Arial"/>
              </a:rPr>
              <a:t>Katie*</a:t>
            </a:r>
          </a:p>
          <a:p>
            <a:pPr marL="688340" lvl="1" indent="-281940"/>
            <a:r>
              <a:rPr lang="en-US" sz="1600" b="0" dirty="0">
                <a:cs typeface="Arial"/>
              </a:rPr>
              <a:t>Big Thank you: Participants &amp; Resident Mayor Council    </a:t>
            </a:r>
          </a:p>
          <a:p>
            <a:pPr marL="406400" lvl="1" indent="0">
              <a:buNone/>
            </a:pPr>
            <a:r>
              <a:rPr lang="en-US" sz="1600" u="sng" dirty="0">
                <a:cs typeface="Arial"/>
              </a:rPr>
              <a:t>Assistance Request:</a:t>
            </a:r>
            <a:endParaRPr lang="en-US" sz="1600" dirty="0">
              <a:cs typeface="Arial"/>
            </a:endParaRPr>
          </a:p>
          <a:p>
            <a:pPr marL="688340" lvl="1" indent="-281940"/>
            <a:r>
              <a:rPr lang="en-US" sz="1600" b="0" dirty="0">
                <a:cs typeface="Arial"/>
              </a:rPr>
              <a:t>Keeping door closed  </a:t>
            </a:r>
          </a:p>
          <a:p>
            <a:pPr marL="688340" lvl="1" indent="-281940"/>
            <a:r>
              <a:rPr lang="en-US" sz="1600" b="0" dirty="0">
                <a:cs typeface="Arial"/>
              </a:rPr>
              <a:t>Keeping area clean </a:t>
            </a:r>
          </a:p>
          <a:p>
            <a:pPr marL="688340" lvl="1" indent="-281940"/>
            <a:r>
              <a:rPr lang="en-US" sz="1600" b="0" dirty="0">
                <a:cs typeface="Arial"/>
              </a:rPr>
              <a:t>Proper use of trash receptacles </a:t>
            </a:r>
          </a:p>
          <a:p>
            <a:pPr marL="406400" lvl="1" indent="0">
              <a:buNone/>
            </a:pPr>
            <a:endParaRPr lang="en-US" sz="1600" b="0" dirty="0">
              <a:cs typeface="Arial"/>
            </a:endParaRPr>
          </a:p>
          <a:p>
            <a:pPr marL="406400" lvl="1" indent="0">
              <a:buNone/>
            </a:pPr>
            <a:endParaRPr lang="en-US" sz="1600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339E6-630C-380B-EC9E-7CFFD5472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D6A85-3F70-69CA-9272-A34DD1AB6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1" y="3771735"/>
            <a:ext cx="2029925" cy="2598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83984B-2515-9BE2-CAA4-A4A0B14B4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375" y="3852392"/>
            <a:ext cx="1913104" cy="2548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41767E-759E-AA2E-5F9B-19AA1C0B1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729" y="3821725"/>
            <a:ext cx="1913104" cy="2548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BE7F42-3D40-FF3F-F1B1-80308380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312" y="3796731"/>
            <a:ext cx="1913104" cy="2548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07FE33-0EFB-1757-581B-C2BED982D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875" y="1379291"/>
            <a:ext cx="2165604" cy="16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2829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45BE-A7F4-E809-0449-7CE8EBEA5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Pet Policy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FD580-8CC0-8082-2152-0B1F5D492D4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*Osan Vet Clinic* </a:t>
            </a:r>
          </a:p>
          <a:p>
            <a:pPr marL="0" indent="0">
              <a:buNone/>
            </a:pPr>
            <a:r>
              <a:rPr lang="en-US" dirty="0"/>
              <a:t>Base Veterinarian  Capt Woods</a:t>
            </a:r>
          </a:p>
          <a:p>
            <a:pPr lvl="0"/>
            <a:r>
              <a:rPr lang="en-US" dirty="0"/>
              <a:t>Pet registration required for MFH </a:t>
            </a:r>
          </a:p>
          <a:p>
            <a:pPr lvl="0"/>
            <a:r>
              <a:rPr lang="en-US" dirty="0"/>
              <a:t>Only dogs and cats are registerable </a:t>
            </a:r>
          </a:p>
          <a:p>
            <a:pPr lvl="0"/>
            <a:r>
              <a:rPr lang="en-US" dirty="0"/>
              <a:t>Giardia Incident 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6A32E-3576-6539-DA13-8864A8AB7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31128-090E-49DB-AFA5-35C2FB3C6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832" y="3436100"/>
            <a:ext cx="4594382" cy="286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509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62070" y="2905125"/>
            <a:ext cx="5139690" cy="1047750"/>
          </a:xfrm>
        </p:spPr>
        <p:txBody>
          <a:bodyPr/>
          <a:lstStyle/>
          <a:p>
            <a:pPr lvl="0" algn="ctr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3600" kern="1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51st FW Hot Topics</a:t>
            </a:r>
          </a:p>
          <a:p>
            <a:pPr lvl="0" algn="ctr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3200" kern="1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Osan AB Townhall</a:t>
            </a:r>
          </a:p>
          <a:p>
            <a:pPr lvl="0" algn="ctr" eaLnBrk="1" fontAlgn="auto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3200" kern="1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14 January 2026</a:t>
            </a:r>
            <a:endParaRPr lang="en-US" altLang="en-US" sz="4400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089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DC8A-60BA-28CE-9D8F-D5309E711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Child &amp; Youth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82889-E621-92AC-6490-80BAD60F6E0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/>
              <a:t>Youth Sports</a:t>
            </a:r>
          </a:p>
          <a:p>
            <a:r>
              <a:rPr lang="en-US" sz="1800"/>
              <a:t>Selected a NAF-III Youth Sports Coordinator in December 2025 with an expected start date of end of January 2026.</a:t>
            </a:r>
          </a:p>
          <a:p>
            <a:r>
              <a:rPr lang="en-US" sz="1800"/>
              <a:t>Began coordination / field reservation for upcoming Soccer Season.</a:t>
            </a:r>
          </a:p>
          <a:p>
            <a:r>
              <a:rPr lang="en-US" sz="1800"/>
              <a:t>Working on impromptu marketing for Soccer Registration to aid in a smooth transition for our new Youth Sports Coordinator (goal is to hit the ground running)</a:t>
            </a:r>
          </a:p>
          <a:p>
            <a:r>
              <a:rPr lang="en-US" sz="1800"/>
              <a:t>Registration for Soccer expected to begin Feb 2 – Feb 27.</a:t>
            </a:r>
          </a:p>
          <a:p>
            <a:r>
              <a:rPr lang="en-US" sz="1800"/>
              <a:t>Tentative Soccer Schedule April 6 – May 28.</a:t>
            </a:r>
          </a:p>
          <a:p>
            <a:r>
              <a:rPr lang="en-US" sz="1800"/>
              <a:t>Will need volunteer coaches! Please contact </a:t>
            </a:r>
            <a:r>
              <a:rPr lang="en-US" sz="1800">
                <a:hlinkClick r:id="rId2"/>
              </a:rPr>
              <a:t>51fss.fsyy.youthcenter@us.af.mil</a:t>
            </a:r>
            <a:r>
              <a:rPr lang="en-US" sz="1800"/>
              <a:t> if interested in becoming a soccer coach! Will receive discounted registration price for your participating child!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AE4FF-5AC2-1956-F9E1-1F466F27B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990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3777-FDC6-F631-8CAB-0AD5661F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Child &amp; Youth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30770-8A19-F062-634D-1D61546996C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u="sng"/>
              <a:t>Youth &amp; Teen Membership Fee Increase </a:t>
            </a:r>
          </a:p>
          <a:p>
            <a:r>
              <a:rPr lang="en-US" sz="1600" b="0"/>
              <a:t>Increased fees support NAF staff labor expenses</a:t>
            </a:r>
          </a:p>
          <a:p>
            <a:r>
              <a:rPr lang="en-US" sz="1600" b="0"/>
              <a:t>Increased fees support the supply costs for our year-round clubs and daily activities </a:t>
            </a:r>
          </a:p>
          <a:p>
            <a:r>
              <a:rPr lang="en-US" sz="1600"/>
              <a:t>Youth Center Hours: Monday, Wednesday – Friday: 1430-1800 / Tuesday: 1330-1800, No School Days: 1300-1800 </a:t>
            </a:r>
            <a:r>
              <a:rPr lang="en-US" sz="1600" b="0"/>
              <a:t>(72 hours monthly) </a:t>
            </a:r>
          </a:p>
          <a:p>
            <a:r>
              <a:rPr lang="en-US" sz="1600"/>
              <a:t>Teen Center Hours: Monday, Wednesday – Friday: 1500-1800 / Tuesday: 1400-1800, No School Days: 1300-1800 </a:t>
            </a:r>
            <a:r>
              <a:rPr lang="en-US" sz="1600" b="0"/>
              <a:t>(64 hours monthly)</a:t>
            </a:r>
          </a:p>
          <a:p>
            <a:endParaRPr lang="en-US" sz="2000" b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855370-F591-2320-EEEF-7B55267372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6614" y="1536700"/>
            <a:ext cx="3646535" cy="43243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707E6-CDC6-9ACF-D816-7F0214BE7C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9CBAAA-456F-4D02-936D-6002F76B870E}" type="slidenum">
              <a:rPr lang="en-US" smtClean="0"/>
              <a:pPr>
                <a:defRPr/>
              </a:pPr>
              <a:t>21</a:t>
            </a:fld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8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2C508-B715-3625-3472-6C9A764E5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1C70BA-8F71-0122-B941-611431B8F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154" y="194619"/>
            <a:ext cx="6733029" cy="1016114"/>
          </a:xfrm>
        </p:spPr>
        <p:txBody>
          <a:bodyPr/>
          <a:lstStyle/>
          <a:p>
            <a:r>
              <a:rPr lang="en-US" dirty="0"/>
              <a:t>Exchange Taxi Services </a:t>
            </a:r>
          </a:p>
        </p:txBody>
      </p:sp>
      <p:pic>
        <p:nvPicPr>
          <p:cNvPr id="9" name="Picture 8" descr="A hand holding a phone&#10;&#10;AI-generated content may be incorrect.">
            <a:extLst>
              <a:ext uri="{FF2B5EF4-FFF2-40B4-BE49-F238E27FC236}">
                <a16:creationId xmlns:a16="http://schemas.microsoft.com/office/drawing/2014/main" id="{B143BE47-D8BC-ABD0-A40D-2639AD93C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0"/>
          <a:stretch>
            <a:fillRect/>
          </a:stretch>
        </p:blipFill>
        <p:spPr>
          <a:xfrm>
            <a:off x="4525041" y="2470593"/>
            <a:ext cx="2164365" cy="3586660"/>
          </a:xfrm>
          <a:prstGeom prst="rect">
            <a:avLst/>
          </a:prstGeom>
        </p:spPr>
      </p:pic>
      <p:pic>
        <p:nvPicPr>
          <p:cNvPr id="15" name="Picture 14" descr="A black and blue business card&#10;&#10;AI-generated content may be incorrect.">
            <a:extLst>
              <a:ext uri="{FF2B5EF4-FFF2-40B4-BE49-F238E27FC236}">
                <a16:creationId xmlns:a16="http://schemas.microsoft.com/office/drawing/2014/main" id="{7BD12EEE-B4D3-46C9-64BA-081339D88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5" t="35777" r="21101" b="14224"/>
          <a:stretch>
            <a:fillRect/>
          </a:stretch>
        </p:blipFill>
        <p:spPr>
          <a:xfrm>
            <a:off x="6563510" y="4614142"/>
            <a:ext cx="2284036" cy="12951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B96AE7-9E2A-6F40-5D66-3E1BEF5D9A84}"/>
              </a:ext>
            </a:extLst>
          </p:cNvPr>
          <p:cNvSpPr txBox="1"/>
          <p:nvPr/>
        </p:nvSpPr>
        <p:spPr>
          <a:xfrm>
            <a:off x="287832" y="1646735"/>
            <a:ext cx="48006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151C77"/>
                </a:solidFill>
              </a:rPr>
              <a:t>Search Exchange Taxi Plus on Apple App store or Google Play, or scan QR Code below</a:t>
            </a:r>
            <a:endParaRPr lang="en-US" sz="1400" b="1" dirty="0">
              <a:solidFill>
                <a:srgbClr val="151C77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151C77"/>
                </a:solidFill>
              </a:rPr>
              <a:t>Create account on APP with ease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151C77"/>
                </a:solidFill>
              </a:rPr>
              <a:t>Trace your cab in real time on the map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151C77"/>
                </a:solidFill>
              </a:rPr>
              <a:t>Works with Korean and Overseas phone numbers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151C77"/>
                </a:solidFill>
              </a:rPr>
              <a:t>For Airport Pickup/Drop off service, please visit </a:t>
            </a:r>
            <a:r>
              <a:rPr lang="en-US" sz="1600" b="1" dirty="0">
                <a:solidFill>
                  <a:srgbClr val="C00000"/>
                </a:solidFill>
              </a:rPr>
              <a:t>www.ftnholdings.com </a:t>
            </a:r>
            <a:r>
              <a:rPr lang="en-US" sz="1600" b="1" dirty="0">
                <a:solidFill>
                  <a:srgbClr val="151C77"/>
                </a:solidFill>
              </a:rPr>
              <a:t>and select Regular Taxi or Van Taxi at top of screen, scroll down to see information needed for reservations, and send an email to </a:t>
            </a:r>
            <a:r>
              <a:rPr lang="en-US" sz="1600" b="1" dirty="0">
                <a:solidFill>
                  <a:srgbClr val="C00000"/>
                </a:solidFill>
              </a:rPr>
              <a:t>taxi@usfktaxi.com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151C77"/>
                </a:solidFill>
              </a:rPr>
              <a:t>Or on the app, tap the 3 lines in top left corner to open the Exchange Taxi Service Menu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17B65A-ABA7-6E6B-5270-5A81620963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2"/>
          <a:stretch>
            <a:fillRect/>
          </a:stretch>
        </p:blipFill>
        <p:spPr>
          <a:xfrm>
            <a:off x="6736364" y="3524061"/>
            <a:ext cx="1864897" cy="10665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0C7954-96B2-5481-80FA-1369C072CA85}"/>
              </a:ext>
            </a:extLst>
          </p:cNvPr>
          <p:cNvSpPr txBox="1"/>
          <p:nvPr/>
        </p:nvSpPr>
        <p:spPr>
          <a:xfrm>
            <a:off x="479862" y="1268090"/>
            <a:ext cx="4305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EXCHANGE TAXI PLUS APP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CB08C2-B3C8-B44F-53AE-18F40FC7D0B6}"/>
              </a:ext>
            </a:extLst>
          </p:cNvPr>
          <p:cNvSpPr txBox="1"/>
          <p:nvPr/>
        </p:nvSpPr>
        <p:spPr>
          <a:xfrm>
            <a:off x="6456886" y="1306733"/>
            <a:ext cx="2996594" cy="331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25"/>
              </a:lnSpc>
              <a:buNone/>
            </a:pPr>
            <a:r>
              <a:rPr lang="en-US" sz="1600" b="1" dirty="0">
                <a:solidFill>
                  <a:srgbClr val="C00000"/>
                </a:solidFill>
              </a:rPr>
              <a:t>Dispatching fee: ₩2,000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034106-4EA1-BF9E-B0E1-255A2961AA39}"/>
              </a:ext>
            </a:extLst>
          </p:cNvPr>
          <p:cNvSpPr txBox="1"/>
          <p:nvPr/>
        </p:nvSpPr>
        <p:spPr>
          <a:xfrm>
            <a:off x="6456886" y="1639049"/>
            <a:ext cx="47813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151C77"/>
                </a:solidFill>
              </a:rPr>
              <a:t>Dispatching Hours:</a:t>
            </a:r>
          </a:p>
          <a:p>
            <a:pPr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151C77"/>
                </a:solidFill>
              </a:rPr>
              <a:t>0500-0100, Mon-Sun</a:t>
            </a:r>
          </a:p>
          <a:p>
            <a:pPr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151C77"/>
                </a:solidFill>
              </a:rPr>
              <a:t>0100-0500, Auto-dispatch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E599E4-F592-9548-70C7-C876DC7BA5A9}"/>
              </a:ext>
            </a:extLst>
          </p:cNvPr>
          <p:cNvSpPr txBox="1"/>
          <p:nvPr/>
        </p:nvSpPr>
        <p:spPr>
          <a:xfrm>
            <a:off x="6456886" y="2534394"/>
            <a:ext cx="2630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51C77"/>
                </a:solidFill>
              </a:rPr>
              <a:t>Visit </a:t>
            </a:r>
            <a:r>
              <a:rPr lang="en-US" sz="1400" b="1" dirty="0">
                <a:solidFill>
                  <a:srgbClr val="C00000"/>
                </a:solidFill>
              </a:rPr>
              <a:t>www.ftnholdings.com </a:t>
            </a:r>
            <a:r>
              <a:rPr lang="en-US" sz="1400" b="1" dirty="0">
                <a:solidFill>
                  <a:srgbClr val="151C77"/>
                </a:solidFill>
              </a:rPr>
              <a:t>for further taxi information.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64E250-D9BC-34D7-B718-962F6842C4B3}"/>
              </a:ext>
            </a:extLst>
          </p:cNvPr>
          <p:cNvSpPr txBox="1"/>
          <p:nvPr/>
        </p:nvSpPr>
        <p:spPr>
          <a:xfrm>
            <a:off x="6866997" y="3259723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Download Here</a:t>
            </a:r>
          </a:p>
        </p:txBody>
      </p:sp>
    </p:spTree>
    <p:extLst>
      <p:ext uri="{BB962C8B-B14F-4D97-AF65-F5344CB8AC3E}">
        <p14:creationId xmlns:p14="http://schemas.microsoft.com/office/powerpoint/2010/main" val="356849718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BD4D2-CDC3-2506-11A7-98A4C4B3D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FSS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80AF4-0394-42BF-42F9-411D9C553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8" name="Content Placeholder 7" descr="A picture containing text, book&#10;&#10;AI-generated content may be incorrect.">
            <a:extLst>
              <a:ext uri="{FF2B5EF4-FFF2-40B4-BE49-F238E27FC236}">
                <a16:creationId xmlns:a16="http://schemas.microsoft.com/office/drawing/2014/main" id="{7A10887D-45EF-5411-1CCC-263F8299FF1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92" y="1366105"/>
            <a:ext cx="3763529" cy="4870450"/>
          </a:xfrm>
        </p:spPr>
      </p:pic>
      <p:pic>
        <p:nvPicPr>
          <p:cNvPr id="10" name="Picture 9" descr="Text&#10;&#10;AI-generated content may be incorrect.">
            <a:extLst>
              <a:ext uri="{FF2B5EF4-FFF2-40B4-BE49-F238E27FC236}">
                <a16:creationId xmlns:a16="http://schemas.microsoft.com/office/drawing/2014/main" id="{41FAA98F-CBFB-2924-1C88-F6CCE5966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9" y="1366105"/>
            <a:ext cx="3763529" cy="48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1061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2C686-3A8D-CFC2-836E-C6E2BD2A7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66310-3DA9-16F5-1A07-D7B8935A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FSS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C82A7-BFB7-6A08-5609-07A5CEFAE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8" name="Picture 7" descr="Text&#10;&#10;AI-generated content may be incorrect.">
            <a:extLst>
              <a:ext uri="{FF2B5EF4-FFF2-40B4-BE49-F238E27FC236}">
                <a16:creationId xmlns:a16="http://schemas.microsoft.com/office/drawing/2014/main" id="{3DDE380C-96E1-F626-0258-8CEDF344E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06" y="1348521"/>
            <a:ext cx="3763527" cy="4870446"/>
          </a:xfrm>
          <a:prstGeom prst="rect">
            <a:avLst/>
          </a:prstGeom>
        </p:spPr>
      </p:pic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11E4DDCC-73AC-D9CE-DA2D-BFFC20639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5" y="1348521"/>
            <a:ext cx="3880605" cy="50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12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93FC-91B5-A6D7-8F18-C5300FF82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Taste of Opinion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5F21B-6BD4-8946-80A2-AEA2A8F1A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solidFill>
                <a:srgbClr val="808080"/>
              </a:solidFill>
              <a:cs typeface="Arial" charset="0"/>
            </a:endParaRPr>
          </a:p>
        </p:txBody>
      </p:sp>
      <p:pic>
        <p:nvPicPr>
          <p:cNvPr id="7" name="Content Placeholder 6" descr="A plate of food&#10;&#10;AI-generated content may be incorrect.">
            <a:extLst>
              <a:ext uri="{FF2B5EF4-FFF2-40B4-BE49-F238E27FC236}">
                <a16:creationId xmlns:a16="http://schemas.microsoft.com/office/drawing/2014/main" id="{FA844AD4-9D9A-D488-004A-DDB3555E112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04" y="1471613"/>
            <a:ext cx="3763529" cy="4870450"/>
          </a:xfrm>
        </p:spPr>
      </p:pic>
    </p:spTree>
    <p:extLst>
      <p:ext uri="{BB962C8B-B14F-4D97-AF65-F5344CB8AC3E}">
        <p14:creationId xmlns:p14="http://schemas.microsoft.com/office/powerpoint/2010/main" val="305647485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27" y="158760"/>
            <a:ext cx="7731346" cy="1016114"/>
          </a:xfrm>
        </p:spPr>
        <p:txBody>
          <a:bodyPr/>
          <a:lstStyle/>
          <a:p>
            <a:r>
              <a:rPr lang="en-US"/>
              <a:t>Open Forum Q&amp;A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4943" y="1333529"/>
            <a:ext cx="8086707" cy="4870450"/>
          </a:xfrm>
        </p:spPr>
        <p:txBody>
          <a:bodyPr/>
          <a:lstStyle/>
          <a:p>
            <a:pPr marL="285115" indent="-285115"/>
            <a:endParaRPr lang="en-US" sz="100" dirty="0">
              <a:cs typeface="Arial"/>
            </a:endParaRPr>
          </a:p>
          <a:p>
            <a:pPr marL="285115" indent="-285115"/>
            <a:r>
              <a:rPr lang="en-US" sz="2000" dirty="0"/>
              <a:t>Subject Matter Experts</a:t>
            </a:r>
            <a:endParaRPr lang="en-US" sz="2000" dirty="0">
              <a:cs typeface="Arial"/>
            </a:endParaRPr>
          </a:p>
          <a:p>
            <a:pPr marL="688340" lvl="1" indent="-281940"/>
            <a:r>
              <a:rPr lang="en-US" sz="2000" dirty="0"/>
              <a:t>51st Fighter Wing Leadership</a:t>
            </a:r>
          </a:p>
          <a:p>
            <a:pPr marL="688340" lvl="1" indent="-281940"/>
            <a:r>
              <a:rPr lang="en-US" sz="2000" dirty="0"/>
              <a:t>MSG Leadership</a:t>
            </a:r>
            <a:endParaRPr lang="en-US" sz="2000" dirty="0">
              <a:cs typeface="Arial"/>
            </a:endParaRPr>
          </a:p>
          <a:p>
            <a:pPr marL="688340" lvl="1" indent="-281940"/>
            <a:r>
              <a:rPr lang="en-US" sz="2000" dirty="0"/>
              <a:t>Public Affairs</a:t>
            </a:r>
            <a:endParaRPr lang="en-US" sz="2000" dirty="0">
              <a:cs typeface="Arial"/>
            </a:endParaRPr>
          </a:p>
          <a:p>
            <a:pPr marL="688340" lvl="1" indent="-281940"/>
            <a:r>
              <a:rPr lang="en-US" sz="2000" dirty="0"/>
              <a:t>DoDEA Liaisons</a:t>
            </a:r>
          </a:p>
          <a:p>
            <a:pPr marL="688340" lvl="1" indent="-281940"/>
            <a:r>
              <a:rPr lang="en-US" sz="2000" dirty="0"/>
              <a:t>Housing</a:t>
            </a:r>
          </a:p>
          <a:p>
            <a:pPr marL="688340" lvl="1" indent="-281940"/>
            <a:r>
              <a:rPr lang="en-US" sz="2000" dirty="0">
                <a:cs typeface="Arial"/>
              </a:rPr>
              <a:t>Force Support Squadron</a:t>
            </a:r>
          </a:p>
          <a:p>
            <a:pPr marL="688340" lvl="1" indent="-281940"/>
            <a:r>
              <a:rPr lang="en-US" sz="2000" dirty="0">
                <a:cs typeface="Arial"/>
              </a:rPr>
              <a:t>Medical Group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4C98640-9449-3E89-6C07-7605314F8543}"/>
              </a:ext>
            </a:extLst>
          </p:cNvPr>
          <p:cNvSpPr txBox="1">
            <a:spLocks/>
          </p:cNvSpPr>
          <p:nvPr/>
        </p:nvSpPr>
        <p:spPr bwMode="auto">
          <a:xfrm>
            <a:off x="4863176" y="5421234"/>
            <a:ext cx="4088424" cy="5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00" b="1" i="0" u="none" strike="noStrike" kern="0" cap="none" spc="0" normalizeH="0" baseline="0" noProof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 Here to Submit a Question Online.</a:t>
            </a:r>
            <a:endParaRPr kumimoji="0" lang="en-US" sz="1100" b="1" i="0" u="none" strike="noStrike" kern="0" cap="none" spc="0" normalizeH="0" baseline="0" noProof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8957" marR="0" lvl="1" indent="-28256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4" marR="0" lvl="0" indent="-28574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 descr="Qr code&#10;&#10;AI-generated content may be incorrect.">
            <a:extLst>
              <a:ext uri="{FF2B5EF4-FFF2-40B4-BE49-F238E27FC236}">
                <a16:creationId xmlns:a16="http://schemas.microsoft.com/office/drawing/2014/main" id="{E8BDAB4E-A0A5-3D28-E2FD-C16817408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84" y="1848899"/>
            <a:ext cx="3493008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7892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00416-237A-A5FE-FA3F-B630A24B8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CF8F6C-F515-556D-4E88-6EB3F143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Join Us Next Time!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4502EA-8BB8-2095-7E2F-7C75BA2B2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05236D-B3CF-C96A-3057-C3D6C11075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D0812D9-0FF3-8E04-F128-107D4B562C10}"/>
              </a:ext>
            </a:extLst>
          </p:cNvPr>
          <p:cNvSpPr txBox="1">
            <a:spLocks/>
          </p:cNvSpPr>
          <p:nvPr/>
        </p:nvSpPr>
        <p:spPr>
          <a:xfrm>
            <a:off x="528646" y="1335554"/>
            <a:ext cx="8086707" cy="24322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February Team Osan Town Hall</a:t>
            </a:r>
          </a:p>
          <a:p>
            <a:pPr marL="0" indent="0" algn="ctr"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Date:</a:t>
            </a:r>
            <a:r>
              <a:rPr lang="en-US" kern="0" dirty="0">
                <a:latin typeface="Arial"/>
              </a:rPr>
              <a:t> 11 February</a:t>
            </a:r>
            <a:endParaRPr lang="en-US" sz="24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Time: 1700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Location: Officers’ Club</a:t>
            </a:r>
            <a:endParaRPr lang="en-US" sz="24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115" marR="0" lvl="0" indent="-28511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378A358-C6B0-D5D0-B893-0533E585EA62}"/>
              </a:ext>
            </a:extLst>
          </p:cNvPr>
          <p:cNvSpPr txBox="1">
            <a:spLocks/>
          </p:cNvSpPr>
          <p:nvPr/>
        </p:nvSpPr>
        <p:spPr>
          <a:xfrm>
            <a:off x="1387063" y="4178385"/>
            <a:ext cx="4864447" cy="8539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strike="noStrike" kern="0" cap="none" spc="0" normalizeH="0" baseline="0" noProof="0" dirty="0">
                <a:ln>
                  <a:noFill/>
                </a:ln>
                <a:solidFill>
                  <a:srgbClr val="151C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Town Hall Minutes and Slides are posted to the Mustang One Stop: </a:t>
            </a:r>
            <a:endParaRPr lang="en-US" sz="1800" b="1" i="0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Arial"/>
            </a:endParaRPr>
          </a:p>
          <a:p>
            <a:pPr marL="285115" marR="0" lvl="0" indent="-28511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151C7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026" name="67F99568-5926-4B9D-9B9A-E632A2E87433" descr="Image.png">
            <a:extLst>
              <a:ext uri="{FF2B5EF4-FFF2-40B4-BE49-F238E27FC236}">
                <a16:creationId xmlns:a16="http://schemas.microsoft.com/office/drawing/2014/main" id="{F96EA416-A5C1-7836-E214-26A34B2B8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96" y="4178385"/>
            <a:ext cx="1904320" cy="190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1395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97D03-DA89-E139-7B78-02B8960A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2A2E9-E63F-C7BA-F208-7F49DF86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1062"/>
            <a:ext cx="7086600" cy="11430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42804-FC24-9554-BDBB-CBD840E7B2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43BC0-4841-093D-6479-4A271B4EA9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2C422-E2C1-F7FD-EFE3-D5FF9BA3FFD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5124" y="1471613"/>
            <a:ext cx="8611095" cy="4870450"/>
          </a:xfrm>
        </p:spPr>
        <p:txBody>
          <a:bodyPr/>
          <a:lstStyle/>
          <a:p>
            <a:r>
              <a:rPr lang="en-US" dirty="0"/>
              <a:t>51st FW Lines of Effort</a:t>
            </a:r>
          </a:p>
          <a:p>
            <a:r>
              <a:rPr lang="en-US" dirty="0"/>
              <a:t>Super Squadron Update</a:t>
            </a:r>
          </a:p>
          <a:p>
            <a:r>
              <a:rPr lang="en-US" dirty="0"/>
              <a:t>Upcoming Exercises</a:t>
            </a:r>
          </a:p>
          <a:p>
            <a:r>
              <a:rPr lang="en-US" dirty="0"/>
              <a:t>Tour Normalization</a:t>
            </a:r>
          </a:p>
          <a:p>
            <a:r>
              <a:rPr lang="en-US" dirty="0"/>
              <a:t>Infrastructure Development</a:t>
            </a:r>
          </a:p>
          <a:p>
            <a:r>
              <a:rPr lang="en-US" dirty="0"/>
              <a:t>Housing Update</a:t>
            </a:r>
          </a:p>
          <a:p>
            <a:r>
              <a:rPr lang="en-US" dirty="0"/>
              <a:t>Child &amp; Youth Program Update</a:t>
            </a:r>
          </a:p>
          <a:p>
            <a:r>
              <a:rPr lang="en-US" dirty="0"/>
              <a:t>AAFES Exchange Taxi Service</a:t>
            </a:r>
          </a:p>
          <a:p>
            <a:r>
              <a:rPr lang="en-US" dirty="0"/>
              <a:t>51 FSS Upcoming Events</a:t>
            </a:r>
          </a:p>
          <a:p>
            <a:r>
              <a:rPr lang="en-US" dirty="0"/>
              <a:t>Open Forum Q&amp;A</a:t>
            </a:r>
          </a:p>
        </p:txBody>
      </p:sp>
    </p:spTree>
    <p:extLst>
      <p:ext uri="{BB962C8B-B14F-4D97-AF65-F5344CB8AC3E}">
        <p14:creationId xmlns:p14="http://schemas.microsoft.com/office/powerpoint/2010/main" val="227296363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7A8A7-9C86-2D2E-525B-B9CF5283A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21386-A393-334E-0F81-39E9654A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1062"/>
            <a:ext cx="7086600" cy="1143000"/>
          </a:xfrm>
        </p:spPr>
        <p:txBody>
          <a:bodyPr/>
          <a:lstStyle/>
          <a:p>
            <a:r>
              <a:rPr lang="en-US" dirty="0"/>
              <a:t>51 FW Lines of Effort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1C123-DB82-5A7E-3B5B-F85189B589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Content Placeholder 6" descr="Diagram&#10;&#10;AI-generated content may be incorrect.">
            <a:extLst>
              <a:ext uri="{FF2B5EF4-FFF2-40B4-BE49-F238E27FC236}">
                <a16:creationId xmlns:a16="http://schemas.microsoft.com/office/drawing/2014/main" id="{4BD10F56-F99E-CE04-727E-353B18A77B7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417638"/>
            <a:ext cx="8686799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560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2B47-CD1C-DDBA-1417-59B3F7EEE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E39B-DCA4-FE31-96A4-947D20705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 Squadron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2B97A9-1E5F-A0EE-174D-8A88B80EF6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E5C3C-A55F-F05D-0B5C-03A243A4DDC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5124" y="1471613"/>
            <a:ext cx="8611095" cy="4870450"/>
          </a:xfrm>
        </p:spPr>
        <p:txBody>
          <a:bodyPr/>
          <a:lstStyle/>
          <a:p>
            <a:r>
              <a:rPr lang="en-US" dirty="0"/>
              <a:t>7AF initiative (USAF and 7AF only)</a:t>
            </a:r>
          </a:p>
          <a:p>
            <a:pPr lvl="1"/>
            <a:r>
              <a:rPr lang="en-US" dirty="0"/>
              <a:t>Phase 1: Summer 2024 – Oct 2025 (36 FS)</a:t>
            </a:r>
          </a:p>
          <a:p>
            <a:pPr lvl="1"/>
            <a:r>
              <a:rPr lang="en-US" dirty="0"/>
              <a:t>Phase 2: Nov 2025 – July 2026 (35 FS)</a:t>
            </a:r>
          </a:p>
          <a:p>
            <a:pPr lvl="1"/>
            <a:r>
              <a:rPr lang="en-US" dirty="0"/>
              <a:t>Experimental test – Primary Aircraft Assigned Super Squadrons at Osan AB</a:t>
            </a:r>
          </a:p>
          <a:p>
            <a:pPr lvl="1"/>
            <a:r>
              <a:rPr lang="en-US" dirty="0"/>
              <a:t>Maximize efficiencies in one location to increase sortie generation</a:t>
            </a:r>
          </a:p>
          <a:p>
            <a:r>
              <a:rPr lang="en-US" u="sng" dirty="0"/>
              <a:t>(LOEs: F2N!, Invest in Osan AB, Strengthen Team Osan)</a:t>
            </a:r>
          </a:p>
        </p:txBody>
      </p:sp>
    </p:spTree>
    <p:extLst>
      <p:ext uri="{BB962C8B-B14F-4D97-AF65-F5344CB8AC3E}">
        <p14:creationId xmlns:p14="http://schemas.microsoft.com/office/powerpoint/2010/main" val="18608808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703FD-D789-267E-1E0F-94C34619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0467-34B6-FF87-196B-FBC6102F9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 26 Calendar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BB81DF-F3DC-5659-0B6B-1B967C8ED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37816-ED75-2CF7-C4AD-BE17FEF3E64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7030A0"/>
                </a:solidFill>
              </a:rPr>
              <a:t>51 FW Unit Effectiveness Inspection (Feb)</a:t>
            </a:r>
          </a:p>
          <a:p>
            <a:r>
              <a:rPr lang="en-US" sz="2000" dirty="0">
                <a:solidFill>
                  <a:srgbClr val="00B050"/>
                </a:solidFill>
              </a:rPr>
              <a:t>Freedom Shield (Mar)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Red Flag Alaska 26-1/Distant Frontier 26-1 (</a:t>
            </a:r>
            <a:r>
              <a:rPr lang="en-US" sz="2000" dirty="0" err="1">
                <a:solidFill>
                  <a:srgbClr val="FF0000"/>
                </a:solidFill>
              </a:rPr>
              <a:t>Apr~May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Distant Frontier 26-2/Red Flag-Alaska 26-2 (</a:t>
            </a:r>
            <a:r>
              <a:rPr lang="en-US" sz="2000" dirty="0" err="1">
                <a:solidFill>
                  <a:srgbClr val="FF0000"/>
                </a:solidFill>
              </a:rPr>
              <a:t>May~Jun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r>
              <a:rPr lang="en-US" sz="2000" dirty="0">
                <a:solidFill>
                  <a:srgbClr val="00B050"/>
                </a:solidFill>
              </a:rPr>
              <a:t>Freedom Flag (Apr)</a:t>
            </a:r>
          </a:p>
          <a:p>
            <a:r>
              <a:rPr lang="en-US" sz="2000" dirty="0">
                <a:solidFill>
                  <a:srgbClr val="00B0F0"/>
                </a:solidFill>
              </a:rPr>
              <a:t>Mustang Rodeo 26-2 (May)</a:t>
            </a:r>
          </a:p>
          <a:p>
            <a:r>
              <a:rPr lang="en-US" sz="2000" dirty="0">
                <a:solidFill>
                  <a:srgbClr val="00B050"/>
                </a:solidFill>
              </a:rPr>
              <a:t>Ulchi Freedom Shield (Aug)</a:t>
            </a:r>
          </a:p>
          <a:p>
            <a:r>
              <a:rPr lang="en-US" sz="2000" dirty="0">
                <a:solidFill>
                  <a:srgbClr val="00B050"/>
                </a:solidFill>
              </a:rPr>
              <a:t>Freedom Flag (Oct)</a:t>
            </a:r>
          </a:p>
          <a:p>
            <a:r>
              <a:rPr lang="en-US" sz="2000" dirty="0">
                <a:solidFill>
                  <a:srgbClr val="00B0F0"/>
                </a:solidFill>
              </a:rPr>
              <a:t>Mustang Rodeo 26-2 (Dec)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Buddy Squadrons/ACE (4/yr – 2x host, 2x guest)</a:t>
            </a:r>
          </a:p>
          <a:p>
            <a:r>
              <a:rPr lang="en-US" sz="2000" dirty="0">
                <a:solidFill>
                  <a:srgbClr val="7030A0"/>
                </a:solidFill>
              </a:rPr>
              <a:t>HHQ taskings (as </a:t>
            </a:r>
            <a:r>
              <a:rPr lang="en-US" sz="2000" dirty="0" err="1">
                <a:solidFill>
                  <a:srgbClr val="7030A0"/>
                </a:solidFill>
              </a:rPr>
              <a:t>req’d</a:t>
            </a:r>
            <a:r>
              <a:rPr lang="en-US" sz="2000" dirty="0">
                <a:solidFill>
                  <a:srgbClr val="7030A0"/>
                </a:solidFill>
              </a:rPr>
              <a:t>)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7030A0"/>
                </a:solidFill>
              </a:rPr>
              <a:t>				</a:t>
            </a:r>
            <a:r>
              <a:rPr lang="en-US" sz="2000" u="sng" dirty="0">
                <a:solidFill>
                  <a:srgbClr val="002060"/>
                </a:solidFill>
              </a:rPr>
              <a:t>Legend:</a:t>
            </a:r>
          </a:p>
          <a:p>
            <a:pPr marL="406389" lvl="1" indent="0">
              <a:buNone/>
            </a:pPr>
            <a:r>
              <a:rPr lang="en-US" sz="1800" dirty="0">
                <a:solidFill>
                  <a:srgbClr val="7030A0"/>
                </a:solidFill>
              </a:rPr>
              <a:t>		&gt;MAJCOM</a:t>
            </a:r>
            <a:r>
              <a:rPr lang="en-US" sz="1800" dirty="0">
                <a:solidFill>
                  <a:srgbClr val="002060"/>
                </a:solidFill>
              </a:rPr>
              <a:t>     </a:t>
            </a:r>
            <a:r>
              <a:rPr lang="en-US" sz="1800" dirty="0">
                <a:solidFill>
                  <a:srgbClr val="FF0000"/>
                </a:solidFill>
              </a:rPr>
              <a:t>PACAF     </a:t>
            </a:r>
            <a:r>
              <a:rPr lang="en-US" sz="1800" dirty="0">
                <a:solidFill>
                  <a:srgbClr val="00B050"/>
                </a:solidFill>
              </a:rPr>
              <a:t>USFK/7AF     </a:t>
            </a:r>
            <a:r>
              <a:rPr lang="en-US" sz="1800" dirty="0">
                <a:solidFill>
                  <a:srgbClr val="00B0F0"/>
                </a:solidFill>
              </a:rPr>
              <a:t>51FW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4857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403D-04E1-2DC9-638F-DB6F041EA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Beverly Herd vs. Mustang Rodeo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15C70B-6B65-8DEB-6C79-4BD1F1311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8D855-899A-07AA-629C-13CBF0C0D3D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only exercise series controlled at the 51 FW level</a:t>
            </a:r>
          </a:p>
          <a:p>
            <a:r>
              <a:rPr lang="en-US" dirty="0"/>
              <a:t>Twice a year (May/Dec), between USFK exercises</a:t>
            </a:r>
          </a:p>
          <a:p>
            <a:r>
              <a:rPr lang="en-US" dirty="0"/>
              <a:t>Mustang Rodeo: 3 days of Focused Part-Task Training</a:t>
            </a:r>
          </a:p>
          <a:p>
            <a:r>
              <a:rPr lang="en-US" dirty="0"/>
              <a:t>Exercise and validate TTPs between Freedom Shield</a:t>
            </a:r>
          </a:p>
          <a:p>
            <a:r>
              <a:rPr lang="en-US" u="sng" dirty="0"/>
              <a:t>Lethal, Ready, Disciplined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2874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49CF8-4802-D359-048F-658965E17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5B91-5854-7E78-F495-B8E5D455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 Normalization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1EDDC8-A8A6-2C2C-150C-9B16F14CD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FB20FB-CB9A-424A-B4B6-73D7B9241C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17B04-F7E3-7FD8-CC5D-29BA5DD3C4A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USFK initiative (All US Mil Services in Korea)</a:t>
            </a:r>
          </a:p>
          <a:p>
            <a:pPr lvl="1"/>
            <a:r>
              <a:rPr lang="en-US" dirty="0"/>
              <a:t>JTR – Jul ‘25 update, 3-2-1 construct</a:t>
            </a:r>
          </a:p>
          <a:p>
            <a:pPr lvl="1"/>
            <a:r>
              <a:rPr lang="en-US" dirty="0"/>
              <a:t>51 FW controls CSP Billets for Osan </a:t>
            </a:r>
          </a:p>
          <a:p>
            <a:pPr lvl="1"/>
            <a:r>
              <a:rPr lang="en-US" dirty="0"/>
              <a:t>Additional 2k-4k dependents over next 10 yrs</a:t>
            </a:r>
          </a:p>
          <a:p>
            <a:pPr lvl="1"/>
            <a:r>
              <a:rPr lang="en-US" dirty="0"/>
              <a:t>Relatively small increase in ADSMs</a:t>
            </a:r>
          </a:p>
          <a:p>
            <a:pPr lvl="1"/>
            <a:r>
              <a:rPr lang="en-US" dirty="0"/>
              <a:t>Increases continuity, increases readiness</a:t>
            </a:r>
          </a:p>
          <a:p>
            <a:pPr lvl="1"/>
            <a:r>
              <a:rPr lang="en-US" dirty="0"/>
              <a:t>Subject to worldwide manning/deployments</a:t>
            </a:r>
          </a:p>
          <a:p>
            <a:r>
              <a:rPr lang="en-US" u="sng" dirty="0"/>
              <a:t>(All 51 FW LOEs)</a:t>
            </a:r>
          </a:p>
        </p:txBody>
      </p:sp>
    </p:spTree>
    <p:extLst>
      <p:ext uri="{BB962C8B-B14F-4D97-AF65-F5344CB8AC3E}">
        <p14:creationId xmlns:p14="http://schemas.microsoft.com/office/powerpoint/2010/main" val="49209495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9F1A-A417-C1AC-2368-36F96B5E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 Normalization</a:t>
            </a:r>
            <a:br>
              <a:rPr lang="en-US" dirty="0"/>
            </a:br>
            <a:r>
              <a:rPr lang="en-US" dirty="0"/>
              <a:t>Project Updates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742962-ABFE-5754-AA99-2FEBB9DAA74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t="9436" b="9344"/>
          <a:stretch>
            <a:fillRect/>
          </a:stretch>
        </p:blipFill>
        <p:spPr bwMode="auto">
          <a:xfrm>
            <a:off x="795827" y="1357838"/>
            <a:ext cx="3686799" cy="31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7A04-B2DF-D3AE-6B17-DB758DDEB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A8F7A-6063-476F-B19C-50FFE16C23F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srgbClr val="808080"/>
              </a:solidFill>
              <a:cs typeface="Arial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928EC8-96A4-AFCF-6C68-AAE57AFADB7B}"/>
              </a:ext>
            </a:extLst>
          </p:cNvPr>
          <p:cNvSpPr txBox="1">
            <a:spLocks/>
          </p:cNvSpPr>
          <p:nvPr/>
        </p:nvSpPr>
        <p:spPr bwMode="auto">
          <a:xfrm>
            <a:off x="4482626" y="2416033"/>
            <a:ext cx="3302322" cy="5035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 dirty="0"/>
              <a:t>Youth Center Floor </a:t>
            </a:r>
          </a:p>
          <a:p>
            <a:pPr marL="0" indent="0">
              <a:buNone/>
            </a:pPr>
            <a:r>
              <a:rPr lang="en-US" sz="1600" kern="0" dirty="0"/>
              <a:t>Complete</a:t>
            </a:r>
            <a:endParaRPr lang="en-US" sz="14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45AF6-B996-F11A-DA47-040EE691A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53" r="3527"/>
          <a:stretch>
            <a:fillRect/>
          </a:stretch>
        </p:blipFill>
        <p:spPr>
          <a:xfrm>
            <a:off x="4715784" y="3539112"/>
            <a:ext cx="4086479" cy="287429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B9D6D5-0940-A414-E993-F25E0A9E45FF}"/>
              </a:ext>
            </a:extLst>
          </p:cNvPr>
          <p:cNvSpPr txBox="1">
            <a:spLocks/>
          </p:cNvSpPr>
          <p:nvPr/>
        </p:nvSpPr>
        <p:spPr bwMode="auto">
          <a:xfrm>
            <a:off x="1028988" y="4849069"/>
            <a:ext cx="3686799" cy="5035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44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400" b="1">
                <a:solidFill>
                  <a:srgbClr val="151C77"/>
                </a:solidFill>
                <a:latin typeface="+mn-lt"/>
                <a:ea typeface="+mn-ea"/>
                <a:cs typeface="+mn-cs"/>
              </a:defRPr>
            </a:lvl1pPr>
            <a:lvl2pPr marL="688957" indent="-28256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sz="2200" b="1">
                <a:solidFill>
                  <a:srgbClr val="151C77"/>
                </a:solidFill>
                <a:latin typeface="+mn-lt"/>
              </a:defRPr>
            </a:lvl2pPr>
            <a:lvl3pPr marL="1027088" indent="-22383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1C77"/>
              </a:buClr>
              <a:buSzPct val="120000"/>
              <a:buFont typeface="Wingdings" panose="05000000000000000000" pitchFamily="2" charset="2"/>
              <a:buChar char="§"/>
              <a:defRPr b="1">
                <a:solidFill>
                  <a:srgbClr val="151C77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1600" kern="0" dirty="0"/>
              <a:t>Pet Boarding Kennel</a:t>
            </a:r>
          </a:p>
          <a:p>
            <a:pPr marL="0" indent="0" algn="r">
              <a:buNone/>
            </a:pPr>
            <a:r>
              <a:rPr lang="en-US" sz="1600" kern="0" dirty="0"/>
              <a:t>Spring 2026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44990977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51 FW">
  <a:themeElements>
    <a:clrScheme name="36ABW_CC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000000"/>
      </a:folHlink>
    </a:clrScheme>
    <a:fontScheme name="36ABW_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C2D83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6ABW_C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ABW_C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ABW_CC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CBAB2EB60E4B4590F6F3391D3CA7AC" ma:contentTypeVersion="13" ma:contentTypeDescription="Create a new document." ma:contentTypeScope="" ma:versionID="317b918c6af7fbb6a1a00c0ea82e0615">
  <xsd:schema xmlns:xsd="http://www.w3.org/2001/XMLSchema" xmlns:xs="http://www.w3.org/2001/XMLSchema" xmlns:p="http://schemas.microsoft.com/office/2006/metadata/properties" xmlns:ns1="http://schemas.microsoft.com/sharepoint/v3" xmlns:ns2="3164e4a6-0875-4d38-843c-3507c4d3ab19" targetNamespace="http://schemas.microsoft.com/office/2006/metadata/properties" ma:root="true" ma:fieldsID="1622a29990cfd34bc6c948274e2c279e" ns1:_="" ns2:_="">
    <xsd:import namespace="http://schemas.microsoft.com/sharepoint/v3"/>
    <xsd:import namespace="3164e4a6-0875-4d38-843c-3507c4d3ab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4e4a6-0875-4d38-843c-3507c4d3ab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5476efd-2625-4ffb-b020-68dbe4abf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3164e4a6-0875-4d38-843c-3507c4d3ab1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CC43780-7AC3-4421-80A3-B4537818C8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3BC234-6ACC-4B2A-9E39-F61D1BEBC3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64e4a6-0875-4d38-843c-3507c4d3ab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31395F-365F-4C5F-A7D0-EB229E12567D}">
  <ds:schemaRefs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164e4a6-0875-4d38-843c-3507c4d3ab19"/>
    <ds:schemaRef ds:uri="http://schemas.microsoft.com/sharepoint/v3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8331b18d-2d87-48ef-a35f-ac8818ebf9b4}" enabled="0" method="" siteId="{8331b18d-2d87-48ef-a35f-ac8818ebf9b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3352</TotalTime>
  <Words>1153</Words>
  <Application>Microsoft Office PowerPoint</Application>
  <PresentationFormat>On-screen Show (4:3)</PresentationFormat>
  <Paragraphs>210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Schoolbook</vt:lpstr>
      <vt:lpstr>Wingdings</vt:lpstr>
      <vt:lpstr>51 FW</vt:lpstr>
      <vt:lpstr>Scan Here to Submit a Question</vt:lpstr>
      <vt:lpstr>PowerPoint Presentation</vt:lpstr>
      <vt:lpstr>Agenda</vt:lpstr>
      <vt:lpstr>51 FW Lines of Effort</vt:lpstr>
      <vt:lpstr>Super Squadron</vt:lpstr>
      <vt:lpstr>CY 26 Calendar</vt:lpstr>
      <vt:lpstr>Beverly Herd vs. Mustang Rodeo</vt:lpstr>
      <vt:lpstr>Tour Normalization</vt:lpstr>
      <vt:lpstr>Tour Normalization Project Updates</vt:lpstr>
      <vt:lpstr>Tour Normalization  Project Updates</vt:lpstr>
      <vt:lpstr>Tour Normalization  Project Updates</vt:lpstr>
      <vt:lpstr>Tour Normalization  Project Updates</vt:lpstr>
      <vt:lpstr>Parking Additions Now - 2027</vt:lpstr>
      <vt:lpstr>Upgrade Electrical Distribution (UED) Project</vt:lpstr>
      <vt:lpstr>MHO's Proactive Approach to HVAC Readiness</vt:lpstr>
      <vt:lpstr>FY26 Tenant Satisfaction Survey</vt:lpstr>
      <vt:lpstr>Communication Initiative</vt:lpstr>
      <vt:lpstr>MFH Dog Park Grand Opening</vt:lpstr>
      <vt:lpstr>New Pet Policy  </vt:lpstr>
      <vt:lpstr>Child &amp; Youth Programs</vt:lpstr>
      <vt:lpstr>Child &amp; Youth Programs</vt:lpstr>
      <vt:lpstr>Exchange Taxi Services </vt:lpstr>
      <vt:lpstr>Upcoming FSS Events</vt:lpstr>
      <vt:lpstr>Upcoming FSS Events</vt:lpstr>
      <vt:lpstr>A Taste of Opinion</vt:lpstr>
      <vt:lpstr>Open Forum Q&amp;A</vt:lpstr>
      <vt:lpstr>Join Us Next Time!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GEIST, ANDREW C Capt USAF PACAF 25 FS/PILOT</dc:creator>
  <cp:lastModifiedBy>STRICKLAND, KRISTINA D Capt USAF PACAF 51 FW/PA</cp:lastModifiedBy>
  <cp:revision>98</cp:revision>
  <cp:lastPrinted>2026-01-09T00:28:23Z</cp:lastPrinted>
  <dcterms:created xsi:type="dcterms:W3CDTF">2018-07-10T07:55:01Z</dcterms:created>
  <dcterms:modified xsi:type="dcterms:W3CDTF">2026-01-29T07:49:41Z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0x010100CACBAB2EB60E4B4590F6F3391D3CA7AC</vt:lpwstr>
  </property>
  <property fmtid="{D5CDD505-2E9C-101B-9397-08002B2CF9AE}" pid="3" name="MediaServiceImageTags">
    <vt:lpwstr/>
  </property>
</Properties>
</file>