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7772400" cy="10058400"/>
  <p:notesSz cx="6881813" cy="9296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EF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2208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C9BA3-2153-4B59-B155-3D3C396442C4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0438" y="1162050"/>
            <a:ext cx="24225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73575"/>
            <a:ext cx="55054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5E64D-0F58-4BC7-B4AC-B56FA35C0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02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35E64D-0F58-4BC7-B4AC-B56FA35C06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97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8744" y="54945"/>
            <a:ext cx="7485419" cy="334465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51811" y="3411809"/>
            <a:ext cx="7192352" cy="340569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201483" y="524905"/>
            <a:ext cx="0" cy="2216150"/>
          </a:xfrm>
          <a:custGeom>
            <a:avLst/>
            <a:gdLst/>
            <a:ahLst/>
            <a:cxnLst/>
            <a:rect l="l" t="t" r="r" b="b"/>
            <a:pathLst>
              <a:path h="2216150">
                <a:moveTo>
                  <a:pt x="0" y="2215529"/>
                </a:moveTo>
                <a:lnTo>
                  <a:pt x="0" y="0"/>
                </a:lnTo>
              </a:path>
            </a:pathLst>
          </a:custGeom>
          <a:ln w="51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647189" y="726317"/>
            <a:ext cx="0" cy="610870"/>
          </a:xfrm>
          <a:custGeom>
            <a:avLst/>
            <a:gdLst/>
            <a:ahLst/>
            <a:cxnLst/>
            <a:rect l="l" t="t" r="r" b="b"/>
            <a:pathLst>
              <a:path h="610869">
                <a:moveTo>
                  <a:pt x="0" y="610338"/>
                </a:moveTo>
                <a:lnTo>
                  <a:pt x="0" y="0"/>
                </a:lnTo>
              </a:path>
            </a:pathLst>
          </a:custGeom>
          <a:ln w="122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70955" y="558474"/>
            <a:ext cx="488950" cy="0"/>
          </a:xfrm>
          <a:custGeom>
            <a:avLst/>
            <a:gdLst/>
            <a:ahLst/>
            <a:cxnLst/>
            <a:rect l="l" t="t" r="r" b="b"/>
            <a:pathLst>
              <a:path w="488950">
                <a:moveTo>
                  <a:pt x="0" y="0"/>
                </a:moveTo>
                <a:lnTo>
                  <a:pt x="488445" y="0"/>
                </a:lnTo>
              </a:path>
            </a:pathLst>
          </a:custGeom>
          <a:ln w="305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3602283" y="4226610"/>
            <a:ext cx="452120" cy="0"/>
          </a:xfrm>
          <a:custGeom>
            <a:avLst/>
            <a:gdLst/>
            <a:ahLst/>
            <a:cxnLst/>
            <a:rect l="l" t="t" r="r" b="b"/>
            <a:pathLst>
              <a:path w="452120">
                <a:moveTo>
                  <a:pt x="0" y="0"/>
                </a:moveTo>
                <a:lnTo>
                  <a:pt x="451811" y="0"/>
                </a:lnTo>
              </a:path>
            </a:pathLst>
          </a:custGeom>
          <a:ln w="518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70955" y="7211167"/>
            <a:ext cx="7461250" cy="0"/>
          </a:xfrm>
          <a:custGeom>
            <a:avLst/>
            <a:gdLst/>
            <a:ahLst/>
            <a:cxnLst/>
            <a:rect l="l" t="t" r="r" b="b"/>
            <a:pathLst>
              <a:path w="7461250">
                <a:moveTo>
                  <a:pt x="0" y="0"/>
                </a:moveTo>
                <a:lnTo>
                  <a:pt x="7461000" y="0"/>
                </a:lnTo>
              </a:path>
            </a:pathLst>
          </a:custGeom>
          <a:ln w="122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64850" y="9731867"/>
            <a:ext cx="7461250" cy="0"/>
          </a:xfrm>
          <a:custGeom>
            <a:avLst/>
            <a:gdLst/>
            <a:ahLst/>
            <a:cxnLst/>
            <a:rect l="l" t="t" r="r" b="b"/>
            <a:pathLst>
              <a:path w="7461250">
                <a:moveTo>
                  <a:pt x="0" y="0"/>
                </a:moveTo>
                <a:lnTo>
                  <a:pt x="7461000" y="0"/>
                </a:lnTo>
              </a:path>
            </a:pathLst>
          </a:custGeom>
          <a:ln w="152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 txBox="1"/>
          <p:nvPr/>
        </p:nvSpPr>
        <p:spPr>
          <a:xfrm>
            <a:off x="50438" y="9756043"/>
            <a:ext cx="4587579" cy="1897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b="1" i="1" dirty="0">
                <a:solidFill>
                  <a:srgbClr val="030303"/>
                </a:solidFill>
                <a:latin typeface="Arial"/>
                <a:cs typeface="Arial"/>
              </a:rPr>
              <a:t>Prepared</a:t>
            </a:r>
            <a:r>
              <a:rPr sz="1150" b="1" i="1" spc="45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150" b="1" i="1" dirty="0">
                <a:solidFill>
                  <a:srgbClr val="030303"/>
                </a:solidFill>
                <a:latin typeface="Arial"/>
                <a:cs typeface="Arial"/>
              </a:rPr>
              <a:t>by</a:t>
            </a:r>
            <a:r>
              <a:rPr sz="1150" b="1" i="1" spc="10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150" b="1" i="1" dirty="0">
                <a:solidFill>
                  <a:srgbClr val="030303"/>
                </a:solidFill>
                <a:latin typeface="Arial"/>
                <a:cs typeface="Arial"/>
              </a:rPr>
              <a:t>Turumi</a:t>
            </a:r>
            <a:r>
              <a:rPr sz="1150" b="1" i="1" spc="50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150" b="1" i="1" dirty="0">
                <a:solidFill>
                  <a:srgbClr val="030303"/>
                </a:solidFill>
                <a:latin typeface="Arial"/>
                <a:cs typeface="Arial"/>
              </a:rPr>
              <a:t>Lodge,</a:t>
            </a:r>
            <a:r>
              <a:rPr sz="1150" b="1" i="1" spc="5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150" b="1" i="1" dirty="0">
                <a:solidFill>
                  <a:srgbClr val="030303"/>
                </a:solidFill>
                <a:latin typeface="Arial"/>
                <a:cs typeface="Arial"/>
              </a:rPr>
              <a:t>Osan</a:t>
            </a:r>
            <a:r>
              <a:rPr sz="1150" b="1" i="1" spc="40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150" b="1" i="1" dirty="0">
                <a:solidFill>
                  <a:srgbClr val="030303"/>
                </a:solidFill>
                <a:latin typeface="Arial"/>
                <a:cs typeface="Arial"/>
              </a:rPr>
              <a:t>Air</a:t>
            </a:r>
            <a:r>
              <a:rPr sz="1150" b="1" i="1" spc="55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150" b="1" i="1" spc="-20" dirty="0">
                <a:solidFill>
                  <a:srgbClr val="030303"/>
                </a:solidFill>
                <a:latin typeface="Arial"/>
                <a:cs typeface="Arial"/>
              </a:rPr>
              <a:t>Base,</a:t>
            </a:r>
            <a:r>
              <a:rPr sz="1150" b="1" i="1" spc="-30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150" b="1" i="1" spc="-10" dirty="0">
                <a:solidFill>
                  <a:srgbClr val="030303"/>
                </a:solidFill>
                <a:latin typeface="Arial"/>
                <a:cs typeface="Arial"/>
              </a:rPr>
              <a:t>Korea</a:t>
            </a:r>
            <a:r>
              <a:rPr sz="1150" b="1" i="1" spc="-100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150" b="1" i="1" spc="55" dirty="0">
                <a:solidFill>
                  <a:srgbClr val="030303"/>
                </a:solidFill>
                <a:latin typeface="Arial"/>
                <a:cs typeface="Arial"/>
              </a:rPr>
              <a:t>(January</a:t>
            </a:r>
            <a:r>
              <a:rPr sz="1150" b="1" i="1" spc="90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150" b="1" i="1" spc="-10" dirty="0">
                <a:solidFill>
                  <a:srgbClr val="030303"/>
                </a:solidFill>
                <a:latin typeface="Arial"/>
                <a:cs typeface="Arial"/>
              </a:rPr>
              <a:t>202</a:t>
            </a:r>
            <a:r>
              <a:rPr lang="en-US" sz="1150" b="1" i="1" spc="-10" dirty="0">
                <a:solidFill>
                  <a:srgbClr val="030303"/>
                </a:solidFill>
                <a:latin typeface="Arial"/>
                <a:cs typeface="Arial"/>
              </a:rPr>
              <a:t>6</a:t>
            </a:r>
            <a:r>
              <a:rPr sz="1150" b="1" i="1" spc="-10" dirty="0">
                <a:solidFill>
                  <a:srgbClr val="030303"/>
                </a:solidFill>
                <a:latin typeface="Arial"/>
                <a:cs typeface="Arial"/>
              </a:rPr>
              <a:t>)</a:t>
            </a:r>
            <a:endParaRPr sz="1150" b="1" dirty="0">
              <a:latin typeface="Arial"/>
              <a:cs typeface="Arial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C4EFE78-610E-D909-E686-43ABAAA98E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440356"/>
              </p:ext>
            </p:extLst>
          </p:nvPr>
        </p:nvGraphicFramePr>
        <p:xfrm>
          <a:off x="39899" y="5943600"/>
          <a:ext cx="7686782" cy="3756143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694080">
                  <a:extLst>
                    <a:ext uri="{9D8B030D-6E8A-4147-A177-3AD203B41FA5}">
                      <a16:colId xmlns:a16="http://schemas.microsoft.com/office/drawing/2014/main" val="3275779557"/>
                    </a:ext>
                  </a:extLst>
                </a:gridCol>
                <a:gridCol w="1129306">
                  <a:extLst>
                    <a:ext uri="{9D8B030D-6E8A-4147-A177-3AD203B41FA5}">
                      <a16:colId xmlns:a16="http://schemas.microsoft.com/office/drawing/2014/main" val="3927120409"/>
                    </a:ext>
                  </a:extLst>
                </a:gridCol>
                <a:gridCol w="540050">
                  <a:extLst>
                    <a:ext uri="{9D8B030D-6E8A-4147-A177-3AD203B41FA5}">
                      <a16:colId xmlns:a16="http://schemas.microsoft.com/office/drawing/2014/main" val="392081465"/>
                    </a:ext>
                  </a:extLst>
                </a:gridCol>
                <a:gridCol w="617199">
                  <a:extLst>
                    <a:ext uri="{9D8B030D-6E8A-4147-A177-3AD203B41FA5}">
                      <a16:colId xmlns:a16="http://schemas.microsoft.com/office/drawing/2014/main" val="4131445219"/>
                    </a:ext>
                  </a:extLst>
                </a:gridCol>
                <a:gridCol w="484666">
                  <a:extLst>
                    <a:ext uri="{9D8B030D-6E8A-4147-A177-3AD203B41FA5}">
                      <a16:colId xmlns:a16="http://schemas.microsoft.com/office/drawing/2014/main" val="1325475199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4050110355"/>
                    </a:ext>
                  </a:extLst>
                </a:gridCol>
                <a:gridCol w="447784">
                  <a:extLst>
                    <a:ext uri="{9D8B030D-6E8A-4147-A177-3AD203B41FA5}">
                      <a16:colId xmlns:a16="http://schemas.microsoft.com/office/drawing/2014/main" val="68914762"/>
                    </a:ext>
                  </a:extLst>
                </a:gridCol>
                <a:gridCol w="848649">
                  <a:extLst>
                    <a:ext uri="{9D8B030D-6E8A-4147-A177-3AD203B41FA5}">
                      <a16:colId xmlns:a16="http://schemas.microsoft.com/office/drawing/2014/main" val="1702542512"/>
                    </a:ext>
                  </a:extLst>
                </a:gridCol>
                <a:gridCol w="540050">
                  <a:extLst>
                    <a:ext uri="{9D8B030D-6E8A-4147-A177-3AD203B41FA5}">
                      <a16:colId xmlns:a16="http://schemas.microsoft.com/office/drawing/2014/main" val="691756122"/>
                    </a:ext>
                  </a:extLst>
                </a:gridCol>
                <a:gridCol w="1851598">
                  <a:extLst>
                    <a:ext uri="{9D8B030D-6E8A-4147-A177-3AD203B41FA5}">
                      <a16:colId xmlns:a16="http://schemas.microsoft.com/office/drawing/2014/main" val="1166282037"/>
                    </a:ext>
                  </a:extLst>
                </a:gridCol>
              </a:tblGrid>
              <a:tr h="322822">
                <a:tc gridSpan="10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Commercial Hotels List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4581322"/>
                  </a:ext>
                </a:extLst>
              </a:tr>
              <a:tr h="287654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1" u="none" strike="noStrike" dirty="0">
                          <a:effectLst/>
                        </a:rPr>
                        <a:t>Hotel </a:t>
                      </a:r>
                      <a:br>
                        <a:rPr lang="en-US" sz="1500" b="1" u="none" strike="noStrike" dirty="0">
                          <a:effectLst/>
                        </a:rPr>
                      </a:br>
                      <a:r>
                        <a:rPr lang="en-US" sz="1500" b="1" u="none" strike="noStrike" dirty="0">
                          <a:effectLst/>
                        </a:rPr>
                        <a:t>Name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1" u="none" strike="noStrike" dirty="0">
                          <a:effectLst/>
                        </a:rPr>
                        <a:t>Phone </a:t>
                      </a:r>
                      <a:br>
                        <a:rPr lang="en-US" sz="1500" b="1" u="none" strike="noStrike" dirty="0">
                          <a:effectLst/>
                        </a:rPr>
                      </a:br>
                      <a:r>
                        <a:rPr lang="en-US" sz="1500" b="1" u="none" strike="noStrike" dirty="0">
                          <a:effectLst/>
                        </a:rPr>
                        <a:t>Number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1" u="none" strike="noStrike" dirty="0">
                          <a:effectLst/>
                        </a:rPr>
                        <a:t>Room rate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1" u="none" strike="noStrike" dirty="0">
                          <a:effectLst/>
                        </a:rPr>
                        <a:t>Room Quantity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1" u="none" strike="noStrike" dirty="0">
                          <a:effectLst/>
                        </a:rPr>
                        <a:t>Pet Allowed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1" u="none" strike="noStrike" dirty="0">
                          <a:effectLst/>
                        </a:rPr>
                        <a:t>Email Address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32598408"/>
                  </a:ext>
                </a:extLst>
              </a:tr>
              <a:tr h="4981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1" u="none" strike="noStrike" dirty="0">
                          <a:effectLst/>
                        </a:rPr>
                        <a:t>Single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1" u="none" strike="noStrike" dirty="0">
                          <a:effectLst/>
                        </a:rPr>
                        <a:t>Double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1" u="none" strike="noStrike" dirty="0">
                          <a:effectLst/>
                        </a:rPr>
                        <a:t>SGL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1" u="none" strike="noStrike" dirty="0">
                          <a:effectLst/>
                        </a:rPr>
                        <a:t>DBL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1" u="none" strike="noStrike" dirty="0">
                          <a:effectLst/>
                        </a:rPr>
                        <a:t>FAM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1" u="none" strike="noStrike" dirty="0">
                          <a:effectLst/>
                        </a:rPr>
                        <a:t>Pet Size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1" u="none" strike="noStrike" dirty="0">
                          <a:effectLst/>
                        </a:rPr>
                        <a:t>Pet fee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357235"/>
                  </a:ext>
                </a:extLst>
              </a:tr>
              <a:tr h="40227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u="none" strike="noStrike" dirty="0">
                          <a:effectLst/>
                        </a:rPr>
                        <a:t>Asia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u="none" strike="noStrike" dirty="0">
                          <a:effectLst/>
                        </a:rPr>
                        <a:t>031-664-2367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u="none" strike="noStrike" dirty="0">
                          <a:effectLst/>
                        </a:rPr>
                        <a:t>$74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u="none" strike="noStrike" dirty="0">
                          <a:effectLst/>
                        </a:rPr>
                        <a:t>$100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u="none" strike="noStrike" dirty="0">
                          <a:effectLst/>
                        </a:rPr>
                        <a:t>72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u="none" strike="noStrike" dirty="0">
                          <a:effectLst/>
                        </a:rPr>
                        <a:t>10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u="none" strike="noStrike" dirty="0">
                          <a:effectLst/>
                        </a:rPr>
                        <a:t>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u="none" strike="noStrike" dirty="0">
                          <a:effectLst/>
                        </a:rPr>
                        <a:t>Small only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u="none" strike="noStrike" dirty="0">
                          <a:effectLst/>
                        </a:rPr>
                        <a:t>$10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500" b="0" u="none" strike="noStrike" dirty="0">
                          <a:effectLst/>
                        </a:rPr>
                        <a:t>admin@aisahotel.kr</a:t>
                      </a:r>
                      <a:endParaRPr lang="en-US" sz="1500" b="0" i="0" u="none" strike="noStrike" dirty="0">
                        <a:solidFill>
                          <a:srgbClr val="467886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10384850"/>
                  </a:ext>
                </a:extLst>
              </a:tr>
              <a:tr h="34984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u="none" strike="noStrike" dirty="0">
                          <a:effectLst/>
                        </a:rPr>
                        <a:t>Capital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u="none" strike="noStrike" dirty="0">
                          <a:effectLst/>
                        </a:rPr>
                        <a:t>031-611-7811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u="none" strike="noStrike" dirty="0">
                          <a:effectLst/>
                        </a:rPr>
                        <a:t>$70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u="none" strike="noStrike" dirty="0">
                          <a:effectLst/>
                        </a:rPr>
                        <a:t>$90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u="none" strike="noStrike" dirty="0">
                          <a:effectLst/>
                        </a:rPr>
                        <a:t>47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u="none" strike="noStrike" dirty="0">
                          <a:effectLst/>
                        </a:rPr>
                        <a:t>10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u="none" strike="noStrike" dirty="0">
                          <a:effectLst/>
                        </a:rPr>
                        <a:t>-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u="none" strike="noStrike" dirty="0">
                          <a:effectLst/>
                        </a:rPr>
                        <a:t>Small only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u="none" strike="noStrike" dirty="0">
                          <a:effectLst/>
                        </a:rPr>
                        <a:t>$5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0" u="none" strike="noStrike" dirty="0">
                          <a:effectLst/>
                        </a:rPr>
                        <a:t>capitalhotel7811@gmail.com</a:t>
                      </a:r>
                      <a:endParaRPr lang="en-US" sz="1200" b="0" i="0" u="none" strike="noStrike" dirty="0">
                        <a:solidFill>
                          <a:srgbClr val="46788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77809006"/>
                  </a:ext>
                </a:extLst>
              </a:tr>
              <a:tr h="31362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u="none" strike="noStrike" dirty="0">
                          <a:effectLst/>
                        </a:rPr>
                        <a:t>Korea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u="none" strike="noStrike" dirty="0">
                          <a:effectLst/>
                        </a:rPr>
                        <a:t>031-662-3927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u="none" strike="noStrike" dirty="0">
                          <a:effectLst/>
                        </a:rPr>
                        <a:t>$70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u="none" strike="noStrike" dirty="0">
                          <a:effectLst/>
                        </a:rPr>
                        <a:t>$140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u="none" strike="noStrike">
                          <a:effectLst/>
                        </a:rPr>
                        <a:t>41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u="none" strike="noStrike" dirty="0">
                          <a:effectLst/>
                        </a:rPr>
                        <a:t>-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u="none" strike="noStrike" dirty="0">
                          <a:effectLst/>
                        </a:rPr>
                        <a:t>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u="none" strike="noStrike" dirty="0">
                          <a:effectLst/>
                        </a:rPr>
                        <a:t>No Pets Allowed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0" u="none" strike="noStrike" dirty="0">
                          <a:effectLst/>
                        </a:rPr>
                        <a:t>koreahotel3926@gmail.com</a:t>
                      </a:r>
                      <a:endParaRPr lang="en-US" sz="1200" b="0" i="0" u="none" strike="noStrike" dirty="0">
                        <a:solidFill>
                          <a:srgbClr val="46788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74051901"/>
                  </a:ext>
                </a:extLst>
              </a:tr>
              <a:tr h="35581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u="none" strike="noStrike" dirty="0">
                          <a:effectLst/>
                        </a:rPr>
                        <a:t>World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u="none" strike="noStrike" dirty="0">
                          <a:effectLst/>
                        </a:rPr>
                        <a:t>031-667-5300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u="none" strike="noStrike" dirty="0">
                          <a:effectLst/>
                        </a:rPr>
                        <a:t>$86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u="none" strike="noStrike" dirty="0">
                          <a:effectLst/>
                        </a:rPr>
                        <a:t>$110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u="none" strike="noStrike" dirty="0">
                          <a:effectLst/>
                        </a:rPr>
                        <a:t>42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u="none" strike="noStrike" dirty="0">
                          <a:effectLst/>
                        </a:rPr>
                        <a:t>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u="none" strike="noStrike" dirty="0">
                          <a:effectLst/>
                        </a:rPr>
                        <a:t>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u="none" strike="noStrike" dirty="0">
                          <a:effectLst/>
                        </a:rPr>
                        <a:t>No Pets Allowed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300" b="0" u="none" strike="noStrike" dirty="0">
                          <a:effectLst/>
                        </a:rPr>
                        <a:t>worldhotel21@naver.com</a:t>
                      </a:r>
                      <a:endParaRPr lang="en-US" sz="1300" b="0" i="0" u="none" strike="noStrike" dirty="0">
                        <a:solidFill>
                          <a:srgbClr val="46788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92208716"/>
                  </a:ext>
                </a:extLst>
              </a:tr>
              <a:tr h="287654">
                <a:tc gridSpan="10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*Pick up service must coordinate in advance.</a:t>
                      </a:r>
                      <a:endParaRPr lang="en-US" sz="15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881121"/>
                  </a:ext>
                </a:extLst>
              </a:tr>
              <a:tr h="938341">
                <a:tc gridSpan="10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1" u="none" strike="noStrike" dirty="0">
                          <a:effectLst/>
                        </a:rPr>
                        <a:t>Air Force Inns is not authorized to recommend hotels that are not on </a:t>
                      </a:r>
                      <a:br>
                        <a:rPr lang="en-US" sz="1600" b="1" u="none" strike="noStrike" dirty="0">
                          <a:effectLst/>
                        </a:rPr>
                      </a:br>
                      <a:r>
                        <a:rPr lang="en-US" sz="1600" b="1" u="none" strike="noStrike" dirty="0">
                          <a:effectLst/>
                        </a:rPr>
                        <a:t>our Commercial Hotels List. We highly recommend, if our Commercial </a:t>
                      </a:r>
                      <a:br>
                        <a:rPr lang="en-US" sz="1600" b="1" u="none" strike="noStrike" dirty="0">
                          <a:effectLst/>
                        </a:rPr>
                      </a:br>
                      <a:r>
                        <a:rPr lang="en-US" sz="1600" b="1" u="none" strike="noStrike" dirty="0">
                          <a:effectLst/>
                        </a:rPr>
                        <a:t>Hotels are full to search "Pyeongtaek-</a:t>
                      </a:r>
                      <a:r>
                        <a:rPr lang="en-US" sz="1600" b="1" u="none" strike="noStrike" dirty="0" err="1">
                          <a:effectLst/>
                        </a:rPr>
                        <a:t>si</a:t>
                      </a:r>
                      <a:r>
                        <a:rPr lang="en-US" sz="1600" b="1" u="none" strike="noStrike" dirty="0">
                          <a:effectLst/>
                        </a:rPr>
                        <a:t>" online.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9476335"/>
                  </a:ext>
                </a:extLst>
              </a:tr>
            </a:tbl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73021776-FCCB-D938-F912-3357481FF08D}"/>
              </a:ext>
            </a:extLst>
          </p:cNvPr>
          <p:cNvGrpSpPr/>
          <p:nvPr/>
        </p:nvGrpSpPr>
        <p:grpSpPr>
          <a:xfrm>
            <a:off x="0" y="485965"/>
            <a:ext cx="7762275" cy="5466945"/>
            <a:chOff x="0" y="485965"/>
            <a:chExt cx="7762275" cy="5466945"/>
          </a:xfrm>
        </p:grpSpPr>
        <p:pic>
          <p:nvPicPr>
            <p:cNvPr id="4" name="Picture 3" descr="A map of hotels and hotels&#10;&#10;AI-generated content may be incorrect.">
              <a:extLst>
                <a:ext uri="{FF2B5EF4-FFF2-40B4-BE49-F238E27FC236}">
                  <a16:creationId xmlns:a16="http://schemas.microsoft.com/office/drawing/2014/main" id="{16A5591D-4902-EB15-F25E-46883C52B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6" t="20103" r="1351"/>
            <a:stretch>
              <a:fillRect/>
            </a:stretch>
          </p:blipFill>
          <p:spPr>
            <a:xfrm>
              <a:off x="0" y="491247"/>
              <a:ext cx="7752080" cy="5461663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46BCDEF-8012-6B8A-E1D9-696AF5B0330C}"/>
                </a:ext>
              </a:extLst>
            </p:cNvPr>
            <p:cNvSpPr/>
            <p:nvPr/>
          </p:nvSpPr>
          <p:spPr>
            <a:xfrm>
              <a:off x="2822319" y="5204840"/>
              <a:ext cx="1836779" cy="67851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b="1" dirty="0">
                  <a:solidFill>
                    <a:schemeClr val="tx1"/>
                  </a:solidFill>
                </a:rPr>
                <a:t>[Commercial Hotels]</a:t>
              </a:r>
            </a:p>
            <a:p>
              <a:pPr algn="ctr"/>
              <a:r>
                <a:rPr lang="en-US" sz="1300" b="1" dirty="0">
                  <a:solidFill>
                    <a:schemeClr val="tx1"/>
                  </a:solidFill>
                </a:rPr>
                <a:t>Check-in time is 1400</a:t>
              </a:r>
            </a:p>
            <a:p>
              <a:pPr algn="ctr"/>
              <a:r>
                <a:rPr lang="en-US" sz="1300" b="1" dirty="0">
                  <a:solidFill>
                    <a:schemeClr val="tx1"/>
                  </a:solidFill>
                </a:rPr>
                <a:t>Check-out time is 1100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4E9EF54-D70E-BE91-5905-FC4EB15131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6825" y="3708780"/>
              <a:ext cx="449459" cy="158758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C9524E9-058F-90AA-BD97-4F5AF8BA1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3" y="485965"/>
              <a:ext cx="7754112" cy="86338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FEFAAB5-755F-495F-8DA9-2F458BDE3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5317" y="2946402"/>
              <a:ext cx="400317" cy="327170"/>
            </a:xfrm>
            <a:prstGeom prst="rect">
              <a:avLst/>
            </a:prstGeom>
          </p:spPr>
        </p:pic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E653F1-F42C-02D7-AB7C-83793510EE7C}"/>
              </a:ext>
            </a:extLst>
          </p:cNvPr>
          <p:cNvCxnSpPr>
            <a:cxnSpLocks/>
          </p:cNvCxnSpPr>
          <p:nvPr/>
        </p:nvCxnSpPr>
        <p:spPr>
          <a:xfrm>
            <a:off x="39899" y="9731329"/>
            <a:ext cx="7686782" cy="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3030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608</TotalTime>
  <Words>170</Words>
  <Application>Microsoft Office PowerPoint</Application>
  <PresentationFormat>Custom</PresentationFormat>
  <Paragraphs>59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Narrow</vt:lpstr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Commercial Hotels -Osan AB</dc:title>
  <dc:creator>1538588659U</dc:creator>
  <cp:lastModifiedBy>CHONG, HAE H KR USAF PACAF 51 FSS/fss</cp:lastModifiedBy>
  <cp:revision>22</cp:revision>
  <cp:lastPrinted>2025-11-18T23:59:47Z</cp:lastPrinted>
  <dcterms:created xsi:type="dcterms:W3CDTF">2025-11-11T07:20:05Z</dcterms:created>
  <dcterms:modified xsi:type="dcterms:W3CDTF">2025-11-19T06:18:34Z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2025-11-11T00:00:00Z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2025-11-11T00:00:00Z</vt:filetime>
  </property>
  <property fmtid="{D5CDD505-2E9C-101B-9397-08002B2CF9AE}" pid="5" name="Producer">
    <vt:lpwstr>Acrobat Distiller 25.0 (Windows)</vt:lpwstr>
  </property>
</Properties>
</file>