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omments/modernComment_1AD_5149511B.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BC12B4_5685562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0"/>
  </p:notesMasterIdLst>
  <p:sldIdLst>
    <p:sldId id="429" r:id="rId5"/>
    <p:sldId id="315" r:id="rId6"/>
    <p:sldId id="427" r:id="rId7"/>
    <p:sldId id="2143031978" r:id="rId8"/>
    <p:sldId id="4233" r:id="rId9"/>
    <p:sldId id="2143031975" r:id="rId10"/>
    <p:sldId id="2143031974" r:id="rId11"/>
    <p:sldId id="267" r:id="rId12"/>
    <p:sldId id="292" r:id="rId13"/>
    <p:sldId id="2143031976" r:id="rId14"/>
    <p:sldId id="4242" r:id="rId15"/>
    <p:sldId id="2143031980" r:id="rId16"/>
    <p:sldId id="2143031981" r:id="rId17"/>
    <p:sldId id="2143031988" r:id="rId18"/>
    <p:sldId id="42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2D3653-84C1-825B-8F2D-081F1E44EC7D}" name="STRICKLAND, KRISTINA D Capt USAF PACAF 51 FW/PA" initials="KS" userId="S::kristina.strickland@us.af.mil::78dd4b13-982e-4e98-9766-593f8f131e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86199" autoAdjust="0"/>
  </p:normalViewPr>
  <p:slideViewPr>
    <p:cSldViewPr snapToGrid="0">
      <p:cViewPr varScale="1">
        <p:scale>
          <a:sx n="89" d="100"/>
          <a:sy n="89" d="100"/>
        </p:scale>
        <p:origin x="1338"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AD_5149511B.xml><?xml version="1.0" encoding="utf-8"?>
<p188:cmLst xmlns:a="http://schemas.openxmlformats.org/drawingml/2006/main" xmlns:r="http://schemas.openxmlformats.org/officeDocument/2006/relationships" xmlns:p188="http://schemas.microsoft.com/office/powerpoint/2018/8/main">
  <p188:cm id="{119106F8-8889-4910-9D66-8DC4E64BE4CD}" authorId="{702D3653-84C1-825B-8F2D-081F1E44EC7D}" created="2026-01-20T02:20:18.374">
    <ac:deMkLst xmlns:ac="http://schemas.microsoft.com/office/drawing/2013/main/command">
      <pc:docMk xmlns:pc="http://schemas.microsoft.com/office/powerpoint/2013/main/command"/>
      <pc:sldMk xmlns:pc="http://schemas.microsoft.com/office/powerpoint/2013/main/command" cId="1363759387" sldId="429"/>
      <ac:picMk id="8" creationId="{8A684715-568B-A337-D85D-ABFE6E4DDAB3}"/>
    </ac:deMkLst>
    <p188:txBody>
      <a:bodyPr/>
      <a:lstStyle/>
      <a:p>
        <a:r>
          <a:rPr lang="en-US"/>
          <a:t>PA will update the QR Code</a:t>
        </a:r>
      </a:p>
    </p188:txBody>
  </p188:cm>
</p188:cmLst>
</file>

<file path=ppt/comments/modernComment_7FBC12B4_56855629.xml><?xml version="1.0" encoding="utf-8"?>
<p188:cmLst xmlns:a="http://schemas.openxmlformats.org/drawingml/2006/main" xmlns:r="http://schemas.openxmlformats.org/officeDocument/2006/relationships" xmlns:p188="http://schemas.microsoft.com/office/powerpoint/2018/8/main">
  <p188:cm id="{05DEB63C-71FB-40E6-BF79-EB6B8B7D4CCC}" authorId="{702D3653-84C1-825B-8F2D-081F1E44EC7D}" created="2026-01-20T02:22:27.857">
    <pc:sldMkLst xmlns:pc="http://schemas.microsoft.com/office/powerpoint/2013/main/command">
      <pc:docMk/>
      <pc:sldMk cId="1451578921" sldId="2143031988"/>
    </pc:sldMkLst>
    <p188:txBody>
      <a:bodyPr/>
      <a:lstStyle/>
      <a:p>
        <a:r>
          <a:rPr lang="en-US"/>
          <a:t>PA Will Update QR Code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378E1D-C273-4A7C-8A03-A86D263DBFB0}" type="datetimeFigureOut">
              <a:rPr lang="en-US" smtClean="0"/>
              <a:t>3/3/2026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7FF3F-4D7A-4DF4-A166-D12793E3B11B}" type="slidenum">
              <a:rPr lang="en-US" smtClean="0"/>
              <a:t>‹#›</a:t>
            </a:fld>
            <a:endParaRPr lang="en-US"/>
          </a:p>
        </p:txBody>
      </p:sp>
    </p:spTree>
    <p:extLst>
      <p:ext uri="{BB962C8B-B14F-4D97-AF65-F5344CB8AC3E}">
        <p14:creationId xmlns:p14="http://schemas.microsoft.com/office/powerpoint/2010/main" val="52415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7FF3F-4D7A-4DF4-A166-D12793E3B1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22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Agenda:</a:t>
            </a:r>
          </a:p>
          <a:p>
            <a:r>
              <a:rPr lang="en-US"/>
              <a:t>-B1380 Fire Suppression expansion</a:t>
            </a:r>
          </a:p>
          <a:p>
            <a:r>
              <a:rPr lang="en-US"/>
              <a:t>-B2418 Bathroom Renovation f/Rush Park</a:t>
            </a:r>
          </a:p>
        </p:txBody>
      </p:sp>
      <p:sp>
        <p:nvSpPr>
          <p:cNvPr id="4" name="Slide Number Placeholder 3"/>
          <p:cNvSpPr>
            <a:spLocks noGrp="1"/>
          </p:cNvSpPr>
          <p:nvPr>
            <p:ph type="sldNum" sz="quarter" idx="5"/>
          </p:nvPr>
        </p:nvSpPr>
        <p:spPr/>
        <p:txBody>
          <a:bodyPr/>
          <a:lstStyle/>
          <a:p>
            <a:fld id="{213F14D4-09A8-4955-8ECE-2FADABF40818}" type="slidenum">
              <a:rPr lang="en-US" smtClean="0"/>
              <a:t>8</a:t>
            </a:fld>
            <a:endParaRPr lang="en-US"/>
          </a:p>
        </p:txBody>
      </p:sp>
    </p:spTree>
    <p:extLst>
      <p:ext uri="{BB962C8B-B14F-4D97-AF65-F5344CB8AC3E}">
        <p14:creationId xmlns:p14="http://schemas.microsoft.com/office/powerpoint/2010/main" val="2952497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 name="Text Box 3"/>
          <p:cNvSpPr txBox="1">
            <a:spLocks noChangeArrowheads="1"/>
          </p:cNvSpPr>
          <p:nvPr/>
        </p:nvSpPr>
        <p:spPr bwMode="auto">
          <a:xfrm>
            <a:off x="1270000" y="1233490"/>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2000" b="1">
                <a:solidFill>
                  <a:srgbClr val="151C77"/>
                </a:solidFill>
                <a:latin typeface="Century Schoolbook" panose="02040604050505020304" pitchFamily="18" charset="0"/>
              </a:rPr>
              <a:t>I n t e g r i t y  -  S e r v i c e  -  E x c e l l e n c e</a:t>
            </a:r>
          </a:p>
        </p:txBody>
      </p:sp>
      <p:sp>
        <p:nvSpPr>
          <p:cNvPr id="5" name="Text Box 4"/>
          <p:cNvSpPr txBox="1">
            <a:spLocks noChangeArrowheads="1"/>
          </p:cNvSpPr>
          <p:nvPr/>
        </p:nvSpPr>
        <p:spPr bwMode="auto">
          <a:xfrm>
            <a:off x="2603203" y="500066"/>
            <a:ext cx="40534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defRPr/>
            </a:pPr>
            <a:r>
              <a:rPr lang="en-US" altLang="en-US" sz="3600" b="1">
                <a:solidFill>
                  <a:srgbClr val="161670"/>
                </a:solidFill>
              </a:rPr>
              <a:t>51st Fighter Wing</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7" name="Picture 14" descr="51 FW - Leading the Char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88" y="2309817"/>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51 FW - Leading the Char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1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i="0">
                <a:solidFill>
                  <a:srgbClr val="969696"/>
                </a:solidFill>
                <a:latin typeface="Arial" pitchFamily="34" charset="0"/>
                <a:cs typeface="+mn-cs"/>
              </a:defRPr>
            </a:lvl1pPr>
          </a:lstStyle>
          <a:p>
            <a:pPr>
              <a:defRPr/>
            </a:pPr>
            <a:fld id="{BBFB20FB-CB9A-424A-B4B6-73D7B9241CBC}" type="slidenum">
              <a:rPr lang="en-US"/>
              <a:pPr>
                <a:defRPr/>
              </a:pPr>
              <a:t>‹#›</a:t>
            </a:fld>
            <a:endParaRPr lang="en-US"/>
          </a:p>
        </p:txBody>
      </p:sp>
    </p:spTree>
    <p:extLst>
      <p:ext uri="{BB962C8B-B14F-4D97-AF65-F5344CB8AC3E}">
        <p14:creationId xmlns:p14="http://schemas.microsoft.com/office/powerpoint/2010/main" val="18580654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Slide Number Placeholder 2"/>
          <p:cNvSpPr>
            <a:spLocks noGrp="1"/>
          </p:cNvSpPr>
          <p:nvPr>
            <p:ph type="sldNum" sz="quarter" idx="10"/>
          </p:nvPr>
        </p:nvSpPr>
        <p:spPr>
          <a:xfrm>
            <a:off x="8750300" y="6518275"/>
            <a:ext cx="381000" cy="304800"/>
          </a:xfrm>
        </p:spPr>
        <p:txBody>
          <a:bodyPr/>
          <a:lstStyle/>
          <a:p>
            <a:pPr>
              <a:defRPr/>
            </a:pPr>
            <a:fld id="{BBFB20FB-CB9A-424A-B4B6-73D7B9241CBC}" type="slidenum">
              <a:rPr lang="en-US" smtClean="0"/>
              <a:pPr>
                <a:defRPr/>
              </a:pPr>
              <a:t>‹#›</a:t>
            </a:fld>
            <a:endParaRPr lang="en-US"/>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7431088" y="6518275"/>
            <a:ext cx="1319212" cy="304800"/>
          </a:xfrm>
        </p:spPr>
        <p:txBody>
          <a:bodyPr/>
          <a:lstStyle>
            <a:lvl1pPr marL="0" indent="0">
              <a:buFontTx/>
              <a:buNone/>
              <a:defRPr sz="1000">
                <a:solidFill>
                  <a:schemeClr val="tx1"/>
                </a:solidFill>
              </a:defRPr>
            </a:lvl1pPr>
            <a:lvl2pPr marL="406389" indent="0">
              <a:buFontTx/>
              <a:buNone/>
              <a:defRPr sz="1000">
                <a:solidFill>
                  <a:schemeClr val="tx1"/>
                </a:solidFill>
              </a:defRPr>
            </a:lvl2pPr>
            <a:lvl3pPr marL="803255" indent="0">
              <a:buFontTx/>
              <a:buNone/>
              <a:defRPr sz="1000">
                <a:solidFill>
                  <a:schemeClr val="tx1"/>
                </a:solidFill>
              </a:defRPr>
            </a:lvl3pPr>
            <a:lvl4pPr marL="1371566" indent="0">
              <a:buFontTx/>
              <a:buNone/>
              <a:defRPr sz="1000">
                <a:solidFill>
                  <a:schemeClr val="tx1"/>
                </a:solidFill>
              </a:defRPr>
            </a:lvl4pPr>
            <a:lvl5pPr marL="1828755" indent="0">
              <a:buFontTx/>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5288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2154" y="194619"/>
            <a:ext cx="6733029" cy="1016114"/>
          </a:xfrm>
        </p:spPr>
        <p:txBody>
          <a:bodyPr/>
          <a:lstStyle>
            <a:lvl1pPr algn="ctr">
              <a:defRPr sz="3600"/>
            </a:lvl1pPr>
          </a:lstStyle>
          <a:p>
            <a:r>
              <a:rPr lang="en-US" dirty="0"/>
              <a:t>Click to edit Master title style</a:t>
            </a:r>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4">
            <a:extLst>
              <a:ext uri="{FF2B5EF4-FFF2-40B4-BE49-F238E27FC236}">
                <a16:creationId xmlns:a16="http://schemas.microsoft.com/office/drawing/2014/main" id="{B9AF9D3D-67C0-3E48-2346-63A9D619EF1A}"/>
              </a:ext>
            </a:extLst>
          </p:cNvPr>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000">
                <a:solidFill>
                  <a:srgbClr val="969696"/>
                </a:solidFill>
              </a:defRPr>
            </a:lvl1p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a:t>
            </a:fld>
            <a:endParaRPr lang="en-US" dirty="0">
              <a:solidFill>
                <a:srgbClr val="808080"/>
              </a:solidFill>
              <a:cs typeface="Arial" charset="0"/>
            </a:endParaRPr>
          </a:p>
        </p:txBody>
      </p:sp>
    </p:spTree>
    <p:extLst>
      <p:ext uri="{BB962C8B-B14F-4D97-AF65-F5344CB8AC3E}">
        <p14:creationId xmlns:p14="http://schemas.microsoft.com/office/powerpoint/2010/main" val="22581305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48" y="1389888"/>
            <a:ext cx="4169664" cy="4837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8002" y="1389888"/>
            <a:ext cx="4169664" cy="4837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2206156" y="6510529"/>
            <a:ext cx="4335899" cy="246221"/>
          </a:xfrm>
        </p:spPr>
        <p:txBody>
          <a:bodyPr/>
          <a:lstStyle/>
          <a:p>
            <a:r>
              <a:rPr lang="en-US"/>
              <a:t>Defend, Execute, Sustain - Fight Tonight!</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3224775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i="0">
                <a:solidFill>
                  <a:srgbClr val="969696"/>
                </a:solidFill>
                <a:latin typeface="Arial" pitchFamily="34" charset="0"/>
                <a:cs typeface="+mn-cs"/>
              </a:defRPr>
            </a:lvl1pPr>
          </a:lstStyle>
          <a:p>
            <a:pPr>
              <a:defRPr/>
            </a:pPr>
            <a:fld id="{BBFB20FB-CB9A-424A-B4B6-73D7B9241CBC}" type="slidenum">
              <a:rPr lang="en-US"/>
              <a:pPr>
                <a:defRPr/>
              </a:pPr>
              <a:t>‹#›</a:t>
            </a:fld>
            <a:endParaRPr lang="en-US"/>
          </a:p>
        </p:txBody>
      </p:sp>
      <p:sp>
        <p:nvSpPr>
          <p:cNvPr id="1028"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1033" name="Picture 9" descr="51 FW - Leading the Charg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txBox="1">
            <a:spLocks noChangeArrowheads="1"/>
          </p:cNvSpPr>
          <p:nvPr userDrawn="1"/>
        </p:nvSpPr>
        <p:spPr bwMode="auto">
          <a:xfrm>
            <a:off x="1339850" y="6461124"/>
            <a:ext cx="676540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auto" latinLnBrk="0" hangingPunct="0">
              <a:spcBef>
                <a:spcPts val="0"/>
              </a:spcBef>
              <a:spcAft>
                <a:spcPts val="0"/>
              </a:spcAft>
              <a:defRPr sz="1000" i="0" kern="1200">
                <a:solidFill>
                  <a:srgbClr val="969696"/>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dirty="0">
                <a:ln>
                  <a:noFill/>
                </a:ln>
                <a:solidFill>
                  <a:srgbClr val="151C77"/>
                </a:solidFill>
                <a:effectLst/>
                <a:uLnTx/>
                <a:uFillTx/>
                <a:latin typeface="Century Schoolbook" pitchFamily="18" charset="0"/>
                <a:ea typeface="+mn-ea"/>
                <a:cs typeface="Arial" charset="0"/>
              </a:rPr>
              <a:t>We Guard the Freedom of 51 Million People</a:t>
            </a:r>
          </a:p>
        </p:txBody>
      </p:sp>
    </p:spTree>
    <p:extLst>
      <p:ext uri="{BB962C8B-B14F-4D97-AF65-F5344CB8AC3E}">
        <p14:creationId xmlns:p14="http://schemas.microsoft.com/office/powerpoint/2010/main" val="694967973"/>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Lst>
  <p:transition/>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89" algn="r" rtl="0" eaLnBrk="1" fontAlgn="base" hangingPunct="1">
        <a:spcBef>
          <a:spcPct val="0"/>
        </a:spcBef>
        <a:spcAft>
          <a:spcPct val="0"/>
        </a:spcAft>
        <a:defRPr sz="4000" b="1">
          <a:solidFill>
            <a:srgbClr val="151C77"/>
          </a:solidFill>
          <a:latin typeface="Arial" pitchFamily="34" charset="0"/>
        </a:defRPr>
      </a:lvl6pPr>
      <a:lvl7pPr marL="914377" algn="r" rtl="0" eaLnBrk="1" fontAlgn="base" hangingPunct="1">
        <a:spcBef>
          <a:spcPct val="0"/>
        </a:spcBef>
        <a:spcAft>
          <a:spcPct val="0"/>
        </a:spcAft>
        <a:defRPr sz="4000" b="1">
          <a:solidFill>
            <a:srgbClr val="151C77"/>
          </a:solidFill>
          <a:latin typeface="Arial" pitchFamily="34" charset="0"/>
        </a:defRPr>
      </a:lvl7pPr>
      <a:lvl8pPr marL="1371566" algn="r" rtl="0" eaLnBrk="1" fontAlgn="base" hangingPunct="1">
        <a:spcBef>
          <a:spcPct val="0"/>
        </a:spcBef>
        <a:spcAft>
          <a:spcPct val="0"/>
        </a:spcAft>
        <a:defRPr sz="4000" b="1">
          <a:solidFill>
            <a:srgbClr val="151C77"/>
          </a:solidFill>
          <a:latin typeface="Arial" pitchFamily="34" charset="0"/>
        </a:defRPr>
      </a:lvl8pPr>
      <a:lvl9pPr marL="1828754" algn="r" rtl="0" eaLnBrk="1" fontAlgn="base" hangingPunct="1">
        <a:spcBef>
          <a:spcPct val="0"/>
        </a:spcBef>
        <a:spcAft>
          <a:spcPct val="0"/>
        </a:spcAft>
        <a:defRPr sz="4000" b="1">
          <a:solidFill>
            <a:srgbClr val="151C77"/>
          </a:solidFill>
          <a:latin typeface="Arial" pitchFamily="34" charset="0"/>
        </a:defRPr>
      </a:lvl9pPr>
    </p:titleStyle>
    <p:body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AD_5149511B.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7FBC12B4_5685562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C452A-1562-8888-CE0A-B868E348DDA6}"/>
              </a:ext>
            </a:extLst>
          </p:cNvPr>
          <p:cNvSpPr>
            <a:spLocks noGrp="1"/>
          </p:cNvSpPr>
          <p:nvPr>
            <p:ph type="title"/>
          </p:nvPr>
        </p:nvSpPr>
        <p:spPr/>
        <p:txBody>
          <a:bodyPr/>
          <a:lstStyle/>
          <a:p>
            <a:r>
              <a:rPr lang="en-US" sz="3200" dirty="0"/>
              <a:t>Scan Here to Submit a Question</a:t>
            </a:r>
          </a:p>
        </p:txBody>
      </p:sp>
      <p:sp>
        <p:nvSpPr>
          <p:cNvPr id="3" name="Slide Number Placeholder 2">
            <a:extLst>
              <a:ext uri="{FF2B5EF4-FFF2-40B4-BE49-F238E27FC236}">
                <a16:creationId xmlns:a16="http://schemas.microsoft.com/office/drawing/2014/main" id="{11CFE3CF-3D63-8EBB-04B7-785E07D5BC9B}"/>
              </a:ext>
            </a:extLst>
          </p:cNvPr>
          <p:cNvSpPr>
            <a:spLocks noGrp="1"/>
          </p:cNvSpPr>
          <p:nvPr>
            <p:ph type="sldNum" sz="quarter" idx="10"/>
          </p:nvPr>
        </p:nvSpPr>
        <p:spPr/>
        <p:txBody>
          <a:bodyPr/>
          <a:lstStyle/>
          <a:p>
            <a:pPr>
              <a:defRPr/>
            </a:pPr>
            <a:fld id="{BBFB20FB-CB9A-424A-B4B6-73D7B9241CBC}" type="slidenum">
              <a:rPr lang="en-US" smtClean="0"/>
              <a:pPr>
                <a:defRPr/>
              </a:pPr>
              <a:t>1</a:t>
            </a:fld>
            <a:endParaRPr lang="en-US"/>
          </a:p>
        </p:txBody>
      </p:sp>
      <p:sp>
        <p:nvSpPr>
          <p:cNvPr id="7" name="Content Placeholder 3">
            <a:extLst>
              <a:ext uri="{FF2B5EF4-FFF2-40B4-BE49-F238E27FC236}">
                <a16:creationId xmlns:a16="http://schemas.microsoft.com/office/drawing/2014/main" id="{71635F8E-BF08-833F-BDC7-23D9F14ECC82}"/>
              </a:ext>
            </a:extLst>
          </p:cNvPr>
          <p:cNvSpPr txBox="1">
            <a:spLocks/>
          </p:cNvSpPr>
          <p:nvPr/>
        </p:nvSpPr>
        <p:spPr bwMode="auto">
          <a:xfrm>
            <a:off x="2527787" y="5033581"/>
            <a:ext cx="4088424" cy="5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00" b="1" i="0" u="none" strike="noStrike" kern="0" cap="none" spc="0" normalizeH="0" baseline="0" noProof="0" dirty="0">
              <a:ln>
                <a:noFill/>
              </a:ln>
              <a:solidFill>
                <a:srgbClr val="151C77"/>
              </a:solidFill>
              <a:effectLst/>
              <a:uLnTx/>
              <a:uFillTx/>
              <a:latin typeface="Arial"/>
              <a:ea typeface="+mn-ea"/>
              <a:cs typeface="+mn-cs"/>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600" b="1" i="0" u="none" strike="noStrike" kern="0" cap="none" spc="0" normalizeH="0" baseline="0" noProof="0" dirty="0">
                <a:ln>
                  <a:noFill/>
                </a:ln>
                <a:solidFill>
                  <a:srgbClr val="151C77"/>
                </a:solidFill>
                <a:effectLst/>
                <a:uLnTx/>
                <a:uFillTx/>
                <a:latin typeface="Arial"/>
                <a:ea typeface="+mn-ea"/>
                <a:cs typeface="+mn-cs"/>
              </a:rPr>
              <a:t>Scan Here to Submit a Question Online.</a:t>
            </a:r>
            <a:endParaRPr kumimoji="0" lang="en-US" sz="1100" b="1" i="0" u="none" strike="noStrike" kern="0" cap="none" spc="0" normalizeH="0" baseline="0" noProof="0" dirty="0">
              <a:ln>
                <a:noFill/>
              </a:ln>
              <a:solidFill>
                <a:srgbClr val="151C77"/>
              </a:solidFill>
              <a:effectLst/>
              <a:uLnTx/>
              <a:uFillTx/>
              <a:latin typeface="Arial"/>
              <a:ea typeface="+mn-ea"/>
              <a:cs typeface="+mn-cs"/>
            </a:endParaRPr>
          </a:p>
          <a:p>
            <a:pPr marL="688957" marR="0" lvl="1" indent="-282568"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800" b="1" i="0" u="none" strike="noStrike" kern="0" cap="none" spc="0" normalizeH="0" baseline="0" noProof="0" dirty="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dirty="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dirty="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dirty="0">
              <a:ln>
                <a:noFill/>
              </a:ln>
              <a:solidFill>
                <a:srgbClr val="151C77"/>
              </a:solidFill>
              <a:effectLst/>
              <a:uLnTx/>
              <a:uFillTx/>
              <a:latin typeface="Arial"/>
              <a:ea typeface="+mn-ea"/>
              <a:cs typeface="+mn-cs"/>
            </a:endParaRPr>
          </a:p>
        </p:txBody>
      </p:sp>
      <p:pic>
        <p:nvPicPr>
          <p:cNvPr id="5" name="Picture 4" descr="Qr code&#10;&#10;AI-generated content may be incorrect.">
            <a:extLst>
              <a:ext uri="{FF2B5EF4-FFF2-40B4-BE49-F238E27FC236}">
                <a16:creationId xmlns:a16="http://schemas.microsoft.com/office/drawing/2014/main" id="{01BF04D2-665E-8B86-CE5E-71F678C2C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658" y="1314494"/>
            <a:ext cx="3736681" cy="3736681"/>
          </a:xfrm>
          <a:prstGeom prst="rect">
            <a:avLst/>
          </a:prstGeom>
        </p:spPr>
      </p:pic>
    </p:spTree>
    <p:extLst>
      <p:ext uri="{BB962C8B-B14F-4D97-AF65-F5344CB8AC3E}">
        <p14:creationId xmlns:p14="http://schemas.microsoft.com/office/powerpoint/2010/main" val="1363759387"/>
      </p:ext>
    </p:extLst>
  </p:cSld>
  <p:clrMapOvr>
    <a:masterClrMapping/>
  </p:clrMapOvr>
  <p:transition/>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B7C11-847A-AC2C-0599-C8962DD12491}"/>
              </a:ext>
            </a:extLst>
          </p:cNvPr>
          <p:cNvSpPr>
            <a:spLocks noGrp="1"/>
          </p:cNvSpPr>
          <p:nvPr>
            <p:ph type="title"/>
          </p:nvPr>
        </p:nvSpPr>
        <p:spPr/>
        <p:txBody>
          <a:bodyPr/>
          <a:lstStyle/>
          <a:p>
            <a:r>
              <a:rPr lang="en-US" dirty="0"/>
              <a:t>Work Task Magnet </a:t>
            </a:r>
          </a:p>
        </p:txBody>
      </p:sp>
      <p:pic>
        <p:nvPicPr>
          <p:cNvPr id="5" name="Content Placeholder 4">
            <a:extLst>
              <a:ext uri="{FF2B5EF4-FFF2-40B4-BE49-F238E27FC236}">
                <a16:creationId xmlns:a16="http://schemas.microsoft.com/office/drawing/2014/main" id="{EBADFB3F-1528-DE7A-8022-A4F58A0BA40A}"/>
              </a:ext>
            </a:extLst>
          </p:cNvPr>
          <p:cNvPicPr>
            <a:picLocks noGrp="1" noChangeAspect="1"/>
          </p:cNvPicPr>
          <p:nvPr>
            <p:ph sz="quarter" idx="11"/>
          </p:nvPr>
        </p:nvPicPr>
        <p:blipFill>
          <a:blip r:embed="rId2"/>
          <a:stretch>
            <a:fillRect/>
          </a:stretch>
        </p:blipFill>
        <p:spPr>
          <a:xfrm>
            <a:off x="417469" y="1329034"/>
            <a:ext cx="8309061" cy="4722725"/>
          </a:xfrm>
          <a:prstGeom prst="rect">
            <a:avLst/>
          </a:prstGeom>
        </p:spPr>
      </p:pic>
      <p:sp>
        <p:nvSpPr>
          <p:cNvPr id="4" name="Slide Number Placeholder 3">
            <a:extLst>
              <a:ext uri="{FF2B5EF4-FFF2-40B4-BE49-F238E27FC236}">
                <a16:creationId xmlns:a16="http://schemas.microsoft.com/office/drawing/2014/main" id="{BC34AF61-FE73-9D92-E72B-393FD4080DE7}"/>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10</a:t>
            </a:fld>
            <a:endParaRPr lang="en-US">
              <a:solidFill>
                <a:srgbClr val="808080"/>
              </a:solidFill>
              <a:cs typeface="Arial" charset="0"/>
            </a:endParaRPr>
          </a:p>
        </p:txBody>
      </p:sp>
    </p:spTree>
    <p:extLst>
      <p:ext uri="{BB962C8B-B14F-4D97-AF65-F5344CB8AC3E}">
        <p14:creationId xmlns:p14="http://schemas.microsoft.com/office/powerpoint/2010/main" val="25942043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1EEA-5CF9-B684-06D9-F0483B22BDD5}"/>
              </a:ext>
            </a:extLst>
          </p:cNvPr>
          <p:cNvSpPr>
            <a:spLocks noGrp="1"/>
          </p:cNvSpPr>
          <p:nvPr>
            <p:ph type="title"/>
          </p:nvPr>
        </p:nvSpPr>
        <p:spPr/>
        <p:txBody>
          <a:bodyPr/>
          <a:lstStyle/>
          <a:p>
            <a:r>
              <a:rPr lang="en-US" dirty="0"/>
              <a:t>MFH Communication Initiative</a:t>
            </a:r>
          </a:p>
        </p:txBody>
      </p:sp>
      <p:sp>
        <p:nvSpPr>
          <p:cNvPr id="4" name="Slide Number Placeholder 3">
            <a:extLst>
              <a:ext uri="{FF2B5EF4-FFF2-40B4-BE49-F238E27FC236}">
                <a16:creationId xmlns:a16="http://schemas.microsoft.com/office/drawing/2014/main" id="{17E96F45-B19D-D033-1BB0-3FF7225CE15D}"/>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8" name="Content Placeholder 7">
            <a:extLst>
              <a:ext uri="{FF2B5EF4-FFF2-40B4-BE49-F238E27FC236}">
                <a16:creationId xmlns:a16="http://schemas.microsoft.com/office/drawing/2014/main" id="{DDF14D56-40B2-D3ED-8BC1-9DDCA7E31614}"/>
              </a:ext>
            </a:extLst>
          </p:cNvPr>
          <p:cNvPicPr>
            <a:picLocks noGrp="1" noChangeAspect="1"/>
          </p:cNvPicPr>
          <p:nvPr>
            <p:ph sz="quarter" idx="11"/>
          </p:nvPr>
        </p:nvPicPr>
        <p:blipFill>
          <a:blip r:embed="rId2"/>
          <a:stretch>
            <a:fillRect/>
          </a:stretch>
        </p:blipFill>
        <p:spPr>
          <a:xfrm>
            <a:off x="5324295" y="1320899"/>
            <a:ext cx="3377578" cy="2800795"/>
          </a:xfrm>
          <a:prstGeom prst="rect">
            <a:avLst/>
          </a:prstGeom>
        </p:spPr>
      </p:pic>
      <p:pic>
        <p:nvPicPr>
          <p:cNvPr id="9" name="Picture 8">
            <a:extLst>
              <a:ext uri="{FF2B5EF4-FFF2-40B4-BE49-F238E27FC236}">
                <a16:creationId xmlns:a16="http://schemas.microsoft.com/office/drawing/2014/main" id="{3490C217-AA1E-83B0-9FEE-5C9DF8E38E56}"/>
              </a:ext>
            </a:extLst>
          </p:cNvPr>
          <p:cNvPicPr>
            <a:picLocks noChangeAspect="1"/>
          </p:cNvPicPr>
          <p:nvPr/>
        </p:nvPicPr>
        <p:blipFill>
          <a:blip r:embed="rId3"/>
          <a:stretch>
            <a:fillRect/>
          </a:stretch>
        </p:blipFill>
        <p:spPr>
          <a:xfrm>
            <a:off x="442127" y="1320899"/>
            <a:ext cx="2893926" cy="2800795"/>
          </a:xfrm>
          <a:prstGeom prst="rect">
            <a:avLst/>
          </a:prstGeom>
        </p:spPr>
      </p:pic>
      <p:pic>
        <p:nvPicPr>
          <p:cNvPr id="10" name="Picture 9">
            <a:extLst>
              <a:ext uri="{FF2B5EF4-FFF2-40B4-BE49-F238E27FC236}">
                <a16:creationId xmlns:a16="http://schemas.microsoft.com/office/drawing/2014/main" id="{8F6AC11B-FDD1-0D5A-B172-FC9E213F9791}"/>
              </a:ext>
            </a:extLst>
          </p:cNvPr>
          <p:cNvPicPr>
            <a:picLocks noChangeAspect="1"/>
          </p:cNvPicPr>
          <p:nvPr/>
        </p:nvPicPr>
        <p:blipFill>
          <a:blip r:embed="rId4"/>
          <a:stretch>
            <a:fillRect/>
          </a:stretch>
        </p:blipFill>
        <p:spPr>
          <a:xfrm>
            <a:off x="602780" y="4231860"/>
            <a:ext cx="7938440" cy="2158892"/>
          </a:xfrm>
          <a:prstGeom prst="rect">
            <a:avLst/>
          </a:prstGeom>
        </p:spPr>
      </p:pic>
    </p:spTree>
    <p:extLst>
      <p:ext uri="{BB962C8B-B14F-4D97-AF65-F5344CB8AC3E}">
        <p14:creationId xmlns:p14="http://schemas.microsoft.com/office/powerpoint/2010/main" val="32668000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620F9-65CC-D9AD-DB75-22C4195FC638}"/>
              </a:ext>
            </a:extLst>
          </p:cNvPr>
          <p:cNvSpPr>
            <a:spLocks noGrp="1"/>
          </p:cNvSpPr>
          <p:nvPr>
            <p:ph type="title"/>
          </p:nvPr>
        </p:nvSpPr>
        <p:spPr/>
        <p:txBody>
          <a:bodyPr/>
          <a:lstStyle/>
          <a:p>
            <a:r>
              <a:rPr lang="en-US" dirty="0"/>
              <a:t>Upcoming FSS Events</a:t>
            </a:r>
          </a:p>
        </p:txBody>
      </p:sp>
      <p:pic>
        <p:nvPicPr>
          <p:cNvPr id="6" name="Content Placeholder 5" descr="Text&#10;&#10;AI-generated content may be incorrect.">
            <a:extLst>
              <a:ext uri="{FF2B5EF4-FFF2-40B4-BE49-F238E27FC236}">
                <a16:creationId xmlns:a16="http://schemas.microsoft.com/office/drawing/2014/main" id="{CCA5E6B0-CE80-C41D-0FC9-81DF6FFAEA8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577793" y="1334452"/>
            <a:ext cx="3860685" cy="4996181"/>
          </a:xfrm>
        </p:spPr>
      </p:pic>
      <p:sp>
        <p:nvSpPr>
          <p:cNvPr id="4" name="Slide Number Placeholder 3">
            <a:extLst>
              <a:ext uri="{FF2B5EF4-FFF2-40B4-BE49-F238E27FC236}">
                <a16:creationId xmlns:a16="http://schemas.microsoft.com/office/drawing/2014/main" id="{65E4F8DD-8E7F-4589-B9A1-7104FC238099}"/>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12</a:t>
            </a:fld>
            <a:endParaRPr lang="en-US">
              <a:solidFill>
                <a:srgbClr val="808080"/>
              </a:solidFill>
              <a:cs typeface="Arial" charset="0"/>
            </a:endParaRPr>
          </a:p>
        </p:txBody>
      </p:sp>
      <p:pic>
        <p:nvPicPr>
          <p:cNvPr id="8" name="Picture 7" descr="Diagram&#10;&#10;AI-generated content may be incorrect.">
            <a:extLst>
              <a:ext uri="{FF2B5EF4-FFF2-40B4-BE49-F238E27FC236}">
                <a16:creationId xmlns:a16="http://schemas.microsoft.com/office/drawing/2014/main" id="{C6FADE61-DD23-ED0D-4DAC-B5E34441A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520" y="1334452"/>
            <a:ext cx="3860686" cy="4996181"/>
          </a:xfrm>
          <a:prstGeom prst="rect">
            <a:avLst/>
          </a:prstGeom>
        </p:spPr>
      </p:pic>
    </p:spTree>
    <p:extLst>
      <p:ext uri="{BB962C8B-B14F-4D97-AF65-F5344CB8AC3E}">
        <p14:creationId xmlns:p14="http://schemas.microsoft.com/office/powerpoint/2010/main" val="22508825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D5D55-997F-473C-0DFA-C098EC680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8C74E-BAB4-80A5-8DC9-B1F950F23837}"/>
              </a:ext>
            </a:extLst>
          </p:cNvPr>
          <p:cNvSpPr>
            <a:spLocks noGrp="1"/>
          </p:cNvSpPr>
          <p:nvPr>
            <p:ph type="title"/>
          </p:nvPr>
        </p:nvSpPr>
        <p:spPr/>
        <p:txBody>
          <a:bodyPr/>
          <a:lstStyle/>
          <a:p>
            <a:r>
              <a:rPr lang="en-US" dirty="0"/>
              <a:t>Upcoming FSS Events</a:t>
            </a:r>
          </a:p>
        </p:txBody>
      </p:sp>
      <p:pic>
        <p:nvPicPr>
          <p:cNvPr id="6" name="Content Placeholder 5" descr="A picture containing map&#10;&#10;AI-generated content may be incorrect.">
            <a:extLst>
              <a:ext uri="{FF2B5EF4-FFF2-40B4-BE49-F238E27FC236}">
                <a16:creationId xmlns:a16="http://schemas.microsoft.com/office/drawing/2014/main" id="{74C9DD0D-3377-F540-A1C9-33D0991D83D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4681971" y="1349217"/>
            <a:ext cx="3763529" cy="4870450"/>
          </a:xfrm>
        </p:spPr>
      </p:pic>
      <p:sp>
        <p:nvSpPr>
          <p:cNvPr id="4" name="Slide Number Placeholder 3">
            <a:extLst>
              <a:ext uri="{FF2B5EF4-FFF2-40B4-BE49-F238E27FC236}">
                <a16:creationId xmlns:a16="http://schemas.microsoft.com/office/drawing/2014/main" id="{7D0CAF07-F0AD-75BF-1051-3393F9D5B215}"/>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13</a:t>
            </a:fld>
            <a:endParaRPr lang="en-US">
              <a:solidFill>
                <a:srgbClr val="808080"/>
              </a:solidFill>
              <a:cs typeface="Arial" charset="0"/>
            </a:endParaRPr>
          </a:p>
        </p:txBody>
      </p:sp>
      <p:pic>
        <p:nvPicPr>
          <p:cNvPr id="8" name="Picture 7" descr="A picture containing text&#10;&#10;AI-generated content may be incorrect.">
            <a:extLst>
              <a:ext uri="{FF2B5EF4-FFF2-40B4-BE49-F238E27FC236}">
                <a16:creationId xmlns:a16="http://schemas.microsoft.com/office/drawing/2014/main" id="{2C457B70-9E79-4362-CE33-8ADD1DD9D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2" y="1349217"/>
            <a:ext cx="3763528" cy="4870448"/>
          </a:xfrm>
          <a:prstGeom prst="rect">
            <a:avLst/>
          </a:prstGeom>
        </p:spPr>
      </p:pic>
    </p:spTree>
    <p:extLst>
      <p:ext uri="{BB962C8B-B14F-4D97-AF65-F5344CB8AC3E}">
        <p14:creationId xmlns:p14="http://schemas.microsoft.com/office/powerpoint/2010/main" val="4495125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27" y="158760"/>
            <a:ext cx="7731346" cy="1016114"/>
          </a:xfrm>
        </p:spPr>
        <p:txBody>
          <a:bodyPr/>
          <a:lstStyle/>
          <a:p>
            <a:r>
              <a:rPr lang="en-US"/>
              <a:t>Open Forum Q&amp;A</a:t>
            </a:r>
          </a:p>
        </p:txBody>
      </p:sp>
      <p:sp>
        <p:nvSpPr>
          <p:cNvPr id="4" name="Content Placeholder 3"/>
          <p:cNvSpPr>
            <a:spLocks noGrp="1"/>
          </p:cNvSpPr>
          <p:nvPr>
            <p:ph sz="quarter" idx="11"/>
          </p:nvPr>
        </p:nvSpPr>
        <p:spPr>
          <a:xfrm>
            <a:off x="384943" y="1333529"/>
            <a:ext cx="8086707" cy="4870450"/>
          </a:xfrm>
        </p:spPr>
        <p:txBody>
          <a:bodyPr/>
          <a:lstStyle/>
          <a:p>
            <a:pPr marL="285115" indent="-285115"/>
            <a:endParaRPr lang="en-US" sz="100" dirty="0">
              <a:cs typeface="Arial"/>
            </a:endParaRPr>
          </a:p>
          <a:p>
            <a:pPr marL="285115" indent="-285115"/>
            <a:r>
              <a:rPr lang="en-US" sz="2000" dirty="0"/>
              <a:t>Subject Matter Experts</a:t>
            </a:r>
            <a:endParaRPr lang="en-US" sz="2000" dirty="0">
              <a:cs typeface="Arial"/>
            </a:endParaRPr>
          </a:p>
          <a:p>
            <a:pPr marL="688340" lvl="1" indent="-281940"/>
            <a:r>
              <a:rPr lang="en-US" sz="2000" dirty="0"/>
              <a:t>51st Fighter Wing Leadership</a:t>
            </a:r>
          </a:p>
          <a:p>
            <a:pPr marL="688340" lvl="1" indent="-281940"/>
            <a:r>
              <a:rPr lang="en-US" sz="2000" dirty="0"/>
              <a:t>MSG Leadership</a:t>
            </a:r>
            <a:endParaRPr lang="en-US" sz="2000" dirty="0">
              <a:cs typeface="Arial"/>
            </a:endParaRPr>
          </a:p>
          <a:p>
            <a:pPr marL="688340" lvl="1" indent="-281940"/>
            <a:r>
              <a:rPr lang="en-US" sz="2000" dirty="0"/>
              <a:t>Public Affairs</a:t>
            </a:r>
            <a:endParaRPr lang="en-US" sz="2000" dirty="0">
              <a:cs typeface="Arial"/>
            </a:endParaRPr>
          </a:p>
          <a:p>
            <a:pPr marL="688340" lvl="1" indent="-281940"/>
            <a:r>
              <a:rPr lang="en-US" sz="2000" dirty="0"/>
              <a:t>DoDEA Liaisons</a:t>
            </a:r>
          </a:p>
          <a:p>
            <a:pPr marL="688340" lvl="1" indent="-281940"/>
            <a:r>
              <a:rPr lang="en-US" sz="2000" dirty="0"/>
              <a:t>Housing</a:t>
            </a:r>
          </a:p>
          <a:p>
            <a:pPr marL="688340" lvl="1" indent="-281940"/>
            <a:r>
              <a:rPr lang="en-US" sz="2000" dirty="0">
                <a:cs typeface="Arial"/>
              </a:rPr>
              <a:t>Force Support Squadron</a:t>
            </a:r>
          </a:p>
          <a:p>
            <a:pPr marL="688340" lvl="1" indent="-281940"/>
            <a:r>
              <a:rPr lang="en-US" sz="2000" dirty="0">
                <a:cs typeface="Arial"/>
              </a:rPr>
              <a:t>Medical Group</a:t>
            </a:r>
          </a:p>
        </p:txBody>
      </p:sp>
      <p:sp>
        <p:nvSpPr>
          <p:cNvPr id="7" name="Content Placeholder 3">
            <a:extLst>
              <a:ext uri="{FF2B5EF4-FFF2-40B4-BE49-F238E27FC236}">
                <a16:creationId xmlns:a16="http://schemas.microsoft.com/office/drawing/2014/main" id="{C4C98640-9449-3E89-6C07-7605314F8543}"/>
              </a:ext>
            </a:extLst>
          </p:cNvPr>
          <p:cNvSpPr txBox="1">
            <a:spLocks/>
          </p:cNvSpPr>
          <p:nvPr/>
        </p:nvSpPr>
        <p:spPr bwMode="auto">
          <a:xfrm>
            <a:off x="4863176" y="5421234"/>
            <a:ext cx="4088424" cy="5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00" b="1" i="0" u="none" strike="noStrike" kern="0" cap="none" spc="0" normalizeH="0" baseline="0" noProof="0">
              <a:ln>
                <a:noFill/>
              </a:ln>
              <a:solidFill>
                <a:srgbClr val="151C77"/>
              </a:solidFill>
              <a:effectLst/>
              <a:uLnTx/>
              <a:uFillTx/>
              <a:latin typeface="Arial"/>
              <a:ea typeface="+mn-ea"/>
              <a:cs typeface="+mn-cs"/>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600" b="1" i="0" u="none" strike="noStrike" kern="0" cap="none" spc="0" normalizeH="0" baseline="0" noProof="0">
                <a:ln>
                  <a:noFill/>
                </a:ln>
                <a:solidFill>
                  <a:srgbClr val="151C77"/>
                </a:solidFill>
                <a:effectLst/>
                <a:uLnTx/>
                <a:uFillTx/>
                <a:latin typeface="Arial"/>
                <a:ea typeface="+mn-ea"/>
                <a:cs typeface="+mn-cs"/>
              </a:rPr>
              <a:t>Scan Here to Submit a Question Online.</a:t>
            </a:r>
            <a:endParaRPr kumimoji="0" lang="en-US" sz="1100" b="1" i="0" u="none" strike="noStrike" kern="0" cap="none" spc="0" normalizeH="0" baseline="0" noProof="0">
              <a:ln>
                <a:noFill/>
              </a:ln>
              <a:solidFill>
                <a:srgbClr val="151C77"/>
              </a:solidFill>
              <a:effectLst/>
              <a:uLnTx/>
              <a:uFillTx/>
              <a:latin typeface="Arial"/>
              <a:ea typeface="+mn-ea"/>
              <a:cs typeface="+mn-cs"/>
            </a:endParaRPr>
          </a:p>
          <a:p>
            <a:pPr marL="688957" marR="0" lvl="1" indent="-282568"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8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p:txBody>
      </p:sp>
      <p:pic>
        <p:nvPicPr>
          <p:cNvPr id="3" name="Picture 2" descr="Qr code&#10;&#10;AI-generated content may be incorrect.">
            <a:extLst>
              <a:ext uri="{FF2B5EF4-FFF2-40B4-BE49-F238E27FC236}">
                <a16:creationId xmlns:a16="http://schemas.microsoft.com/office/drawing/2014/main" id="{160A183F-9EC2-CE0E-D4F0-3585538B0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884" y="1848899"/>
            <a:ext cx="3493008" cy="3493008"/>
          </a:xfrm>
          <a:prstGeom prst="rect">
            <a:avLst/>
          </a:prstGeom>
        </p:spPr>
      </p:pic>
    </p:spTree>
    <p:extLst>
      <p:ext uri="{BB962C8B-B14F-4D97-AF65-F5344CB8AC3E}">
        <p14:creationId xmlns:p14="http://schemas.microsoft.com/office/powerpoint/2010/main" val="1451578921"/>
      </p:ext>
    </p:extLst>
  </p:cSld>
  <p:clrMapOvr>
    <a:masterClrMapping/>
  </p:clrMapOvr>
  <p:transition/>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00416-237A-A5FE-FA3F-B630A24B8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CF8F6C-F515-556D-4E88-6EB3F1431CAB}"/>
              </a:ext>
            </a:extLst>
          </p:cNvPr>
          <p:cNvSpPr>
            <a:spLocks noGrp="1"/>
          </p:cNvSpPr>
          <p:nvPr>
            <p:ph type="title"/>
          </p:nvPr>
        </p:nvSpPr>
        <p:spPr/>
        <p:txBody>
          <a:bodyPr/>
          <a:lstStyle/>
          <a:p>
            <a:r>
              <a:rPr lang="en-US" sz="3200" dirty="0"/>
              <a:t>Join Us Next Time!</a:t>
            </a:r>
          </a:p>
        </p:txBody>
      </p:sp>
      <p:sp>
        <p:nvSpPr>
          <p:cNvPr id="3" name="Slide Number Placeholder 2">
            <a:extLst>
              <a:ext uri="{FF2B5EF4-FFF2-40B4-BE49-F238E27FC236}">
                <a16:creationId xmlns:a16="http://schemas.microsoft.com/office/drawing/2014/main" id="{6A4502EA-8BB8-2095-7E2F-7C75BA2B271F}"/>
              </a:ext>
            </a:extLst>
          </p:cNvPr>
          <p:cNvSpPr>
            <a:spLocks noGrp="1"/>
          </p:cNvSpPr>
          <p:nvPr>
            <p:ph type="sldNum" sz="quarter" idx="10"/>
          </p:nvPr>
        </p:nvSpPr>
        <p:spPr/>
        <p:txBody>
          <a:bodyPr/>
          <a:lstStyle/>
          <a:p>
            <a:pPr>
              <a:defRPr/>
            </a:pPr>
            <a:fld id="{BBFB20FB-CB9A-424A-B4B6-73D7B9241CBC}" type="slidenum">
              <a:rPr lang="en-US" smtClean="0"/>
              <a:pPr>
                <a:defRPr/>
              </a:pPr>
              <a:t>15</a:t>
            </a:fld>
            <a:endParaRPr lang="en-US"/>
          </a:p>
        </p:txBody>
      </p:sp>
      <p:sp>
        <p:nvSpPr>
          <p:cNvPr id="5" name="Text Placeholder 4">
            <a:extLst>
              <a:ext uri="{FF2B5EF4-FFF2-40B4-BE49-F238E27FC236}">
                <a16:creationId xmlns:a16="http://schemas.microsoft.com/office/drawing/2014/main" id="{6505236D-B3CF-C96A-3057-C3D6C110753C}"/>
              </a:ext>
            </a:extLst>
          </p:cNvPr>
          <p:cNvSpPr>
            <a:spLocks noGrp="1"/>
          </p:cNvSpPr>
          <p:nvPr>
            <p:ph type="body" sz="quarter" idx="12"/>
          </p:nvPr>
        </p:nvSpPr>
        <p:spPr/>
        <p:txBody>
          <a:bodyPr/>
          <a:lstStyle/>
          <a:p>
            <a:endParaRPr lang="en-US"/>
          </a:p>
        </p:txBody>
      </p:sp>
      <p:sp>
        <p:nvSpPr>
          <p:cNvPr id="7" name="Content Placeholder 3">
            <a:extLst>
              <a:ext uri="{FF2B5EF4-FFF2-40B4-BE49-F238E27FC236}">
                <a16:creationId xmlns:a16="http://schemas.microsoft.com/office/drawing/2014/main" id="{8D0812D9-0FF3-8E04-F128-107D4B562C10}"/>
              </a:ext>
            </a:extLst>
          </p:cNvPr>
          <p:cNvSpPr txBox="1">
            <a:spLocks/>
          </p:cNvSpPr>
          <p:nvPr/>
        </p:nvSpPr>
        <p:spPr>
          <a:xfrm>
            <a:off x="528646" y="1335554"/>
            <a:ext cx="8086707" cy="2432284"/>
          </a:xfrm>
          <a:prstGeom prst="rect">
            <a:avLst/>
          </a:prstGeom>
        </p:spPr>
        <p:txBody>
          <a:bodyPr lIns="91440" tIns="45720" rIns="91440" bIns="45720" anchor="t"/>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lang="en-US" sz="2800" u="sng" kern="0" dirty="0">
                <a:latin typeface="Arial"/>
              </a:rPr>
              <a:t>Month</a:t>
            </a:r>
            <a:r>
              <a:rPr kumimoji="0" lang="en-US" sz="2800" b="1" i="0" u="sng" strike="noStrike" kern="0" cap="none" spc="0" normalizeH="0" baseline="0" noProof="0" dirty="0">
                <a:ln>
                  <a:noFill/>
                </a:ln>
                <a:solidFill>
                  <a:srgbClr val="151C77"/>
                </a:solidFill>
                <a:effectLst/>
                <a:uLnTx/>
                <a:uFillTx/>
                <a:latin typeface="Arial"/>
                <a:ea typeface="+mn-ea"/>
                <a:cs typeface="+mn-cs"/>
              </a:rPr>
              <a:t> Team Osan Town Hall</a:t>
            </a:r>
          </a:p>
          <a:p>
            <a:pPr marL="0" indent="0" algn="ctr">
              <a:buNone/>
              <a:defRPr/>
            </a:pPr>
            <a:r>
              <a:rPr kumimoji="0" lang="en-US" sz="2400" b="1" i="0" u="none" strike="noStrike" kern="0" cap="none" spc="0" normalizeH="0" baseline="0" noProof="0" dirty="0">
                <a:ln>
                  <a:noFill/>
                </a:ln>
                <a:solidFill>
                  <a:srgbClr val="151C77"/>
                </a:solidFill>
                <a:effectLst/>
                <a:uLnTx/>
                <a:uFillTx/>
                <a:latin typeface="Arial"/>
                <a:ea typeface="+mn-ea"/>
                <a:cs typeface="+mn-cs"/>
              </a:rPr>
              <a:t>Date:</a:t>
            </a:r>
            <a:r>
              <a:rPr lang="en-US" kern="0" dirty="0">
                <a:latin typeface="Arial"/>
              </a:rPr>
              <a:t> </a:t>
            </a:r>
            <a:r>
              <a:rPr lang="en-US" kern="0">
                <a:latin typeface="Arial"/>
              </a:rPr>
              <a:t>18 March</a:t>
            </a:r>
            <a:endParaRPr lang="en-US" sz="2400" b="1" i="0" u="none" strike="noStrike" kern="0" cap="none" spc="0" normalizeH="0" baseline="0" noProof="0" dirty="0">
              <a:ln>
                <a:noFill/>
              </a:ln>
              <a:solidFill>
                <a:srgbClr val="151C77"/>
              </a:solidFill>
              <a:effectLst/>
              <a:uLnTx/>
              <a:uFillTx/>
              <a:latin typeface="Arial"/>
              <a:cs typeface="Arial"/>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400" b="1" i="0" u="none" strike="noStrike" kern="0" cap="none" spc="0" normalizeH="0" baseline="0" noProof="0" dirty="0">
                <a:ln>
                  <a:noFill/>
                </a:ln>
                <a:solidFill>
                  <a:srgbClr val="151C77"/>
                </a:solidFill>
                <a:effectLst/>
                <a:uLnTx/>
                <a:uFillTx/>
                <a:latin typeface="Arial"/>
                <a:ea typeface="+mn-ea"/>
                <a:cs typeface="+mn-cs"/>
              </a:rPr>
              <a:t>Time: 1700</a:t>
            </a: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400" b="1" i="0" u="none" strike="noStrike" kern="0" cap="none" spc="0" normalizeH="0" baseline="0" noProof="0" dirty="0">
                <a:ln>
                  <a:noFill/>
                </a:ln>
                <a:solidFill>
                  <a:srgbClr val="151C77"/>
                </a:solidFill>
                <a:effectLst/>
                <a:uLnTx/>
                <a:uFillTx/>
                <a:latin typeface="Arial"/>
                <a:ea typeface="+mn-ea"/>
                <a:cs typeface="+mn-cs"/>
              </a:rPr>
              <a:t>Location: Officers’ Club</a:t>
            </a:r>
            <a:endParaRPr lang="en-US" sz="2400" b="1" i="0" u="none" strike="noStrike" kern="0" cap="none" spc="0" normalizeH="0" baseline="0" noProof="0" dirty="0">
              <a:ln>
                <a:noFill/>
              </a:ln>
              <a:solidFill>
                <a:srgbClr val="151C77"/>
              </a:solidFill>
              <a:effectLst/>
              <a:uLnTx/>
              <a:uFillTx/>
              <a:latin typeface="Arial"/>
              <a:cs typeface="Arial"/>
            </a:endParaRPr>
          </a:p>
          <a:p>
            <a:pPr marL="285115" marR="0" lvl="0" indent="-285115"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lang="en-US" sz="2000" b="1" i="0" u="none" strike="noStrike" kern="0" cap="none" spc="0" normalizeH="0" baseline="0" noProof="0" dirty="0">
              <a:ln>
                <a:noFill/>
              </a:ln>
              <a:solidFill>
                <a:srgbClr val="151C77"/>
              </a:solidFill>
              <a:effectLst/>
              <a:uLnTx/>
              <a:uFillTx/>
              <a:latin typeface="Arial"/>
              <a:cs typeface="Arial"/>
            </a:endParaRPr>
          </a:p>
        </p:txBody>
      </p:sp>
      <p:sp>
        <p:nvSpPr>
          <p:cNvPr id="2" name="Content Placeholder 3">
            <a:extLst>
              <a:ext uri="{FF2B5EF4-FFF2-40B4-BE49-F238E27FC236}">
                <a16:creationId xmlns:a16="http://schemas.microsoft.com/office/drawing/2014/main" id="{D378A358-C6B0-D5D0-B893-0533E585EA62}"/>
              </a:ext>
            </a:extLst>
          </p:cNvPr>
          <p:cNvSpPr txBox="1">
            <a:spLocks/>
          </p:cNvSpPr>
          <p:nvPr/>
        </p:nvSpPr>
        <p:spPr>
          <a:xfrm>
            <a:off x="1387063" y="4178385"/>
            <a:ext cx="4864447" cy="853925"/>
          </a:xfrm>
          <a:prstGeom prst="rect">
            <a:avLst/>
          </a:prstGeom>
        </p:spPr>
        <p:txBody>
          <a:bodyPr lIns="91440" tIns="45720" rIns="91440" bIns="45720" anchor="t"/>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000" b="1" i="0" strike="noStrike" kern="0" cap="none" spc="0" normalizeH="0" baseline="0" noProof="0" dirty="0">
                <a:ln>
                  <a:noFill/>
                </a:ln>
                <a:solidFill>
                  <a:srgbClr val="151C77"/>
                </a:solidFill>
                <a:effectLst/>
                <a:uLnTx/>
                <a:uFillTx/>
                <a:latin typeface="Arial"/>
                <a:ea typeface="+mn-ea"/>
                <a:cs typeface="+mn-cs"/>
              </a:rPr>
              <a:t>Town Hall Minutes and Slides are posted to the Mustang One Stop: </a:t>
            </a:r>
            <a:endParaRPr lang="en-US" sz="1800" b="1" i="0" strike="noStrike" kern="0" cap="none" spc="0" normalizeH="0" baseline="0" noProof="0" dirty="0">
              <a:ln>
                <a:noFill/>
              </a:ln>
              <a:solidFill>
                <a:srgbClr val="151C77"/>
              </a:solidFill>
              <a:effectLst/>
              <a:highlight>
                <a:srgbClr val="FFFF00"/>
              </a:highlight>
              <a:uLnTx/>
              <a:uFillTx/>
              <a:latin typeface="Arial"/>
              <a:cs typeface="Arial"/>
            </a:endParaRPr>
          </a:p>
          <a:p>
            <a:pPr marL="285115" marR="0" lvl="0" indent="-285115"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lang="en-US" sz="2000" b="1" i="0" u="none" strike="noStrike" kern="0" cap="none" spc="0" normalizeH="0" baseline="0" noProof="0" dirty="0">
              <a:ln>
                <a:noFill/>
              </a:ln>
              <a:solidFill>
                <a:srgbClr val="151C77"/>
              </a:solidFill>
              <a:effectLst/>
              <a:uLnTx/>
              <a:uFillTx/>
              <a:latin typeface="Arial"/>
              <a:cs typeface="Arial"/>
            </a:endParaRPr>
          </a:p>
        </p:txBody>
      </p:sp>
      <p:pic>
        <p:nvPicPr>
          <p:cNvPr id="1026" name="67F99568-5926-4B9D-9B9A-E632A2E87433" descr="Image.png">
            <a:extLst>
              <a:ext uri="{FF2B5EF4-FFF2-40B4-BE49-F238E27FC236}">
                <a16:creationId xmlns:a16="http://schemas.microsoft.com/office/drawing/2014/main" id="{F96EA416-A5C1-7836-E214-26A34B2B84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6496" y="4178385"/>
            <a:ext cx="1904320" cy="19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1395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45159" y="2905125"/>
            <a:ext cx="5356601" cy="1047750"/>
          </a:xfrm>
        </p:spPr>
        <p:txBody>
          <a:bodyPr/>
          <a:lstStyle/>
          <a:p>
            <a:pPr lvl="0" algn="ctr" eaLnBrk="1" fontAlgn="auto" hangingPunct="1">
              <a:lnSpc>
                <a:spcPct val="120000"/>
              </a:lnSpc>
              <a:spcBef>
                <a:spcPct val="0"/>
              </a:spcBef>
              <a:spcAft>
                <a:spcPts val="0"/>
              </a:spcAft>
              <a:buClrTx/>
              <a:buSzTx/>
              <a:defRPr/>
            </a:pPr>
            <a:r>
              <a:rPr lang="en-US" altLang="en-US" sz="3600" kern="1200" dirty="0">
                <a:solidFill>
                  <a:srgbClr val="000066"/>
                </a:solidFill>
                <a:effectLst>
                  <a:outerShdw blurRad="38100" dist="38100" dir="2700000" algn="tl">
                    <a:srgbClr val="000000">
                      <a:alpha val="43137"/>
                    </a:srgbClr>
                  </a:outerShdw>
                </a:effectLst>
                <a:latin typeface="Arial" panose="020B0604020202020204" pitchFamily="34" charset="0"/>
              </a:rPr>
              <a:t>Military Family Housing</a:t>
            </a:r>
          </a:p>
          <a:p>
            <a:pPr lvl="0" algn="ctr" eaLnBrk="1" fontAlgn="auto" hangingPunct="1">
              <a:lnSpc>
                <a:spcPct val="120000"/>
              </a:lnSpc>
              <a:spcBef>
                <a:spcPct val="0"/>
              </a:spcBef>
              <a:spcAft>
                <a:spcPts val="0"/>
              </a:spcAft>
              <a:buClrTx/>
              <a:buSzTx/>
              <a:defRPr/>
            </a:pPr>
            <a:r>
              <a:rPr lang="en-US" altLang="en-US" sz="3200" kern="1200" dirty="0">
                <a:solidFill>
                  <a:srgbClr val="000066"/>
                </a:solidFill>
                <a:effectLst>
                  <a:outerShdw blurRad="38100" dist="38100" dir="2700000" algn="tl">
                    <a:srgbClr val="000000">
                      <a:alpha val="43137"/>
                    </a:srgbClr>
                  </a:outerShdw>
                </a:effectLst>
                <a:latin typeface="Arial" panose="020B0604020202020204" pitchFamily="34" charset="0"/>
              </a:rPr>
              <a:t>Osan AB Townhall</a:t>
            </a:r>
          </a:p>
          <a:p>
            <a:pPr lvl="0" algn="ctr" eaLnBrk="1" fontAlgn="auto" hangingPunct="1">
              <a:lnSpc>
                <a:spcPct val="120000"/>
              </a:lnSpc>
              <a:spcBef>
                <a:spcPct val="0"/>
              </a:spcBef>
              <a:spcAft>
                <a:spcPts val="0"/>
              </a:spcAft>
              <a:buClrTx/>
              <a:buSzTx/>
              <a:defRPr/>
            </a:pPr>
            <a:r>
              <a:rPr lang="en-US" altLang="en-US" sz="3200" kern="1200" dirty="0">
                <a:solidFill>
                  <a:srgbClr val="000066"/>
                </a:solidFill>
                <a:effectLst>
                  <a:outerShdw blurRad="38100" dist="38100" dir="2700000" algn="tl">
                    <a:srgbClr val="000000">
                      <a:alpha val="43137"/>
                    </a:srgbClr>
                  </a:outerShdw>
                </a:effectLst>
                <a:latin typeface="Arial" panose="020B0604020202020204" pitchFamily="34" charset="0"/>
              </a:rPr>
              <a:t>11 February 2026</a:t>
            </a:r>
            <a:endParaRPr lang="en-US" altLang="en-US" sz="4400" kern="1200" dirty="0">
              <a:solidFill>
                <a:srgbClr val="000066"/>
              </a:solidFill>
              <a:effectLst>
                <a:outerShdw blurRad="38100" dist="38100" dir="2700000" algn="tl">
                  <a:srgbClr val="000000">
                    <a:alpha val="43137"/>
                  </a:srgbClr>
                </a:outerShdw>
              </a:effectLst>
              <a:latin typeface="Arial" panose="020B0604020202020204" pitchFamily="34" charset="0"/>
            </a:endParaRPr>
          </a:p>
        </p:txBody>
      </p:sp>
      <p:sp>
        <p:nvSpPr>
          <p:cNvPr id="3" name="Slide Number Placeholder 2"/>
          <p:cNvSpPr>
            <a:spLocks noGrp="1"/>
          </p:cNvSpPr>
          <p:nvPr>
            <p:ph type="sldNum" sz="quarter" idx="4"/>
          </p:nvPr>
        </p:nvSpPr>
        <p:spPr/>
        <p:txBody>
          <a:bodyPr/>
          <a:lstStyle/>
          <a:p>
            <a:pPr>
              <a:defRPr/>
            </a:pPr>
            <a:fld id="{BBFB20FB-CB9A-424A-B4B6-73D7B9241CBC}" type="slidenum">
              <a:rPr lang="en-US" smtClean="0"/>
              <a:pPr>
                <a:defRPr/>
              </a:pPr>
              <a:t>2</a:t>
            </a:fld>
            <a:endParaRPr lang="en-US"/>
          </a:p>
        </p:txBody>
      </p:sp>
    </p:spTree>
    <p:extLst>
      <p:ext uri="{BB962C8B-B14F-4D97-AF65-F5344CB8AC3E}">
        <p14:creationId xmlns:p14="http://schemas.microsoft.com/office/powerpoint/2010/main" val="13807089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97D03-DA89-E139-7B78-02B8960A2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2A2E9-E63F-C7BA-F208-7F49DF86CC88}"/>
              </a:ext>
            </a:extLst>
          </p:cNvPr>
          <p:cNvSpPr>
            <a:spLocks noGrp="1"/>
          </p:cNvSpPr>
          <p:nvPr>
            <p:ph type="title"/>
          </p:nvPr>
        </p:nvSpPr>
        <p:spPr>
          <a:xfrm>
            <a:off x="1028700" y="61062"/>
            <a:ext cx="7086600" cy="1143000"/>
          </a:xfrm>
        </p:spPr>
        <p:txBody>
          <a:bodyPr/>
          <a:lstStyle/>
          <a:p>
            <a:r>
              <a:rPr lang="en-US" dirty="0"/>
              <a:t>Agenda</a:t>
            </a:r>
          </a:p>
        </p:txBody>
      </p:sp>
      <p:sp>
        <p:nvSpPr>
          <p:cNvPr id="3" name="Slide Number Placeholder 2">
            <a:extLst>
              <a:ext uri="{FF2B5EF4-FFF2-40B4-BE49-F238E27FC236}">
                <a16:creationId xmlns:a16="http://schemas.microsoft.com/office/drawing/2014/main" id="{B0842804-FC24-9554-BDBB-CBD840E7B2AE}"/>
              </a:ext>
            </a:extLst>
          </p:cNvPr>
          <p:cNvSpPr>
            <a:spLocks noGrp="1"/>
          </p:cNvSpPr>
          <p:nvPr>
            <p:ph type="sldNum" sz="quarter" idx="10"/>
          </p:nvPr>
        </p:nvSpPr>
        <p:spPr/>
        <p:txBody>
          <a:bodyPr/>
          <a:lstStyle/>
          <a:p>
            <a:pPr>
              <a:defRPr/>
            </a:pPr>
            <a:fld id="{BBFB20FB-CB9A-424A-B4B6-73D7B9241CBC}" type="slidenum">
              <a:rPr lang="en-US" smtClean="0"/>
              <a:pPr>
                <a:defRPr/>
              </a:pPr>
              <a:t>3</a:t>
            </a:fld>
            <a:endParaRPr lang="en-US"/>
          </a:p>
        </p:txBody>
      </p:sp>
      <p:sp>
        <p:nvSpPr>
          <p:cNvPr id="5" name="Text Placeholder 4">
            <a:extLst>
              <a:ext uri="{FF2B5EF4-FFF2-40B4-BE49-F238E27FC236}">
                <a16:creationId xmlns:a16="http://schemas.microsoft.com/office/drawing/2014/main" id="{36C43BC0-4841-093D-6479-4A271B4EA98F}"/>
              </a:ext>
            </a:extLst>
          </p:cNvPr>
          <p:cNvSpPr>
            <a:spLocks noGrp="1"/>
          </p:cNvSpPr>
          <p:nvPr>
            <p:ph type="body" sz="quarter" idx="12"/>
          </p:nvPr>
        </p:nvSpPr>
        <p:spPr/>
        <p:txBody>
          <a:bodyPr/>
          <a:lstStyle/>
          <a:p>
            <a:endParaRPr lang="en-US"/>
          </a:p>
        </p:txBody>
      </p:sp>
      <p:sp>
        <p:nvSpPr>
          <p:cNvPr id="4" name="Content Placeholder 3">
            <a:extLst>
              <a:ext uri="{FF2B5EF4-FFF2-40B4-BE49-F238E27FC236}">
                <a16:creationId xmlns:a16="http://schemas.microsoft.com/office/drawing/2014/main" id="{3462C422-E2C1-F7FD-EFE3-D5FF9BA3FFD8}"/>
              </a:ext>
            </a:extLst>
          </p:cNvPr>
          <p:cNvSpPr>
            <a:spLocks noGrp="1"/>
          </p:cNvSpPr>
          <p:nvPr>
            <p:ph sz="quarter" idx="11"/>
          </p:nvPr>
        </p:nvSpPr>
        <p:spPr>
          <a:xfrm>
            <a:off x="365124" y="1471613"/>
            <a:ext cx="8611095" cy="4870450"/>
          </a:xfrm>
        </p:spPr>
        <p:txBody>
          <a:bodyPr/>
          <a:lstStyle/>
          <a:p>
            <a:r>
              <a:rPr lang="en-US" sz="2000" dirty="0"/>
              <a:t>Seoraksan Tower Fire MNS Retrofit Temp Relocation</a:t>
            </a:r>
          </a:p>
          <a:p>
            <a:r>
              <a:rPr lang="en-US" sz="2000" dirty="0"/>
              <a:t>TSS Initiative </a:t>
            </a:r>
          </a:p>
          <a:p>
            <a:r>
              <a:rPr lang="en-US" sz="2000" dirty="0"/>
              <a:t>Elevator Assessment </a:t>
            </a:r>
          </a:p>
          <a:p>
            <a:r>
              <a:rPr lang="en-US" sz="2000" dirty="0"/>
              <a:t>Work Task Update  </a:t>
            </a:r>
          </a:p>
          <a:p>
            <a:r>
              <a:rPr lang="en-US" sz="2000" dirty="0"/>
              <a:t>MFH Communication Initiative</a:t>
            </a:r>
          </a:p>
          <a:p>
            <a:r>
              <a:rPr lang="en-US" sz="2000" dirty="0"/>
              <a:t>FSS Upcoming Events </a:t>
            </a:r>
          </a:p>
          <a:p>
            <a:r>
              <a:rPr lang="en-US" sz="2000" dirty="0"/>
              <a:t>Open Forum Q&amp;A</a:t>
            </a:r>
            <a:endParaRPr lang="en-US" dirty="0"/>
          </a:p>
        </p:txBody>
      </p:sp>
      <p:pic>
        <p:nvPicPr>
          <p:cNvPr id="6" name="Picture 5" descr="Logo&#10;&#10;Description automatically generated">
            <a:extLst>
              <a:ext uri="{FF2B5EF4-FFF2-40B4-BE49-F238E27FC236}">
                <a16:creationId xmlns:a16="http://schemas.microsoft.com/office/drawing/2014/main" id="{02E3E863-11FE-C952-B384-30BD33178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751" y="76708"/>
            <a:ext cx="1054793" cy="1068982"/>
          </a:xfrm>
          <a:prstGeom prst="rect">
            <a:avLst/>
          </a:prstGeom>
        </p:spPr>
      </p:pic>
    </p:spTree>
    <p:extLst>
      <p:ext uri="{BB962C8B-B14F-4D97-AF65-F5344CB8AC3E}">
        <p14:creationId xmlns:p14="http://schemas.microsoft.com/office/powerpoint/2010/main" val="22729636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D024-DD7A-7A68-302B-234AD91EB150}"/>
              </a:ext>
            </a:extLst>
          </p:cNvPr>
          <p:cNvSpPr>
            <a:spLocks noGrp="1"/>
          </p:cNvSpPr>
          <p:nvPr>
            <p:ph type="title"/>
          </p:nvPr>
        </p:nvSpPr>
        <p:spPr>
          <a:xfrm>
            <a:off x="1222154" y="194619"/>
            <a:ext cx="7238558" cy="1016114"/>
          </a:xfrm>
        </p:spPr>
        <p:txBody>
          <a:bodyPr/>
          <a:lstStyle/>
          <a:p>
            <a:r>
              <a:rPr lang="en-US" sz="2800" dirty="0"/>
              <a:t>ST Temp Relocation * Fire MNS Retrofit </a:t>
            </a:r>
            <a:br>
              <a:rPr lang="en-US" sz="2800" dirty="0"/>
            </a:br>
            <a:r>
              <a:rPr lang="en-US" sz="2800" dirty="0"/>
              <a:t>Background / Why</a:t>
            </a:r>
          </a:p>
        </p:txBody>
      </p:sp>
      <p:sp>
        <p:nvSpPr>
          <p:cNvPr id="3" name="Content Placeholder 2">
            <a:extLst>
              <a:ext uri="{FF2B5EF4-FFF2-40B4-BE49-F238E27FC236}">
                <a16:creationId xmlns:a16="http://schemas.microsoft.com/office/drawing/2014/main" id="{2E2E13D8-4198-D2BE-3B91-02F294400337}"/>
              </a:ext>
            </a:extLst>
          </p:cNvPr>
          <p:cNvSpPr>
            <a:spLocks noGrp="1"/>
          </p:cNvSpPr>
          <p:nvPr>
            <p:ph sz="quarter" idx="11"/>
          </p:nvPr>
        </p:nvSpPr>
        <p:spPr>
          <a:xfrm>
            <a:off x="215657" y="1262743"/>
            <a:ext cx="8712686" cy="5079320"/>
          </a:xfrm>
        </p:spPr>
        <p:txBody>
          <a:bodyPr/>
          <a:lstStyle/>
          <a:p>
            <a:pPr marL="0" indent="0">
              <a:buNone/>
            </a:pPr>
            <a:r>
              <a:rPr lang="en-US" sz="1800" dirty="0"/>
              <a:t>Our Commitment to Families:</a:t>
            </a:r>
          </a:p>
          <a:p>
            <a:pPr marL="285750" lvl="1" indent="-280988"/>
            <a:r>
              <a:rPr lang="en-US" sz="1600" dirty="0"/>
              <a:t>We recognize that our residents' homes are their safe havens, especially during the demands of military service. Any disruption to family life must be minimized whenever possible.</a:t>
            </a:r>
          </a:p>
          <a:p>
            <a:pPr marL="0" indent="0">
              <a:buNone/>
            </a:pPr>
            <a:r>
              <a:rPr lang="en-US" sz="1800" dirty="0"/>
              <a:t>The Safety Imperative:</a:t>
            </a:r>
          </a:p>
          <a:p>
            <a:pPr marL="285750" lvl="1" indent="-280988"/>
            <a:r>
              <a:rPr lang="en-US" sz="1600" dirty="0"/>
              <a:t>Critical Safety Upgrade: Fire Mass Notification System (MNS) retrofit required to protect all residents • Contract The Dilemma:</a:t>
            </a:r>
          </a:p>
          <a:p>
            <a:pPr marL="285750" lvl="1" indent="-280988"/>
            <a:r>
              <a:rPr lang="en-US" sz="1600" dirty="0"/>
              <a:t>Operational Constraints: • Peak PCS season affecting families in transition • Tour normalization increasing on-base housing demand • Limited temporary quarters availability • Competing mission priorities • Requirement: 10 units per month completion rate</a:t>
            </a:r>
          </a:p>
          <a:p>
            <a:pPr marL="0" indent="0">
              <a:buNone/>
            </a:pPr>
            <a:r>
              <a:rPr lang="en-US" sz="1800" dirty="0"/>
              <a:t>Our Family-Centered Solution:</a:t>
            </a:r>
          </a:p>
          <a:p>
            <a:pPr marL="285750" lvl="1" indent="-280988"/>
            <a:r>
              <a:rPr lang="en-US" sz="1600" b="0" dirty="0"/>
              <a:t>Pursued </a:t>
            </a:r>
            <a:r>
              <a:rPr lang="en-US" sz="1600" dirty="0"/>
              <a:t>contract modification</a:t>
            </a:r>
            <a:r>
              <a:rPr lang="en-US" sz="1600" b="0" dirty="0"/>
              <a:t> to protect our families: ✓ Household goods remain safely in place ✓ Contractor assumes full liability during work ✓ Families stay on-base in temporary quarters ✓ </a:t>
            </a:r>
            <a:r>
              <a:rPr lang="en-US" sz="1600" dirty="0"/>
              <a:t>No financial burden or off-base relocation required </a:t>
            </a:r>
          </a:p>
          <a:p>
            <a:pPr marL="285750" lvl="1" indent="-280988"/>
            <a:r>
              <a:rPr lang="en-US" sz="1600" dirty="0"/>
              <a:t>Bottom Line:</a:t>
            </a:r>
            <a:r>
              <a:rPr lang="en-US" sz="1600" b="0" dirty="0"/>
              <a:t> We prioritized both safety AND family well-being—ensuring critical fire safety upgrades while keeping disruption and hardship to an absolute minimum.</a:t>
            </a:r>
            <a:endParaRPr lang="en-US" sz="1600" dirty="0"/>
          </a:p>
        </p:txBody>
      </p:sp>
      <p:sp>
        <p:nvSpPr>
          <p:cNvPr id="4" name="Slide Number Placeholder 3">
            <a:extLst>
              <a:ext uri="{FF2B5EF4-FFF2-40B4-BE49-F238E27FC236}">
                <a16:creationId xmlns:a16="http://schemas.microsoft.com/office/drawing/2014/main" id="{69810FE4-01AA-B924-56B3-D78A7DC4E3ED}"/>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4</a:t>
            </a:fld>
            <a:endParaRPr lang="en-US">
              <a:solidFill>
                <a:srgbClr val="808080"/>
              </a:solidFill>
              <a:cs typeface="Arial" charset="0"/>
            </a:endParaRPr>
          </a:p>
        </p:txBody>
      </p:sp>
    </p:spTree>
    <p:extLst>
      <p:ext uri="{BB962C8B-B14F-4D97-AF65-F5344CB8AC3E}">
        <p14:creationId xmlns:p14="http://schemas.microsoft.com/office/powerpoint/2010/main" val="37274907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66F1-B508-B267-22DE-BF819D61E5A4}"/>
              </a:ext>
            </a:extLst>
          </p:cNvPr>
          <p:cNvSpPr>
            <a:spLocks noGrp="1"/>
          </p:cNvSpPr>
          <p:nvPr>
            <p:ph type="title"/>
          </p:nvPr>
        </p:nvSpPr>
        <p:spPr>
          <a:xfrm>
            <a:off x="1479550" y="194619"/>
            <a:ext cx="7277100" cy="1016114"/>
          </a:xfrm>
        </p:spPr>
        <p:txBody>
          <a:bodyPr/>
          <a:lstStyle/>
          <a:p>
            <a:r>
              <a:rPr lang="en-US" dirty="0"/>
              <a:t>Fire MNS Retrofit Temp Relocation </a:t>
            </a:r>
          </a:p>
        </p:txBody>
      </p:sp>
      <p:sp>
        <p:nvSpPr>
          <p:cNvPr id="3" name="Content Placeholder 2">
            <a:extLst>
              <a:ext uri="{FF2B5EF4-FFF2-40B4-BE49-F238E27FC236}">
                <a16:creationId xmlns:a16="http://schemas.microsoft.com/office/drawing/2014/main" id="{C2CBF02D-D4E2-B82D-E7A6-7A99F57ED5E1}"/>
              </a:ext>
            </a:extLst>
          </p:cNvPr>
          <p:cNvSpPr>
            <a:spLocks noGrp="1"/>
          </p:cNvSpPr>
          <p:nvPr>
            <p:ph sz="quarter" idx="11"/>
          </p:nvPr>
        </p:nvSpPr>
        <p:spPr>
          <a:xfrm>
            <a:off x="387350" y="1210733"/>
            <a:ext cx="8447088" cy="4870450"/>
          </a:xfrm>
        </p:spPr>
        <p:txBody>
          <a:bodyPr/>
          <a:lstStyle/>
          <a:p>
            <a:pPr marL="285115" indent="-285115"/>
            <a:r>
              <a:rPr lang="en-US" sz="1600" dirty="0">
                <a:cs typeface="Arial"/>
              </a:rPr>
              <a:t>Seoraksan Tower: 44 Units affected </a:t>
            </a:r>
          </a:p>
          <a:p>
            <a:pPr marL="688340" lvl="1" indent="-281940"/>
            <a:r>
              <a:rPr lang="en-US" sz="1600" b="0" dirty="0">
                <a:cs typeface="Arial"/>
              </a:rPr>
              <a:t>Residents will be notified: Military Emails </a:t>
            </a:r>
          </a:p>
          <a:p>
            <a:pPr marL="688340" lvl="1" indent="-281940"/>
            <a:r>
              <a:rPr lang="en-US" sz="1600" b="0" dirty="0">
                <a:cs typeface="Arial"/>
              </a:rPr>
              <a:t>Lodging reimbursement: MHO processed</a:t>
            </a:r>
          </a:p>
          <a:p>
            <a:pPr marL="688340" lvl="1" indent="-281940"/>
            <a:r>
              <a:rPr lang="en-US" sz="1600" b="0" dirty="0">
                <a:cs typeface="Arial"/>
              </a:rPr>
              <a:t>Renovation timeline: 30 Mar – </a:t>
            </a:r>
            <a:r>
              <a:rPr lang="en-US" sz="1600" b="0">
                <a:cs typeface="Arial"/>
              </a:rPr>
              <a:t>30 Jul</a:t>
            </a:r>
            <a:endParaRPr lang="en-US" sz="1600" b="0" dirty="0">
              <a:cs typeface="Arial"/>
            </a:endParaRPr>
          </a:p>
          <a:p>
            <a:pPr marL="688340" lvl="1" indent="-281940"/>
            <a:r>
              <a:rPr lang="en-US" sz="1600" b="0" dirty="0">
                <a:cs typeface="Arial"/>
              </a:rPr>
              <a:t># of days families will be relocated: 6</a:t>
            </a:r>
            <a:endParaRPr lang="en-US" sz="1600" dirty="0">
              <a:cs typeface="Arial"/>
            </a:endParaRPr>
          </a:p>
          <a:p>
            <a:pPr marL="406400" lvl="1" indent="0">
              <a:buNone/>
            </a:pPr>
            <a:r>
              <a:rPr lang="en-US" sz="1600" dirty="0">
                <a:cs typeface="Arial"/>
              </a:rPr>
              <a:t>Contractor Work Process:</a:t>
            </a:r>
          </a:p>
          <a:p>
            <a:pPr marL="688340" lvl="1" indent="-281940"/>
            <a:r>
              <a:rPr lang="en-US" sz="1600" b="0" dirty="0">
                <a:cs typeface="Arial"/>
              </a:rPr>
              <a:t>Entry facilitate by Housing Inspector </a:t>
            </a:r>
          </a:p>
          <a:p>
            <a:pPr marL="688340" lvl="1" indent="-281940"/>
            <a:r>
              <a:rPr lang="en-US" sz="1600" b="0" dirty="0">
                <a:cs typeface="Arial"/>
              </a:rPr>
              <a:t>Photograph unit to document existing condition &amp; relocate furniture to non- work areas</a:t>
            </a:r>
          </a:p>
          <a:p>
            <a:pPr marL="688340" lvl="1" indent="-281940"/>
            <a:r>
              <a:rPr lang="en-US" sz="1600" b="0" dirty="0">
                <a:cs typeface="Arial"/>
              </a:rPr>
              <a:t>Furniture: covered with heavy cotton fabric</a:t>
            </a:r>
          </a:p>
          <a:p>
            <a:pPr marL="688340" lvl="1" indent="-281940"/>
            <a:r>
              <a:rPr lang="en-US" sz="1600" b="0" dirty="0">
                <a:cs typeface="Arial"/>
              </a:rPr>
              <a:t>Kitchen: fully enclosed with dust covers</a:t>
            </a:r>
          </a:p>
          <a:p>
            <a:pPr marL="688340" lvl="1" indent="-281940"/>
            <a:r>
              <a:rPr lang="en-US" sz="1600" b="0" dirty="0">
                <a:cs typeface="Arial"/>
              </a:rPr>
              <a:t>Windows &amp; curtains: covered with vinyl sheets</a:t>
            </a:r>
          </a:p>
          <a:p>
            <a:pPr marL="688340" lvl="1" indent="-281940"/>
            <a:r>
              <a:rPr lang="en-US" sz="1600" b="0" dirty="0">
                <a:cs typeface="Arial"/>
              </a:rPr>
              <a:t>Toilets: locked (not for worker use)</a:t>
            </a:r>
          </a:p>
          <a:p>
            <a:pPr marL="688340" lvl="1" indent="-281940"/>
            <a:r>
              <a:rPr lang="en-US" sz="1600" b="0" dirty="0">
                <a:cs typeface="Arial"/>
              </a:rPr>
              <a:t>After work completion: remove all protective </a:t>
            </a:r>
          </a:p>
          <a:p>
            <a:pPr marL="406400" lvl="1" indent="0">
              <a:buNone/>
            </a:pPr>
            <a:r>
              <a:rPr lang="en-US" sz="1600" b="0" dirty="0">
                <a:cs typeface="Arial"/>
              </a:rPr>
              <a:t>     covers, return furniture to original positions </a:t>
            </a:r>
          </a:p>
          <a:p>
            <a:pPr marL="406400" lvl="1" indent="0">
              <a:buNone/>
            </a:pPr>
            <a:r>
              <a:rPr lang="en-US" sz="1600" b="0" dirty="0">
                <a:cs typeface="Arial"/>
              </a:rPr>
              <a:t>     followed by GOV inspection</a:t>
            </a:r>
          </a:p>
          <a:p>
            <a:pPr marL="406400" lvl="1" indent="0">
              <a:buNone/>
            </a:pPr>
            <a:endParaRPr lang="en-US" sz="1600" dirty="0">
              <a:cs typeface="Arial"/>
            </a:endParaRPr>
          </a:p>
        </p:txBody>
      </p:sp>
      <p:sp>
        <p:nvSpPr>
          <p:cNvPr id="4" name="Slide Number Placeholder 3">
            <a:extLst>
              <a:ext uri="{FF2B5EF4-FFF2-40B4-BE49-F238E27FC236}">
                <a16:creationId xmlns:a16="http://schemas.microsoft.com/office/drawing/2014/main" id="{21D339E6-630C-380B-EC9E-7CFFD54726D3}"/>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21FE37FF-834D-87B2-2248-64BB1A0F6225}"/>
              </a:ext>
            </a:extLst>
          </p:cNvPr>
          <p:cNvPicPr>
            <a:picLocks noChangeAspect="1"/>
          </p:cNvPicPr>
          <p:nvPr/>
        </p:nvPicPr>
        <p:blipFill>
          <a:blip r:embed="rId3"/>
          <a:stretch>
            <a:fillRect/>
          </a:stretch>
        </p:blipFill>
        <p:spPr>
          <a:xfrm>
            <a:off x="5516545" y="3908809"/>
            <a:ext cx="3240105" cy="2390920"/>
          </a:xfrm>
          <a:prstGeom prst="rect">
            <a:avLst/>
          </a:prstGeom>
        </p:spPr>
      </p:pic>
    </p:spTree>
    <p:extLst>
      <p:ext uri="{BB962C8B-B14F-4D97-AF65-F5344CB8AC3E}">
        <p14:creationId xmlns:p14="http://schemas.microsoft.com/office/powerpoint/2010/main" val="28483282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859C-7D66-BDAC-77B9-CA95056B9549}"/>
              </a:ext>
            </a:extLst>
          </p:cNvPr>
          <p:cNvSpPr>
            <a:spLocks noGrp="1"/>
          </p:cNvSpPr>
          <p:nvPr>
            <p:ph type="title"/>
          </p:nvPr>
        </p:nvSpPr>
        <p:spPr/>
        <p:txBody>
          <a:bodyPr/>
          <a:lstStyle/>
          <a:p>
            <a:r>
              <a:rPr lang="en-US" dirty="0"/>
              <a:t>Resident Action Items</a:t>
            </a:r>
          </a:p>
        </p:txBody>
      </p:sp>
      <p:sp>
        <p:nvSpPr>
          <p:cNvPr id="3" name="Content Placeholder 2">
            <a:extLst>
              <a:ext uri="{FF2B5EF4-FFF2-40B4-BE49-F238E27FC236}">
                <a16:creationId xmlns:a16="http://schemas.microsoft.com/office/drawing/2014/main" id="{B1FBA653-BB02-345B-AE18-2C795041A19D}"/>
              </a:ext>
            </a:extLst>
          </p:cNvPr>
          <p:cNvSpPr>
            <a:spLocks noGrp="1"/>
          </p:cNvSpPr>
          <p:nvPr>
            <p:ph sz="quarter" idx="11"/>
          </p:nvPr>
        </p:nvSpPr>
        <p:spPr>
          <a:xfrm>
            <a:off x="348456" y="1210733"/>
            <a:ext cx="8447088" cy="4870450"/>
          </a:xfrm>
        </p:spPr>
        <p:txBody>
          <a:bodyPr/>
          <a:lstStyle/>
          <a:p>
            <a:pPr marL="0" indent="0">
              <a:buNone/>
            </a:pPr>
            <a:r>
              <a:rPr lang="en-US" sz="2000" dirty="0"/>
              <a:t>REMOVE from Unit:</a:t>
            </a:r>
          </a:p>
          <a:p>
            <a:r>
              <a:rPr lang="en-US" sz="2000" b="0" dirty="0"/>
              <a:t>Cash, securities, valuables, and important documents</a:t>
            </a:r>
            <a:endParaRPr lang="en-US" sz="2000" dirty="0"/>
          </a:p>
          <a:p>
            <a:pPr marL="0" indent="0">
              <a:spcBef>
                <a:spcPts val="600"/>
              </a:spcBef>
              <a:buNone/>
            </a:pPr>
            <a:r>
              <a:rPr lang="en-US" sz="2000" dirty="0"/>
              <a:t>Secure in Wardrobes:</a:t>
            </a:r>
          </a:p>
          <a:p>
            <a:r>
              <a:rPr lang="en-US" sz="2000" b="0" dirty="0"/>
              <a:t>Place items inside wardrobes wherever possible • Seal doors with tape and sign across seal</a:t>
            </a:r>
            <a:endParaRPr lang="en-US" sz="2000" dirty="0"/>
          </a:p>
          <a:p>
            <a:pPr marL="0" indent="0">
              <a:spcBef>
                <a:spcPts val="600"/>
              </a:spcBef>
              <a:buNone/>
            </a:pPr>
            <a:r>
              <a:rPr lang="en-US" sz="2000" dirty="0"/>
              <a:t>Consolidate in Kitchen/Storage Room/EBS Room:</a:t>
            </a:r>
          </a:p>
          <a:p>
            <a:r>
              <a:rPr lang="en-US" sz="2000" b="0" dirty="0"/>
              <a:t>Small &amp; decorative items | Consumables &amp; cleaning supplies | Home appliances | Floor coverings, rugs &amp; carpets | Miscellaneous household items </a:t>
            </a:r>
          </a:p>
          <a:p>
            <a:pPr marL="0" indent="0">
              <a:spcBef>
                <a:spcPts val="600"/>
              </a:spcBef>
              <a:buNone/>
            </a:pPr>
            <a:r>
              <a:rPr lang="en-US" sz="2000" dirty="0"/>
              <a:t>Leave in place:</a:t>
            </a:r>
            <a:r>
              <a:rPr lang="en-US" sz="2000" b="0" dirty="0"/>
              <a:t> Tables, desks, chairs, sofas, beds</a:t>
            </a:r>
            <a:endParaRPr lang="en-US" sz="2000" dirty="0"/>
          </a:p>
          <a:p>
            <a:r>
              <a:rPr lang="en-US" sz="2000" dirty="0"/>
              <a:t>Heavy/Wall-Mounted Items (TVs, etc.):</a:t>
            </a:r>
          </a:p>
          <a:p>
            <a:r>
              <a:rPr lang="en-US" sz="2000" b="0" dirty="0"/>
              <a:t>Contractor will photograph and either relocate to non-work areas or protect in place</a:t>
            </a:r>
            <a:endParaRPr lang="en-US" sz="2000" dirty="0"/>
          </a:p>
        </p:txBody>
      </p:sp>
      <p:sp>
        <p:nvSpPr>
          <p:cNvPr id="4" name="Slide Number Placeholder 3">
            <a:extLst>
              <a:ext uri="{FF2B5EF4-FFF2-40B4-BE49-F238E27FC236}">
                <a16:creationId xmlns:a16="http://schemas.microsoft.com/office/drawing/2014/main" id="{26A8523D-478C-2CCB-FCF2-AAC96AE0F3C3}"/>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6</a:t>
            </a:fld>
            <a:endParaRPr lang="en-US">
              <a:solidFill>
                <a:srgbClr val="808080"/>
              </a:solidFill>
              <a:cs typeface="Arial" charset="0"/>
            </a:endParaRPr>
          </a:p>
        </p:txBody>
      </p:sp>
    </p:spTree>
    <p:extLst>
      <p:ext uri="{BB962C8B-B14F-4D97-AF65-F5344CB8AC3E}">
        <p14:creationId xmlns:p14="http://schemas.microsoft.com/office/powerpoint/2010/main" val="6003239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A778-166B-2E74-3995-73FB6814D1F9}"/>
              </a:ext>
            </a:extLst>
          </p:cNvPr>
          <p:cNvSpPr>
            <a:spLocks noGrp="1"/>
          </p:cNvSpPr>
          <p:nvPr>
            <p:ph type="title"/>
          </p:nvPr>
        </p:nvSpPr>
        <p:spPr/>
        <p:txBody>
          <a:bodyPr/>
          <a:lstStyle/>
          <a:p>
            <a:r>
              <a:rPr lang="en-US" dirty="0"/>
              <a:t>FY26 Tenant Satisfaction Survey</a:t>
            </a:r>
          </a:p>
        </p:txBody>
      </p:sp>
      <p:pic>
        <p:nvPicPr>
          <p:cNvPr id="5" name="Content Placeholder 4">
            <a:extLst>
              <a:ext uri="{FF2B5EF4-FFF2-40B4-BE49-F238E27FC236}">
                <a16:creationId xmlns:a16="http://schemas.microsoft.com/office/drawing/2014/main" id="{9CB81AA0-3C34-0EA2-08E5-DA7E164D8542}"/>
              </a:ext>
            </a:extLst>
          </p:cNvPr>
          <p:cNvPicPr>
            <a:picLocks noGrp="1" noChangeAspect="1"/>
          </p:cNvPicPr>
          <p:nvPr>
            <p:ph sz="quarter" idx="11"/>
          </p:nvPr>
        </p:nvPicPr>
        <p:blipFill>
          <a:blip r:embed="rId2"/>
          <a:stretch>
            <a:fillRect/>
          </a:stretch>
        </p:blipFill>
        <p:spPr>
          <a:xfrm>
            <a:off x="602908" y="4639621"/>
            <a:ext cx="2859960" cy="1650256"/>
          </a:xfrm>
          <a:prstGeom prst="rect">
            <a:avLst/>
          </a:prstGeom>
        </p:spPr>
      </p:pic>
      <p:sp>
        <p:nvSpPr>
          <p:cNvPr id="4" name="Slide Number Placeholder 3">
            <a:extLst>
              <a:ext uri="{FF2B5EF4-FFF2-40B4-BE49-F238E27FC236}">
                <a16:creationId xmlns:a16="http://schemas.microsoft.com/office/drawing/2014/main" id="{00D49CB2-D7A3-6CD0-96F6-32F6F96AEFB7}"/>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7</a:t>
            </a:fld>
            <a:endParaRPr lang="en-US">
              <a:solidFill>
                <a:srgbClr val="808080"/>
              </a:solidFill>
              <a:cs typeface="Arial" charset="0"/>
            </a:endParaRPr>
          </a:p>
        </p:txBody>
      </p:sp>
      <p:sp>
        <p:nvSpPr>
          <p:cNvPr id="7" name="TextBox 6">
            <a:extLst>
              <a:ext uri="{FF2B5EF4-FFF2-40B4-BE49-F238E27FC236}">
                <a16:creationId xmlns:a16="http://schemas.microsoft.com/office/drawing/2014/main" id="{73F6C4E4-65B9-8BE3-E068-92801BE210D4}"/>
              </a:ext>
            </a:extLst>
          </p:cNvPr>
          <p:cNvSpPr txBox="1"/>
          <p:nvPr/>
        </p:nvSpPr>
        <p:spPr>
          <a:xfrm>
            <a:off x="283580" y="1393251"/>
            <a:ext cx="8386872" cy="3348609"/>
          </a:xfrm>
          <a:prstGeom prst="rect">
            <a:avLst/>
          </a:prstGeom>
          <a:noFill/>
        </p:spPr>
        <p:txBody>
          <a:bodyPr wrap="square">
            <a:spAutoFit/>
          </a:bodyPr>
          <a:lstStyle/>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2400" b="1" i="0" u="none" strike="noStrike" kern="0" cap="none" spc="0" normalizeH="0" baseline="0" noProof="0" dirty="0">
                <a:ln>
                  <a:noFill/>
                </a:ln>
                <a:solidFill>
                  <a:srgbClr val="151C77"/>
                </a:solidFill>
                <a:effectLst/>
                <a:uLnTx/>
                <a:uFillTx/>
                <a:latin typeface="Arial"/>
                <a:ea typeface="+mn-ea"/>
                <a:cs typeface="+mn-cs"/>
              </a:rPr>
              <a:t>FY26 Tenant Satisfaction Survey Announcement</a:t>
            </a:r>
          </a:p>
          <a:p>
            <a:pPr marL="742944" lvl="1" indent="-285744" eaLnBrk="0" fontAlgn="base" hangingPunct="0">
              <a:spcBef>
                <a:spcPct val="20000"/>
              </a:spcBef>
              <a:spcAft>
                <a:spcPct val="0"/>
              </a:spcAft>
              <a:buClr>
                <a:srgbClr val="151C77"/>
              </a:buClr>
              <a:buSzPct val="120000"/>
              <a:buFont typeface="Wingdings" panose="05000000000000000000" pitchFamily="2" charset="2"/>
              <a:buChar char="§"/>
              <a:defRPr/>
            </a:pPr>
            <a:r>
              <a:rPr kumimoji="0" lang="en-US" sz="2400" i="0" u="none" strike="noStrike" kern="0" cap="none" spc="0" normalizeH="0" baseline="0" noProof="0" dirty="0">
                <a:ln>
                  <a:noFill/>
                </a:ln>
                <a:solidFill>
                  <a:srgbClr val="151C77"/>
                </a:solidFill>
                <a:effectLst/>
                <a:uLnTx/>
                <a:uFillTx/>
                <a:latin typeface="Arial"/>
                <a:ea typeface="+mn-ea"/>
                <a:cs typeface="+mn-cs"/>
              </a:rPr>
              <a:t>Dates: 02 Mar </a:t>
            </a:r>
            <a:r>
              <a:rPr lang="en-US" sz="2400" kern="0" dirty="0">
                <a:solidFill>
                  <a:srgbClr val="151C77"/>
                </a:solidFill>
                <a:latin typeface="Arial"/>
              </a:rPr>
              <a:t>-</a:t>
            </a:r>
            <a:r>
              <a:rPr kumimoji="0" lang="en-US" sz="2400" i="0" u="none" strike="noStrike" kern="0" cap="none" spc="0" normalizeH="0" baseline="0" noProof="0" dirty="0">
                <a:ln>
                  <a:noFill/>
                </a:ln>
                <a:solidFill>
                  <a:srgbClr val="151C77"/>
                </a:solidFill>
                <a:effectLst/>
                <a:uLnTx/>
                <a:uFillTx/>
                <a:latin typeface="Arial"/>
                <a:ea typeface="+mn-ea"/>
                <a:cs typeface="+mn-cs"/>
              </a:rPr>
              <a:t> 01 May (60 days)</a:t>
            </a:r>
          </a:p>
          <a:p>
            <a:pPr marL="742944" lvl="1" indent="-285744" eaLnBrk="0" fontAlgn="base" hangingPunct="0">
              <a:spcBef>
                <a:spcPct val="20000"/>
              </a:spcBef>
              <a:spcAft>
                <a:spcPct val="0"/>
              </a:spcAft>
              <a:buClr>
                <a:srgbClr val="151C77"/>
              </a:buClr>
              <a:buSzPct val="120000"/>
              <a:buFont typeface="Wingdings" panose="05000000000000000000" pitchFamily="2" charset="2"/>
              <a:buChar char="§"/>
              <a:defRPr/>
            </a:pPr>
            <a:r>
              <a:rPr kumimoji="0" lang="en-US" sz="2400" i="0" u="none" strike="noStrike" kern="0" cap="none" spc="0" normalizeH="0" baseline="0" noProof="0" dirty="0">
                <a:ln>
                  <a:noFill/>
                </a:ln>
                <a:solidFill>
                  <a:srgbClr val="151C77"/>
                </a:solidFill>
                <a:effectLst/>
                <a:uLnTx/>
                <a:uFillTx/>
                <a:latin typeface="Arial"/>
                <a:ea typeface="+mn-ea"/>
                <a:cs typeface="+mn-cs"/>
              </a:rPr>
              <a:t>Who: CEL and Associates</a:t>
            </a:r>
          </a:p>
          <a:p>
            <a:pPr marL="742944" lvl="1" indent="-285744" eaLnBrk="0" fontAlgn="base" hangingPunct="0">
              <a:spcBef>
                <a:spcPct val="20000"/>
              </a:spcBef>
              <a:spcAft>
                <a:spcPct val="0"/>
              </a:spcAft>
              <a:buClr>
                <a:srgbClr val="151C77"/>
              </a:buClr>
              <a:buSzPct val="120000"/>
              <a:buFont typeface="Wingdings" panose="05000000000000000000" pitchFamily="2" charset="2"/>
              <a:buChar char="§"/>
              <a:defRPr/>
            </a:pPr>
            <a:r>
              <a:rPr kumimoji="0" lang="en-US" sz="2400" i="0" u="none" strike="noStrike" kern="0" cap="none" spc="0" normalizeH="0" baseline="0" noProof="0" dirty="0">
                <a:ln>
                  <a:noFill/>
                </a:ln>
                <a:solidFill>
                  <a:srgbClr val="151C77"/>
                </a:solidFill>
                <a:effectLst/>
                <a:uLnTx/>
                <a:uFillTx/>
                <a:latin typeface="Arial"/>
                <a:ea typeface="+mn-ea"/>
                <a:cs typeface="+mn-cs"/>
              </a:rPr>
              <a:t>Method: Online - Questions are uniform across the DoD and housing types</a:t>
            </a:r>
          </a:p>
          <a:p>
            <a:pPr marL="742944" lvl="1" indent="-285744" eaLnBrk="0" fontAlgn="base" hangingPunct="0">
              <a:spcBef>
                <a:spcPct val="20000"/>
              </a:spcBef>
              <a:spcAft>
                <a:spcPct val="0"/>
              </a:spcAft>
              <a:buClr>
                <a:srgbClr val="151C77"/>
              </a:buClr>
              <a:buSzPct val="120000"/>
              <a:buFont typeface="Wingdings" panose="05000000000000000000" pitchFamily="2" charset="2"/>
              <a:buChar char="§"/>
              <a:defRPr/>
            </a:pPr>
            <a:r>
              <a:rPr kumimoji="0" lang="en-US" sz="2400" i="0" u="none" strike="noStrike" kern="0" cap="none" spc="0" normalizeH="0" baseline="0" noProof="0" dirty="0">
                <a:ln>
                  <a:noFill/>
                </a:ln>
                <a:solidFill>
                  <a:srgbClr val="151C77"/>
                </a:solidFill>
                <a:effectLst/>
                <a:uLnTx/>
                <a:uFillTx/>
                <a:latin typeface="Arial"/>
                <a:ea typeface="+mn-ea"/>
                <a:cs typeface="+mn-cs"/>
              </a:rPr>
              <a:t>Participation Goal:  20% for both FH and UH</a:t>
            </a:r>
          </a:p>
          <a:p>
            <a:pPr marL="742944" lvl="1" indent="-285744" eaLnBrk="0" fontAlgn="base" hangingPunct="0">
              <a:spcBef>
                <a:spcPct val="20000"/>
              </a:spcBef>
              <a:spcAft>
                <a:spcPct val="0"/>
              </a:spcAft>
              <a:buClr>
                <a:srgbClr val="151C77"/>
              </a:buClr>
              <a:buSzPct val="120000"/>
              <a:buFont typeface="Wingdings" panose="05000000000000000000" pitchFamily="2" charset="2"/>
              <a:buChar char="§"/>
              <a:defRPr/>
            </a:pPr>
            <a:r>
              <a:rPr kumimoji="0" lang="en-US" sz="2200" i="0" u="none" strike="noStrike" kern="0" cap="none" spc="0" normalizeH="0" baseline="0" noProof="0" dirty="0">
                <a:ln>
                  <a:noFill/>
                </a:ln>
                <a:solidFill>
                  <a:srgbClr val="151C77"/>
                </a:solidFill>
                <a:effectLst/>
                <a:uLnTx/>
                <a:uFillTx/>
                <a:latin typeface="Arial"/>
              </a:rPr>
              <a:t>Survey includes both UH and MFH residents; runs 01 Mar to 30 Jun 2026</a:t>
            </a:r>
          </a:p>
        </p:txBody>
      </p:sp>
    </p:spTree>
    <p:extLst>
      <p:ext uri="{BB962C8B-B14F-4D97-AF65-F5344CB8AC3E}">
        <p14:creationId xmlns:p14="http://schemas.microsoft.com/office/powerpoint/2010/main" val="39770773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Tower Elevator Assessment </a:t>
            </a:r>
          </a:p>
        </p:txBody>
      </p:sp>
      <p:sp>
        <p:nvSpPr>
          <p:cNvPr id="5" name="Slide Number Placeholder 4"/>
          <p:cNvSpPr>
            <a:spLocks noGrp="1"/>
          </p:cNvSpPr>
          <p:nvPr>
            <p:ph type="sldNum" sz="quarter" idx="12"/>
          </p:nvPr>
        </p:nvSpPr>
        <p:spPr/>
        <p:txBody>
          <a:bodyPr/>
          <a:lstStyle/>
          <a:p>
            <a:fld id="{C1A15DF3-B9AF-4EC4-A69C-2370B628607D}" type="slidenum">
              <a:rPr lang="en-US" smtClean="0"/>
              <a:t>8</a:t>
            </a:fld>
            <a:endParaRPr lang="en-US"/>
          </a:p>
        </p:txBody>
      </p:sp>
      <p:pic>
        <p:nvPicPr>
          <p:cNvPr id="11" name="Picture 10">
            <a:extLst>
              <a:ext uri="{FF2B5EF4-FFF2-40B4-BE49-F238E27FC236}">
                <a16:creationId xmlns:a16="http://schemas.microsoft.com/office/drawing/2014/main" id="{91C6F66E-EAE3-DDE8-144B-23505EAB68E6}"/>
              </a:ext>
            </a:extLst>
          </p:cNvPr>
          <p:cNvPicPr>
            <a:picLocks noChangeAspect="1"/>
          </p:cNvPicPr>
          <p:nvPr/>
        </p:nvPicPr>
        <p:blipFill>
          <a:blip r:embed="rId3"/>
          <a:stretch>
            <a:fillRect/>
          </a:stretch>
        </p:blipFill>
        <p:spPr>
          <a:xfrm>
            <a:off x="104970" y="3371951"/>
            <a:ext cx="2127485" cy="2127485"/>
          </a:xfrm>
          <a:prstGeom prst="rect">
            <a:avLst/>
          </a:prstGeom>
        </p:spPr>
      </p:pic>
      <p:sp>
        <p:nvSpPr>
          <p:cNvPr id="13" name="TextBox 12">
            <a:extLst>
              <a:ext uri="{FF2B5EF4-FFF2-40B4-BE49-F238E27FC236}">
                <a16:creationId xmlns:a16="http://schemas.microsoft.com/office/drawing/2014/main" id="{FFB40810-14AD-BA36-650D-D076A013ACE1}"/>
              </a:ext>
            </a:extLst>
          </p:cNvPr>
          <p:cNvSpPr txBox="1"/>
          <p:nvPr/>
        </p:nvSpPr>
        <p:spPr>
          <a:xfrm>
            <a:off x="74202" y="1358564"/>
            <a:ext cx="8995596" cy="954107"/>
          </a:xfrm>
          <a:prstGeom prst="rect">
            <a:avLst/>
          </a:prstGeom>
          <a:noFill/>
        </p:spPr>
        <p:txBody>
          <a:bodyPr wrap="square">
            <a:spAutoFit/>
          </a:bodyPr>
          <a:lstStyle/>
          <a:p>
            <a:pPr algn="ctr">
              <a:buNone/>
            </a:pPr>
            <a:r>
              <a:rPr lang="en-US" sz="2800" b="1" kern="0" dirty="0">
                <a:solidFill>
                  <a:srgbClr val="151C77"/>
                </a:solidFill>
                <a:latin typeface="Arial"/>
              </a:rPr>
              <a:t>KOREA ELEVATOR SAFETY AGENCY (KoELSA)</a:t>
            </a:r>
          </a:p>
          <a:p>
            <a:pPr algn="ctr">
              <a:buNone/>
            </a:pPr>
            <a:r>
              <a:rPr lang="en-US" sz="2800" b="1" kern="0" dirty="0">
                <a:solidFill>
                  <a:srgbClr val="151C77"/>
                </a:solidFill>
                <a:latin typeface="Arial"/>
              </a:rPr>
              <a:t>Inspection Quote</a:t>
            </a:r>
          </a:p>
        </p:txBody>
      </p:sp>
      <p:sp>
        <p:nvSpPr>
          <p:cNvPr id="15" name="TextBox 14">
            <a:extLst>
              <a:ext uri="{FF2B5EF4-FFF2-40B4-BE49-F238E27FC236}">
                <a16:creationId xmlns:a16="http://schemas.microsoft.com/office/drawing/2014/main" id="{E3730DAF-FDB3-65FF-BEFC-78AF2A96189C}"/>
              </a:ext>
            </a:extLst>
          </p:cNvPr>
          <p:cNvSpPr txBox="1"/>
          <p:nvPr/>
        </p:nvSpPr>
        <p:spPr>
          <a:xfrm>
            <a:off x="2232455" y="2312671"/>
            <a:ext cx="6470347" cy="3970318"/>
          </a:xfrm>
          <a:prstGeom prst="rect">
            <a:avLst/>
          </a:prstGeom>
          <a:noFill/>
        </p:spPr>
        <p:txBody>
          <a:bodyPr wrap="square">
            <a:spAutoFit/>
          </a:bodyPr>
          <a:lstStyle/>
          <a:p>
            <a:pPr algn="l">
              <a:buNone/>
            </a:pPr>
            <a:r>
              <a:rPr lang="en-US" sz="1900" b="1" kern="0" dirty="0">
                <a:solidFill>
                  <a:srgbClr val="151C77"/>
                </a:solidFill>
                <a:latin typeface="Arial"/>
              </a:rPr>
              <a:t>About</a:t>
            </a:r>
          </a:p>
          <a:p>
            <a:pPr algn="l">
              <a:buNone/>
            </a:pPr>
            <a:r>
              <a:rPr lang="en-US" sz="1900" kern="0" dirty="0">
                <a:solidFill>
                  <a:srgbClr val="151C77"/>
                </a:solidFill>
                <a:latin typeface="Arial"/>
              </a:rPr>
              <a:t>KoELSA was established on July 1, 2016, as a government organization under the ministry of the Interior and Safety. KoELSA has been dedicated to statutory inspection, education of inspectors and other elevator personnel, safety campaign, training and assistance in technological development to maintain elevator safety according to Law on the Manufacture and Management of Elevators.</a:t>
            </a:r>
          </a:p>
          <a:p>
            <a:pPr>
              <a:spcBef>
                <a:spcPts val="600"/>
              </a:spcBef>
            </a:pPr>
            <a:r>
              <a:rPr lang="en-US" sz="1900" b="1" kern="0" dirty="0">
                <a:solidFill>
                  <a:srgbClr val="151C77"/>
                </a:solidFill>
                <a:latin typeface="Arial"/>
              </a:rPr>
              <a:t>Responsibilities</a:t>
            </a:r>
            <a:r>
              <a:rPr lang="en-US" sz="1900" kern="0" dirty="0">
                <a:solidFill>
                  <a:srgbClr val="151C77"/>
                </a:solidFill>
                <a:latin typeface="Arial"/>
              </a:rPr>
              <a:t> </a:t>
            </a:r>
          </a:p>
          <a:p>
            <a:pPr>
              <a:spcAft>
                <a:spcPts val="563"/>
              </a:spcAft>
            </a:pPr>
            <a:r>
              <a:rPr lang="en-US" sz="1900" kern="0" dirty="0">
                <a:solidFill>
                  <a:srgbClr val="151C77"/>
                </a:solidFill>
                <a:latin typeface="Arial"/>
              </a:rPr>
              <a:t>Safety Inspection, Accident Investigation, Standardization, Technical Services (Diagnosis, Supervision, Consulting, Appraisal), Statutory Education, Publications</a:t>
            </a:r>
          </a:p>
        </p:txBody>
      </p:sp>
    </p:spTree>
    <p:extLst>
      <p:ext uri="{BB962C8B-B14F-4D97-AF65-F5344CB8AC3E}">
        <p14:creationId xmlns:p14="http://schemas.microsoft.com/office/powerpoint/2010/main" val="19123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F6A9-56F7-8B6B-1E2B-F854029BD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2DF9C-C4A0-F23C-79E5-62B91DC39920}"/>
              </a:ext>
            </a:extLst>
          </p:cNvPr>
          <p:cNvSpPr>
            <a:spLocks noGrp="1"/>
          </p:cNvSpPr>
          <p:nvPr>
            <p:ph type="title"/>
          </p:nvPr>
        </p:nvSpPr>
        <p:spPr/>
        <p:txBody>
          <a:bodyPr/>
          <a:lstStyle/>
          <a:p>
            <a:pPr algn="ctr"/>
            <a:r>
              <a:rPr lang="en-US" dirty="0"/>
              <a:t>Scope</a:t>
            </a:r>
          </a:p>
        </p:txBody>
      </p:sp>
      <p:sp>
        <p:nvSpPr>
          <p:cNvPr id="6" name="Slide Number Placeholder 5">
            <a:extLst>
              <a:ext uri="{FF2B5EF4-FFF2-40B4-BE49-F238E27FC236}">
                <a16:creationId xmlns:a16="http://schemas.microsoft.com/office/drawing/2014/main" id="{7F7D20B0-691C-8155-F561-7B006845ADAC}"/>
              </a:ext>
            </a:extLst>
          </p:cNvPr>
          <p:cNvSpPr>
            <a:spLocks noGrp="1"/>
          </p:cNvSpPr>
          <p:nvPr>
            <p:ph type="sldNum" sz="quarter" idx="12"/>
          </p:nvPr>
        </p:nvSpPr>
        <p:spPr/>
        <p:txBody>
          <a:bodyPr/>
          <a:lstStyle/>
          <a:p>
            <a:pPr algn="r" defTabSz="685800">
              <a:defRPr/>
            </a:pPr>
            <a:fld id="{C1A15DF3-B9AF-4EC4-A69C-2370B628607D}" type="slidenum">
              <a:rPr lang="en-US" sz="1200" b="1">
                <a:solidFill>
                  <a:prstClr val="black">
                    <a:tint val="75000"/>
                  </a:prstClr>
                </a:solidFill>
                <a:latin typeface="Arial" panose="020B0604020202020204"/>
              </a:rPr>
              <a:pPr algn="r" defTabSz="685800">
                <a:defRPr/>
              </a:pPr>
              <a:t>9</a:t>
            </a:fld>
            <a:endParaRPr lang="en-US" sz="1200" b="1">
              <a:solidFill>
                <a:prstClr val="black">
                  <a:tint val="75000"/>
                </a:prstClr>
              </a:solidFill>
              <a:latin typeface="Arial" panose="020B0604020202020204"/>
            </a:endParaRPr>
          </a:p>
        </p:txBody>
      </p:sp>
      <p:sp>
        <p:nvSpPr>
          <p:cNvPr id="7" name="Content Placeholder 13">
            <a:extLst>
              <a:ext uri="{FF2B5EF4-FFF2-40B4-BE49-F238E27FC236}">
                <a16:creationId xmlns:a16="http://schemas.microsoft.com/office/drawing/2014/main" id="{B4F49765-DE39-1775-701D-1E17B88B4314}"/>
              </a:ext>
            </a:extLst>
          </p:cNvPr>
          <p:cNvSpPr>
            <a:spLocks noGrp="1"/>
          </p:cNvSpPr>
          <p:nvPr>
            <p:ph sz="half" idx="2"/>
          </p:nvPr>
        </p:nvSpPr>
        <p:spPr bwMode="auto">
          <a:xfrm>
            <a:off x="3075370" y="1296238"/>
            <a:ext cx="2807495" cy="2256941"/>
          </a:xfrm>
          <a:prstGeom prst="rect">
            <a:avLst/>
          </a:prstGeom>
          <a:noFill/>
          <a:ln w="19050">
            <a:solidFill>
              <a:sysClr val="windowText" lastClr="000000"/>
            </a:solidFill>
            <a:miter lim="800000"/>
            <a:headEnd/>
            <a:tailEnd/>
          </a:ln>
        </p:spPr>
        <p:txBody>
          <a:bodyPr vert="horz" wrap="square" lIns="68580" tIns="34290" rIns="68580" bIns="34290" numCol="1" anchor="t" anchorCtr="0" compatLnSpc="1">
            <a:prstTxWarp prst="textNoShape">
              <a:avLst/>
            </a:prstTxWarp>
            <a:normAutofit/>
          </a:bodyPr>
          <a:lstStyle>
            <a:defPPr>
              <a:defRPr lang="en-US"/>
            </a:defPPr>
            <a:lvl1pPr marL="0" algn="l" defTabSz="914400" rtl="0" eaLnBrk="1" latinLnBrk="0" hangingPunct="1">
              <a:defRPr sz="1800" kern="1200">
                <a:solidFill>
                  <a:sysClr val="windowText" lastClr="000000"/>
                </a:solidFill>
                <a:latin typeface="Arial" panose="020B0604020202020204"/>
              </a:defRPr>
            </a:lvl1pPr>
            <a:lvl2pPr marL="457200" algn="l" defTabSz="914400" rtl="0" eaLnBrk="1" latinLnBrk="0" hangingPunct="1">
              <a:defRPr sz="1800" kern="1200">
                <a:solidFill>
                  <a:sysClr val="windowText" lastClr="000000"/>
                </a:solidFill>
                <a:latin typeface="Arial" panose="020B0604020202020204"/>
              </a:defRPr>
            </a:lvl2pPr>
            <a:lvl3pPr marL="914400" algn="l" defTabSz="914400" rtl="0" eaLnBrk="1" latinLnBrk="0" hangingPunct="1">
              <a:defRPr sz="1800" kern="1200">
                <a:solidFill>
                  <a:sysClr val="windowText" lastClr="000000"/>
                </a:solidFill>
                <a:latin typeface="Arial" panose="020B0604020202020204"/>
              </a:defRPr>
            </a:lvl3pPr>
            <a:lvl4pPr marL="1371600" algn="l" defTabSz="914400" rtl="0" eaLnBrk="1" latinLnBrk="0" hangingPunct="1">
              <a:defRPr sz="1800" kern="1200">
                <a:solidFill>
                  <a:sysClr val="windowText" lastClr="000000"/>
                </a:solidFill>
                <a:latin typeface="Arial" panose="020B0604020202020204"/>
              </a:defRPr>
            </a:lvl4pPr>
            <a:lvl5pPr marL="1828800" algn="l" defTabSz="914400" rtl="0" eaLnBrk="1" latinLnBrk="0" hangingPunct="1">
              <a:defRPr sz="1800" kern="1200">
                <a:solidFill>
                  <a:sysClr val="windowText" lastClr="000000"/>
                </a:solidFill>
                <a:latin typeface="Arial" panose="020B0604020202020204"/>
              </a:defRPr>
            </a:lvl5pPr>
            <a:lvl6pPr marL="2286000" algn="l" defTabSz="914400" rtl="0" eaLnBrk="1" latinLnBrk="0" hangingPunct="1">
              <a:defRPr sz="1800" kern="1200">
                <a:solidFill>
                  <a:sysClr val="windowText" lastClr="000000"/>
                </a:solidFill>
                <a:latin typeface="Arial" panose="020B0604020202020204"/>
              </a:defRPr>
            </a:lvl6pPr>
            <a:lvl7pPr marL="2743200" algn="l" defTabSz="914400" rtl="0" eaLnBrk="1" latinLnBrk="0" hangingPunct="1">
              <a:defRPr sz="1800" kern="1200">
                <a:solidFill>
                  <a:sysClr val="windowText" lastClr="000000"/>
                </a:solidFill>
                <a:latin typeface="Arial" panose="020B0604020202020204"/>
              </a:defRPr>
            </a:lvl7pPr>
            <a:lvl8pPr marL="3200400" algn="l" defTabSz="914400" rtl="0" eaLnBrk="1" latinLnBrk="0" hangingPunct="1">
              <a:defRPr sz="1800" kern="1200">
                <a:solidFill>
                  <a:sysClr val="windowText" lastClr="000000"/>
                </a:solidFill>
                <a:latin typeface="Arial" panose="020B0604020202020204"/>
              </a:defRPr>
            </a:lvl8pPr>
            <a:lvl9pPr marL="3657600" algn="l" defTabSz="914400" rtl="0" eaLnBrk="1" latinLnBrk="0" hangingPunct="1">
              <a:defRPr sz="1800" kern="1200">
                <a:solidFill>
                  <a:sysClr val="windowText" lastClr="000000"/>
                </a:solidFill>
                <a:latin typeface="Arial" panose="020B0604020202020204"/>
              </a:defRPr>
            </a:lvl9pPr>
          </a:lstStyle>
          <a:p>
            <a:pPr lvl="0">
              <a:buFont typeface="Wingdings" panose="05000000000000000000" pitchFamily="2" charset="2"/>
              <a:buChar char="§"/>
            </a:pPr>
            <a:r>
              <a:rPr lang="en-US" sz="1600" dirty="0">
                <a:solidFill>
                  <a:srgbClr val="151C77"/>
                </a:solidFill>
              </a:rPr>
              <a:t>Hoist way</a:t>
            </a:r>
          </a:p>
          <a:p>
            <a:pPr lvl="1">
              <a:buFont typeface="Wingdings" panose="05000000000000000000" pitchFamily="2" charset="2"/>
              <a:buChar char="§"/>
            </a:pPr>
            <a:r>
              <a:rPr lang="en-US" sz="1400" b="0" dirty="0">
                <a:solidFill>
                  <a:srgbClr val="151C77"/>
                </a:solidFill>
              </a:rPr>
              <a:t>Car frame installation → measure floor level accuracy</a:t>
            </a:r>
          </a:p>
          <a:p>
            <a:pPr lvl="1">
              <a:buFont typeface="Wingdings" panose="05000000000000000000" pitchFamily="2" charset="2"/>
              <a:buChar char="§"/>
            </a:pPr>
            <a:r>
              <a:rPr lang="en-US" sz="1400" b="0" dirty="0">
                <a:solidFill>
                  <a:srgbClr val="151C77"/>
                </a:solidFill>
                <a:cs typeface="Arial"/>
              </a:rPr>
              <a:t>Elevator landing precision → check leveling differences at each floor</a:t>
            </a:r>
          </a:p>
        </p:txBody>
      </p:sp>
      <p:sp>
        <p:nvSpPr>
          <p:cNvPr id="3" name="Content Placeholder 13">
            <a:extLst>
              <a:ext uri="{FF2B5EF4-FFF2-40B4-BE49-F238E27FC236}">
                <a16:creationId xmlns:a16="http://schemas.microsoft.com/office/drawing/2014/main" id="{CE0D935C-7601-1C96-21C3-B8FC3A1985DF}"/>
              </a:ext>
            </a:extLst>
          </p:cNvPr>
          <p:cNvSpPr txBox="1">
            <a:spLocks/>
          </p:cNvSpPr>
          <p:nvPr/>
        </p:nvSpPr>
        <p:spPr bwMode="auto">
          <a:xfrm>
            <a:off x="259952" y="1296238"/>
            <a:ext cx="2807495" cy="4963885"/>
          </a:xfrm>
          <a:prstGeom prst="rect">
            <a:avLst/>
          </a:prstGeom>
          <a:noFill/>
          <a:ln w="19050">
            <a:solidFill>
              <a:sysClr val="windowText" lastClr="000000"/>
            </a:solidFill>
            <a:miter lim="800000"/>
            <a:headEnd/>
            <a:tailEnd/>
          </a:ln>
        </p:spPr>
        <p:txBody>
          <a:bodyPr vert="horz" wrap="square" lIns="68580" tIns="34290" rIns="68580" bIns="34290" numCol="1" rtlCol="0" anchor="t" anchorCtr="0" compatLnSpc="1">
            <a:prstTxWarp prst="textNoShape">
              <a:avLst/>
            </a:prstTxWarp>
            <a:noAutofit/>
          </a:bodyPr>
          <a:lstStyle>
            <a:defPPr>
              <a:defRPr lang="en-US"/>
            </a:defPPr>
            <a:lvl1pPr marL="0" indent="-228600" algn="l" defTabSz="914400" rtl="0" eaLnBrk="1" latinLnBrk="0" hangingPunct="1">
              <a:lnSpc>
                <a:spcPct val="90000"/>
              </a:lnSpc>
              <a:spcBef>
                <a:spcPts val="10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1pPr>
            <a:lvl2pPr marL="457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2pPr>
            <a:lvl3pPr marL="914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3pPr>
            <a:lvl4pPr marL="1371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4pPr>
            <a:lvl5pPr marL="18288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5pPr>
            <a:lvl6pPr marL="22860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6pPr>
            <a:lvl7pPr marL="2743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7pPr>
            <a:lvl8pPr marL="3200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8pPr>
            <a:lvl9pPr marL="3657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9pPr>
          </a:lstStyle>
          <a:p>
            <a:pPr indent="-285744" fontAlgn="base">
              <a:spcBef>
                <a:spcPct val="20000"/>
              </a:spcBef>
              <a:spcAft>
                <a:spcPct val="0"/>
              </a:spcAft>
              <a:buClr>
                <a:srgbClr val="151C77"/>
              </a:buClr>
              <a:buSzPct val="120000"/>
              <a:buFont typeface="Wingdings" panose="05000000000000000000" pitchFamily="2" charset="2"/>
              <a:buChar char="§"/>
            </a:pPr>
            <a:r>
              <a:rPr lang="en-US" sz="1600" dirty="0">
                <a:solidFill>
                  <a:srgbClr val="151C77"/>
                </a:solidFill>
              </a:rPr>
              <a:t>Machine Room</a:t>
            </a:r>
          </a:p>
          <a:p>
            <a:pPr lvl="1" indent="-282568" fontAlgn="base">
              <a:spcBef>
                <a:spcPct val="20000"/>
              </a:spcBef>
              <a:spcAft>
                <a:spcPct val="0"/>
              </a:spcAft>
              <a:buClr>
                <a:srgbClr val="151C77"/>
              </a:buClr>
              <a:buSzPct val="120000"/>
              <a:buFont typeface="Wingdings" panose="05000000000000000000" pitchFamily="2" charset="2"/>
              <a:buChar char="§"/>
            </a:pPr>
            <a:r>
              <a:rPr lang="en-US" sz="1450" b="0" dirty="0">
                <a:solidFill>
                  <a:srgbClr val="151C77"/>
                </a:solidFill>
              </a:rPr>
              <a:t>Motor insulation &amp; deterioration → detect internal faults</a:t>
            </a:r>
          </a:p>
          <a:p>
            <a:pPr lvl="1" indent="-282568" fontAlgn="base">
              <a:spcBef>
                <a:spcPct val="20000"/>
              </a:spcBef>
              <a:spcAft>
                <a:spcPct val="0"/>
              </a:spcAft>
              <a:buClr>
                <a:srgbClr val="151C77"/>
              </a:buClr>
              <a:buSzPct val="120000"/>
              <a:buFont typeface="Wingdings" panose="05000000000000000000" pitchFamily="2" charset="2"/>
              <a:buChar char="§"/>
            </a:pPr>
            <a:r>
              <a:rPr lang="en-US" sz="1450" b="0" dirty="0">
                <a:solidFill>
                  <a:srgbClr val="151C77"/>
                </a:solidFill>
              </a:rPr>
              <a:t>Brake condition → verify braking force &amp; operation</a:t>
            </a:r>
          </a:p>
          <a:p>
            <a:pPr lvl="1" indent="-282568" fontAlgn="base">
              <a:spcBef>
                <a:spcPct val="20000"/>
              </a:spcBef>
              <a:spcAft>
                <a:spcPct val="0"/>
              </a:spcAft>
              <a:buClr>
                <a:srgbClr val="151C77"/>
              </a:buClr>
              <a:buSzPct val="120000"/>
              <a:buFont typeface="Wingdings" panose="05000000000000000000" pitchFamily="2" charset="2"/>
              <a:buChar char="§"/>
            </a:pPr>
            <a:r>
              <a:rPr lang="en-US" sz="1450" b="0" dirty="0">
                <a:solidFill>
                  <a:srgbClr val="151C77"/>
                </a:solidFill>
              </a:rPr>
              <a:t>Main sheave wear &amp; installation → check grooves &amp; surface defects</a:t>
            </a:r>
          </a:p>
          <a:p>
            <a:pPr lvl="1" indent="-282568" fontAlgn="base">
              <a:spcBef>
                <a:spcPct val="20000"/>
              </a:spcBef>
              <a:spcAft>
                <a:spcPct val="0"/>
              </a:spcAft>
              <a:buClr>
                <a:srgbClr val="151C77"/>
              </a:buClr>
              <a:buSzPct val="120000"/>
              <a:buFont typeface="Wingdings" panose="05000000000000000000" pitchFamily="2" charset="2"/>
              <a:buChar char="§"/>
            </a:pPr>
            <a:r>
              <a:rPr lang="en-US" sz="1450" b="0" dirty="0">
                <a:solidFill>
                  <a:srgbClr val="151C77"/>
                </a:solidFill>
              </a:rPr>
              <a:t>Hoisting device (main rope) → inspect wear &amp; defects</a:t>
            </a:r>
          </a:p>
          <a:p>
            <a:pPr lvl="1" indent="-282568" fontAlgn="base">
              <a:spcBef>
                <a:spcPct val="20000"/>
              </a:spcBef>
              <a:spcAft>
                <a:spcPct val="0"/>
              </a:spcAft>
              <a:buClr>
                <a:srgbClr val="151C77"/>
              </a:buClr>
              <a:buSzPct val="120000"/>
              <a:buFont typeface="Wingdings" panose="05000000000000000000" pitchFamily="2" charset="2"/>
              <a:buChar char="§"/>
            </a:pPr>
            <a:r>
              <a:rPr lang="en-US" sz="1450" b="0" dirty="0">
                <a:solidFill>
                  <a:srgbClr val="151C77"/>
                </a:solidFill>
              </a:rPr>
              <a:t>Lifting machine base → measure inclination for safety</a:t>
            </a:r>
          </a:p>
          <a:p>
            <a:pPr lvl="1" indent="-282568" fontAlgn="base">
              <a:spcBef>
                <a:spcPct val="20000"/>
              </a:spcBef>
              <a:spcAft>
                <a:spcPct val="0"/>
              </a:spcAft>
              <a:buClr>
                <a:srgbClr val="151C77"/>
              </a:buClr>
              <a:buSzPct val="120000"/>
              <a:buFont typeface="Wingdings" panose="05000000000000000000" pitchFamily="2" charset="2"/>
              <a:buChar char="§"/>
            </a:pPr>
            <a:r>
              <a:rPr lang="en-US" sz="1450" b="0" dirty="0">
                <a:solidFill>
                  <a:srgbClr val="151C77"/>
                </a:solidFill>
              </a:rPr>
              <a:t>Ground resistance &amp; leakage current → prevent electric shock (if control panel outside hoist way)</a:t>
            </a:r>
          </a:p>
          <a:p>
            <a:pPr lvl="1" indent="-282568" fontAlgn="base">
              <a:spcBef>
                <a:spcPct val="20000"/>
              </a:spcBef>
              <a:spcAft>
                <a:spcPct val="0"/>
              </a:spcAft>
              <a:buClr>
                <a:srgbClr val="151C77"/>
              </a:buClr>
              <a:buSzPct val="120000"/>
              <a:buFont typeface="Wingdings" panose="05000000000000000000" pitchFamily="2" charset="2"/>
              <a:buChar char="§"/>
            </a:pPr>
            <a:r>
              <a:rPr lang="en-US" sz="1450" b="0" dirty="0">
                <a:solidFill>
                  <a:srgbClr val="151C77"/>
                </a:solidFill>
              </a:rPr>
              <a:t>Heat generation of main parts → assess durability of motor, brake, control panel</a:t>
            </a:r>
          </a:p>
        </p:txBody>
      </p:sp>
      <p:sp>
        <p:nvSpPr>
          <p:cNvPr id="14" name="Content Placeholder 13">
            <a:extLst>
              <a:ext uri="{FF2B5EF4-FFF2-40B4-BE49-F238E27FC236}">
                <a16:creationId xmlns:a16="http://schemas.microsoft.com/office/drawing/2014/main" id="{A5D9D3A5-63E6-D82C-9FC5-0F4A0A5BEE94}"/>
              </a:ext>
            </a:extLst>
          </p:cNvPr>
          <p:cNvSpPr txBox="1">
            <a:spLocks/>
          </p:cNvSpPr>
          <p:nvPr/>
        </p:nvSpPr>
        <p:spPr bwMode="auto">
          <a:xfrm>
            <a:off x="5882865" y="1296238"/>
            <a:ext cx="2890157" cy="2256941"/>
          </a:xfrm>
          <a:prstGeom prst="rect">
            <a:avLst/>
          </a:prstGeom>
          <a:noFill/>
          <a:ln w="19050">
            <a:solidFill>
              <a:sysClr val="windowText" lastClr="000000"/>
            </a:solidFill>
            <a:miter lim="800000"/>
            <a:headEnd/>
            <a:tailEnd/>
          </a:ln>
        </p:spPr>
        <p:txBody>
          <a:bodyPr vert="horz" wrap="square" lIns="68580" tIns="34290" rIns="68580" bIns="34290" numCol="1" rtlCol="0" anchor="t" anchorCtr="0" compatLnSpc="1">
            <a:prstTxWarp prst="textNoShape">
              <a:avLst/>
            </a:prstTxWarp>
            <a:normAutofit fontScale="25000" lnSpcReduction="20000"/>
          </a:bodyPr>
          <a:lstStyle>
            <a:defPPr>
              <a:defRPr lang="en-US"/>
            </a:defPPr>
            <a:lvl1pPr marL="0" indent="-228600" algn="l" defTabSz="914400" rtl="0" eaLnBrk="1" latinLnBrk="0" hangingPunct="1">
              <a:lnSpc>
                <a:spcPct val="90000"/>
              </a:lnSpc>
              <a:spcBef>
                <a:spcPts val="10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1pPr>
            <a:lvl2pPr marL="457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2pPr>
            <a:lvl3pPr marL="914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3pPr>
            <a:lvl4pPr marL="1371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4pPr>
            <a:lvl5pPr marL="18288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5pPr>
            <a:lvl6pPr marL="22860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6pPr>
            <a:lvl7pPr marL="2743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7pPr>
            <a:lvl8pPr marL="3200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8pPr>
            <a:lvl9pPr marL="3657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ysClr val="windowText" lastClr="000000"/>
                </a:solidFill>
                <a:latin typeface="Arial" panose="020B0604020202020204"/>
                <a:ea typeface="+mn-ea"/>
                <a:cs typeface="+mn-cs"/>
              </a:defRPr>
            </a:lvl9pPr>
          </a:lstStyle>
          <a:p>
            <a:pPr>
              <a:buFont typeface="Wingdings" panose="05000000000000000000" pitchFamily="2" charset="2"/>
              <a:buChar char="§"/>
            </a:pPr>
            <a:r>
              <a:rPr lang="en-US" sz="6400" dirty="0">
                <a:solidFill>
                  <a:srgbClr val="151C77"/>
                </a:solidFill>
              </a:rPr>
              <a:t>Performance Evaluation</a:t>
            </a:r>
          </a:p>
          <a:p>
            <a:pPr lvl="1" indent="-282568" fontAlgn="base">
              <a:lnSpc>
                <a:spcPct val="100000"/>
              </a:lnSpc>
              <a:spcBef>
                <a:spcPts val="200"/>
              </a:spcBef>
              <a:spcAft>
                <a:spcPct val="0"/>
              </a:spcAft>
              <a:buClr>
                <a:srgbClr val="151C77"/>
              </a:buClr>
              <a:buSzPct val="120000"/>
              <a:buFont typeface="Wingdings" panose="05000000000000000000" pitchFamily="2" charset="2"/>
              <a:buChar char="§"/>
            </a:pPr>
            <a:r>
              <a:rPr lang="en-US" sz="4800" b="0" dirty="0">
                <a:solidFill>
                  <a:srgbClr val="151C77"/>
                </a:solidFill>
              </a:rPr>
              <a:t>Vibration analysis → ride comfort during acceleration/deceleration</a:t>
            </a:r>
          </a:p>
          <a:p>
            <a:pPr lvl="1" indent="-282568" fontAlgn="base">
              <a:lnSpc>
                <a:spcPct val="100000"/>
              </a:lnSpc>
              <a:spcBef>
                <a:spcPts val="200"/>
              </a:spcBef>
              <a:spcAft>
                <a:spcPct val="0"/>
              </a:spcAft>
              <a:buClr>
                <a:srgbClr val="151C77"/>
              </a:buClr>
              <a:buSzPct val="120000"/>
              <a:buFont typeface="Wingdings" panose="05000000000000000000" pitchFamily="2" charset="2"/>
              <a:buChar char="§"/>
            </a:pPr>
            <a:r>
              <a:rPr lang="en-US" sz="4800" b="0" dirty="0">
                <a:solidFill>
                  <a:srgbClr val="151C77"/>
                </a:solidFill>
              </a:rPr>
              <a:t>Noise analysis → detect abnormal sounds in car &amp; machine room</a:t>
            </a:r>
          </a:p>
          <a:p>
            <a:pPr lvl="1" indent="-282568" fontAlgn="base">
              <a:lnSpc>
                <a:spcPct val="100000"/>
              </a:lnSpc>
              <a:spcBef>
                <a:spcPts val="200"/>
              </a:spcBef>
              <a:spcAft>
                <a:spcPct val="0"/>
              </a:spcAft>
              <a:buClr>
                <a:srgbClr val="151C77"/>
              </a:buClr>
              <a:buSzPct val="120000"/>
              <a:buFont typeface="Wingdings" panose="05000000000000000000" pitchFamily="2" charset="2"/>
              <a:buChar char="§"/>
            </a:pPr>
            <a:r>
              <a:rPr lang="en-US" sz="4800" b="0" dirty="0">
                <a:solidFill>
                  <a:srgbClr val="151C77"/>
                </a:solidFill>
              </a:rPr>
              <a:t>Control panel waveform analysis → verify operating condition of key devices</a:t>
            </a:r>
          </a:p>
          <a:p>
            <a:pPr lvl="1" indent="-282568" fontAlgn="base">
              <a:lnSpc>
                <a:spcPct val="100000"/>
              </a:lnSpc>
              <a:spcBef>
                <a:spcPts val="200"/>
              </a:spcBef>
              <a:spcAft>
                <a:spcPct val="0"/>
              </a:spcAft>
              <a:buClr>
                <a:srgbClr val="151C77"/>
              </a:buClr>
              <a:buSzPct val="120000"/>
              <a:buFont typeface="Wingdings" panose="05000000000000000000" pitchFamily="2" charset="2"/>
              <a:buChar char="§"/>
            </a:pPr>
            <a:r>
              <a:rPr lang="en-US" sz="4800" b="0" dirty="0">
                <a:solidFill>
                  <a:srgbClr val="151C77"/>
                </a:solidFill>
              </a:rPr>
              <a:t>Load test &amp; traction force → confirm hoisting capability &amp; balance ratio</a:t>
            </a:r>
          </a:p>
          <a:p>
            <a:pPr lvl="1" indent="-282568" fontAlgn="base">
              <a:lnSpc>
                <a:spcPct val="100000"/>
              </a:lnSpc>
              <a:spcBef>
                <a:spcPts val="200"/>
              </a:spcBef>
              <a:spcAft>
                <a:spcPct val="0"/>
              </a:spcAft>
              <a:buClr>
                <a:srgbClr val="151C77"/>
              </a:buClr>
              <a:buSzPct val="120000"/>
              <a:buFont typeface="Wingdings" panose="05000000000000000000" pitchFamily="2" charset="2"/>
              <a:buChar char="§"/>
            </a:pPr>
            <a:r>
              <a:rPr lang="en-US" sz="4800" b="0" dirty="0">
                <a:solidFill>
                  <a:srgbClr val="151C77"/>
                </a:solidFill>
              </a:rPr>
              <a:t>Other defects → inspect safety devices &amp; component conditions</a:t>
            </a:r>
          </a:p>
        </p:txBody>
      </p:sp>
      <p:graphicFrame>
        <p:nvGraphicFramePr>
          <p:cNvPr id="17" name="Table 16">
            <a:extLst>
              <a:ext uri="{FF2B5EF4-FFF2-40B4-BE49-F238E27FC236}">
                <a16:creationId xmlns:a16="http://schemas.microsoft.com/office/drawing/2014/main" id="{B39D7DAE-2AC2-2419-1E20-34A44EB1A051}"/>
              </a:ext>
            </a:extLst>
          </p:cNvPr>
          <p:cNvGraphicFramePr>
            <a:graphicFrameLocks noGrp="1"/>
          </p:cNvGraphicFramePr>
          <p:nvPr>
            <p:extLst>
              <p:ext uri="{D42A27DB-BD31-4B8C-83A1-F6EECF244321}">
                <p14:modId xmlns:p14="http://schemas.microsoft.com/office/powerpoint/2010/main" val="48367398"/>
              </p:ext>
            </p:extLst>
          </p:nvPr>
        </p:nvGraphicFramePr>
        <p:xfrm>
          <a:off x="3075370" y="3579387"/>
          <a:ext cx="5697650" cy="2762471"/>
        </p:xfrm>
        <a:graphic>
          <a:graphicData uri="http://schemas.openxmlformats.org/drawingml/2006/table">
            <a:tbl>
              <a:tblPr firstRow="1" firstCol="1" bandRow="1">
                <a:tableStyleId>{21E4AEA4-8DFA-4A89-87EB-49C32662AFE0}</a:tableStyleId>
              </a:tblPr>
              <a:tblGrid>
                <a:gridCol w="281149">
                  <a:extLst>
                    <a:ext uri="{9D8B030D-6E8A-4147-A177-3AD203B41FA5}">
                      <a16:colId xmlns:a16="http://schemas.microsoft.com/office/drawing/2014/main" val="485879574"/>
                    </a:ext>
                  </a:extLst>
                </a:gridCol>
                <a:gridCol w="2171869">
                  <a:extLst>
                    <a:ext uri="{9D8B030D-6E8A-4147-A177-3AD203B41FA5}">
                      <a16:colId xmlns:a16="http://schemas.microsoft.com/office/drawing/2014/main" val="288008547"/>
                    </a:ext>
                  </a:extLst>
                </a:gridCol>
                <a:gridCol w="3244632">
                  <a:extLst>
                    <a:ext uri="{9D8B030D-6E8A-4147-A177-3AD203B41FA5}">
                      <a16:colId xmlns:a16="http://schemas.microsoft.com/office/drawing/2014/main" val="3099395066"/>
                    </a:ext>
                  </a:extLst>
                </a:gridCol>
              </a:tblGrid>
              <a:tr h="282538">
                <a:tc>
                  <a:txBody>
                    <a:bodyPr/>
                    <a:lstStyle/>
                    <a:p>
                      <a:pPr marL="0" marR="0">
                        <a:lnSpc>
                          <a:spcPct val="107000"/>
                        </a:lnSpc>
                        <a:spcAft>
                          <a:spcPts val="800"/>
                        </a:spcAft>
                        <a:buNone/>
                      </a:pPr>
                      <a:r>
                        <a:rPr lang="en-US" sz="1000" kern="10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dirty="0">
                          <a:effectLst/>
                        </a:rPr>
                        <a:t>Equipment</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dirty="0">
                          <a:effectLst/>
                        </a:rPr>
                        <a:t>Main Measurement</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486829883"/>
                  </a:ext>
                </a:extLst>
              </a:tr>
              <a:tr h="194385">
                <a:tc>
                  <a:txBody>
                    <a:bodyPr/>
                    <a:lstStyle/>
                    <a:p>
                      <a:pPr marL="0" marR="0" algn="ctr">
                        <a:lnSpc>
                          <a:spcPct val="107000"/>
                        </a:lnSpc>
                        <a:spcAft>
                          <a:spcPts val="800"/>
                        </a:spcAft>
                        <a:buNone/>
                      </a:pPr>
                      <a:r>
                        <a:rPr lang="en-US" sz="1000" kern="100" dirty="0">
                          <a:effectLst/>
                        </a:rPr>
                        <a:t>1</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Vibration/Noise Meter (EVA-625)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dirty="0">
                          <a:effectLst/>
                        </a:rPr>
                        <a:t>Elevator vibration measurement</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916760878"/>
                  </a:ext>
                </a:extLst>
              </a:tr>
              <a:tr h="194385">
                <a:tc>
                  <a:txBody>
                    <a:bodyPr/>
                    <a:lstStyle/>
                    <a:p>
                      <a:pPr marL="0" marR="0" algn="ctr">
                        <a:lnSpc>
                          <a:spcPct val="107000"/>
                        </a:lnSpc>
                        <a:spcAft>
                          <a:spcPts val="800"/>
                        </a:spcAft>
                        <a:buNone/>
                      </a:pPr>
                      <a:r>
                        <a:rPr lang="en-US" sz="1000" kern="100" dirty="0">
                          <a:effectLst/>
                        </a:rPr>
                        <a:t>2</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Level Difference Gauge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Landing level error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4278473812"/>
                  </a:ext>
                </a:extLst>
              </a:tr>
              <a:tr h="194385">
                <a:tc>
                  <a:txBody>
                    <a:bodyPr/>
                    <a:lstStyle/>
                    <a:p>
                      <a:pPr marL="0" marR="0" algn="ctr">
                        <a:lnSpc>
                          <a:spcPct val="107000"/>
                        </a:lnSpc>
                        <a:spcAft>
                          <a:spcPts val="800"/>
                        </a:spcAft>
                        <a:buNone/>
                      </a:pPr>
                      <a:r>
                        <a:rPr lang="en-US" sz="1000" kern="100" dirty="0">
                          <a:effectLst/>
                        </a:rPr>
                        <a:t>3</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Laser Level</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Level measurement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0201543"/>
                  </a:ext>
                </a:extLst>
              </a:tr>
              <a:tr h="194385">
                <a:tc>
                  <a:txBody>
                    <a:bodyPr/>
                    <a:lstStyle/>
                    <a:p>
                      <a:pPr marL="0" marR="0" algn="ctr">
                        <a:lnSpc>
                          <a:spcPct val="107000"/>
                        </a:lnSpc>
                        <a:spcAft>
                          <a:spcPts val="800"/>
                        </a:spcAft>
                        <a:buNone/>
                      </a:pPr>
                      <a:r>
                        <a:rPr lang="en-US" sz="1000" kern="100" dirty="0">
                          <a:effectLst/>
                        </a:rPr>
                        <a:t>4</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Tachometer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Speed measurement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699429580"/>
                  </a:ext>
                </a:extLst>
              </a:tr>
              <a:tr h="194385">
                <a:tc>
                  <a:txBody>
                    <a:bodyPr/>
                    <a:lstStyle/>
                    <a:p>
                      <a:pPr marL="0" marR="0" algn="ctr">
                        <a:lnSpc>
                          <a:spcPct val="107000"/>
                        </a:lnSpc>
                        <a:spcAft>
                          <a:spcPts val="800"/>
                        </a:spcAft>
                        <a:buNone/>
                      </a:pPr>
                      <a:r>
                        <a:rPr lang="en-US" sz="1000" kern="100" dirty="0">
                          <a:effectLst/>
                        </a:rPr>
                        <a:t>5</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Digital Vernier Caliper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Thickness &amp; depth measurement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24894903"/>
                  </a:ext>
                </a:extLst>
              </a:tr>
              <a:tr h="194385">
                <a:tc>
                  <a:txBody>
                    <a:bodyPr/>
                    <a:lstStyle/>
                    <a:p>
                      <a:pPr marL="0" marR="0" algn="ctr">
                        <a:lnSpc>
                          <a:spcPct val="107000"/>
                        </a:lnSpc>
                        <a:spcAft>
                          <a:spcPts val="800"/>
                        </a:spcAft>
                        <a:buNone/>
                      </a:pPr>
                      <a:r>
                        <a:rPr lang="en-US" sz="1000" kern="100">
                          <a:effectLst/>
                        </a:rPr>
                        <a:t>6</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dirty="0">
                          <a:effectLst/>
                        </a:rPr>
                        <a:t>Digital Protractor</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dirty="0">
                          <a:effectLst/>
                        </a:rPr>
                        <a:t>Level measurement</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902972751"/>
                  </a:ext>
                </a:extLst>
              </a:tr>
              <a:tr h="194385">
                <a:tc>
                  <a:txBody>
                    <a:bodyPr/>
                    <a:lstStyle/>
                    <a:p>
                      <a:pPr marL="0" marR="0" algn="ctr">
                        <a:lnSpc>
                          <a:spcPct val="107000"/>
                        </a:lnSpc>
                        <a:spcAft>
                          <a:spcPts val="800"/>
                        </a:spcAft>
                        <a:buNone/>
                      </a:pPr>
                      <a:r>
                        <a:rPr lang="en-US" sz="1000" kern="100" dirty="0">
                          <a:effectLst/>
                        </a:rPr>
                        <a:t>7</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Sheave Wear Gauge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Sheave wear measurement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36379009"/>
                  </a:ext>
                </a:extLst>
              </a:tr>
              <a:tr h="194385">
                <a:tc>
                  <a:txBody>
                    <a:bodyPr/>
                    <a:lstStyle/>
                    <a:p>
                      <a:pPr marL="0" marR="0" algn="ctr">
                        <a:lnSpc>
                          <a:spcPct val="107000"/>
                        </a:lnSpc>
                        <a:spcAft>
                          <a:spcPts val="800"/>
                        </a:spcAft>
                        <a:buNone/>
                      </a:pPr>
                      <a:r>
                        <a:rPr lang="en-US" sz="1000" kern="100" dirty="0">
                          <a:effectLst/>
                        </a:rPr>
                        <a:t>8</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Earth Resistance Meter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dirty="0">
                          <a:effectLst/>
                        </a:rPr>
                        <a:t>Ground resistance &amp; leakage current</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829353210"/>
                  </a:ext>
                </a:extLst>
              </a:tr>
              <a:tr h="194385">
                <a:tc>
                  <a:txBody>
                    <a:bodyPr/>
                    <a:lstStyle/>
                    <a:p>
                      <a:pPr marL="0" marR="0" algn="ctr">
                        <a:lnSpc>
                          <a:spcPct val="107000"/>
                        </a:lnSpc>
                        <a:spcAft>
                          <a:spcPts val="800"/>
                        </a:spcAft>
                        <a:buNone/>
                      </a:pPr>
                      <a:r>
                        <a:rPr lang="en-US" sz="1000" kern="100" dirty="0">
                          <a:effectLst/>
                        </a:rPr>
                        <a:t>9</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Memory HiCorder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dirty="0">
                          <a:effectLst/>
                        </a:rPr>
                        <a:t>Control panel operation diagnosis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441725064"/>
                  </a:ext>
                </a:extLst>
              </a:tr>
              <a:tr h="341698">
                <a:tc>
                  <a:txBody>
                    <a:bodyPr/>
                    <a:lstStyle/>
                    <a:p>
                      <a:pPr marL="0" marR="0" algn="ctr">
                        <a:lnSpc>
                          <a:spcPct val="107000"/>
                        </a:lnSpc>
                        <a:spcAft>
                          <a:spcPts val="800"/>
                        </a:spcAft>
                        <a:buNone/>
                      </a:pPr>
                      <a:r>
                        <a:rPr lang="en-US" sz="1000" kern="100" dirty="0">
                          <a:effectLst/>
                        </a:rPr>
                        <a:t>10</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Motor Deterioration Tester (MAT-5 / MI3210)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Motor insulation &amp; deterioration diagnosis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918185593"/>
                  </a:ext>
                </a:extLst>
              </a:tr>
              <a:tr h="194385">
                <a:tc>
                  <a:txBody>
                    <a:bodyPr/>
                    <a:lstStyle/>
                    <a:p>
                      <a:pPr marL="0" marR="0" algn="ctr">
                        <a:lnSpc>
                          <a:spcPct val="107000"/>
                        </a:lnSpc>
                        <a:spcAft>
                          <a:spcPts val="800"/>
                        </a:spcAft>
                        <a:buNone/>
                      </a:pPr>
                      <a:r>
                        <a:rPr lang="en-US" sz="1000" kern="100" dirty="0">
                          <a:effectLst/>
                        </a:rPr>
                        <a:t>11</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Sound Level Meter (NA-27)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a:effectLst/>
                        </a:rPr>
                        <a:t>Noise measurement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7506548"/>
                  </a:ext>
                </a:extLst>
              </a:tr>
              <a:tr h="194385">
                <a:tc>
                  <a:txBody>
                    <a:bodyPr/>
                    <a:lstStyle/>
                    <a:p>
                      <a:pPr marL="0" marR="0" algn="ctr">
                        <a:lnSpc>
                          <a:spcPct val="107000"/>
                        </a:lnSpc>
                        <a:spcAft>
                          <a:spcPts val="800"/>
                        </a:spcAft>
                        <a:buNone/>
                      </a:pPr>
                      <a:r>
                        <a:rPr lang="en-US" sz="1000" kern="100" dirty="0">
                          <a:effectLst/>
                        </a:rPr>
                        <a:t>12</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dirty="0">
                          <a:effectLst/>
                        </a:rPr>
                        <a:t>Thermal Imaging Camera</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nSpc>
                          <a:spcPct val="107000"/>
                        </a:lnSpc>
                        <a:spcAft>
                          <a:spcPts val="800"/>
                        </a:spcAft>
                        <a:buNone/>
                      </a:pPr>
                      <a:r>
                        <a:rPr lang="en-US" sz="1000" kern="100" dirty="0">
                          <a:effectLst/>
                        </a:rPr>
                        <a:t>Thermal condition measurement</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928602839"/>
                  </a:ext>
                </a:extLst>
              </a:tr>
            </a:tbl>
          </a:graphicData>
        </a:graphic>
      </p:graphicFrame>
    </p:spTree>
    <p:extLst>
      <p:ext uri="{BB962C8B-B14F-4D97-AF65-F5344CB8AC3E}">
        <p14:creationId xmlns:p14="http://schemas.microsoft.com/office/powerpoint/2010/main" val="3153410993"/>
      </p:ext>
    </p:extLst>
  </p:cSld>
  <p:clrMapOvr>
    <a:masterClrMapping/>
  </p:clrMapOvr>
</p:sld>
</file>

<file path=ppt/theme/theme1.xml><?xml version="1.0" encoding="utf-8"?>
<a:theme xmlns:a="http://schemas.openxmlformats.org/drawingml/2006/main" name="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122a22-7f5b-4ba0-8b18-9de44ca32c47">
      <Terms xmlns="http://schemas.microsoft.com/office/infopath/2007/PartnerControls"/>
    </lcf76f155ced4ddcb4097134ff3c332f>
    <TaxCatchAll xmlns="896e2b1d-803b-4a6f-95ba-f71a42cce1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F11D29162E74298034FD51C8D7D28" ma:contentTypeVersion="13" ma:contentTypeDescription="Create a new document." ma:contentTypeScope="" ma:versionID="a3c03a252a077285bb1967070b8bbf69">
  <xsd:schema xmlns:xsd="http://www.w3.org/2001/XMLSchema" xmlns:xs="http://www.w3.org/2001/XMLSchema" xmlns:p="http://schemas.microsoft.com/office/2006/metadata/properties" xmlns:ns2="e3122a22-7f5b-4ba0-8b18-9de44ca32c47" xmlns:ns3="896e2b1d-803b-4a6f-95ba-f71a42cce1f9" targetNamespace="http://schemas.microsoft.com/office/2006/metadata/properties" ma:root="true" ma:fieldsID="6434d2e516c5f7562195cf94250236e0" ns2:_="" ns3:_="">
    <xsd:import namespace="e3122a22-7f5b-4ba0-8b18-9de44ca32c47"/>
    <xsd:import namespace="896e2b1d-803b-4a6f-95ba-f71a42cce1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122a22-7f5b-4ba0-8b18-9de44ca32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6e2b1d-803b-4a6f-95ba-f71a42cce1f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1fa4e13-32a5-4c55-9fc0-63763068815c}" ma:internalName="TaxCatchAll" ma:showField="CatchAllData" ma:web="896e2b1d-803b-4a6f-95ba-f71a42cce1f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31395F-365F-4C5F-A7D0-EB229E12567D}">
  <ds:schemaRef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3164e4a6-0875-4d38-843c-3507c4d3ab19"/>
    <ds:schemaRef ds:uri="http://schemas.microsoft.com/sharepoint/v3"/>
    <ds:schemaRef ds:uri="http://purl.org/dc/dcmitype/"/>
    <ds:schemaRef ds:uri="e3122a22-7f5b-4ba0-8b18-9de44ca32c47"/>
    <ds:schemaRef ds:uri="896e2b1d-803b-4a6f-95ba-f71a42cce1f9"/>
  </ds:schemaRefs>
</ds:datastoreItem>
</file>

<file path=customXml/itemProps2.xml><?xml version="1.0" encoding="utf-8"?>
<ds:datastoreItem xmlns:ds="http://schemas.openxmlformats.org/officeDocument/2006/customXml" ds:itemID="{BC4A1E5F-DE16-4B0E-84F9-7B0ECB0BA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122a22-7f5b-4ba0-8b18-9de44ca32c47"/>
    <ds:schemaRef ds:uri="896e2b1d-803b-4a6f-95ba-f71a42cce1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C43780-7AC3-4421-80A3-B4537818C88E}">
  <ds:schemaRefs>
    <ds:schemaRef ds:uri="http://schemas.microsoft.com/sharepoint/v3/contenttype/forms"/>
  </ds:schemaRefs>
</ds:datastoreItem>
</file>

<file path=docMetadata/LabelInfo.xml><?xml version="1.0" encoding="utf-8"?>
<clbl:labelList xmlns:clbl="http://schemas.microsoft.com/office/2020/mipLabelMetadata">
  <clbl:label id="{37adc8ff-f4a3-4a14-9c0d-84b4985de0d2}" enabled="1" method="Privileged" siteId="{8331b18d-2d87-48ef-a35f-ac8818ebf9b4}" contentBits="0" removed="0"/>
</clbl:labelList>
</file>

<file path=docProps/app.xml><?xml version="1.0" encoding="utf-8"?>
<Properties xmlns="http://schemas.openxmlformats.org/officeDocument/2006/extended-properties" xmlns:vt="http://schemas.openxmlformats.org/officeDocument/2006/docPropsVTypes">
  <Template/>
  <TotalTime>3397</TotalTime>
  <Words>966</Words>
  <Application>Microsoft Office PowerPoint</Application>
  <PresentationFormat>On-screen Show (4:3)</PresentationFormat>
  <Paragraphs>165</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Schoolbook</vt:lpstr>
      <vt:lpstr>Wingdings</vt:lpstr>
      <vt:lpstr>51 FW</vt:lpstr>
      <vt:lpstr>Scan Here to Submit a Question</vt:lpstr>
      <vt:lpstr>PowerPoint Presentation</vt:lpstr>
      <vt:lpstr>Agenda</vt:lpstr>
      <vt:lpstr>ST Temp Relocation * Fire MNS Retrofit  Background / Why</vt:lpstr>
      <vt:lpstr>Fire MNS Retrofit Temp Relocation </vt:lpstr>
      <vt:lpstr>Resident Action Items</vt:lpstr>
      <vt:lpstr>FY26 Tenant Satisfaction Survey</vt:lpstr>
      <vt:lpstr>Tower Elevator Assessment </vt:lpstr>
      <vt:lpstr>Scope</vt:lpstr>
      <vt:lpstr>Work Task Magnet </vt:lpstr>
      <vt:lpstr>MFH Communication Initiative</vt:lpstr>
      <vt:lpstr>Upcoming FSS Events</vt:lpstr>
      <vt:lpstr>Upcoming FSS Events</vt:lpstr>
      <vt:lpstr>Open Forum Q&amp;A</vt:lpstr>
      <vt:lpstr>Join Us Next Time!</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GEIST, ANDREW C Capt USAF PACAF 25 FS/PILOT</dc:creator>
  <cp:lastModifiedBy>STRICKLAND, KRISTINA D Capt USAF PACAF 51 FW/PA</cp:lastModifiedBy>
  <cp:revision>106</cp:revision>
  <cp:lastPrinted>2026-01-09T00:28:23Z</cp:lastPrinted>
  <dcterms:created xsi:type="dcterms:W3CDTF">2018-07-10T07:55:01Z</dcterms:created>
  <dcterms:modified xsi:type="dcterms:W3CDTF">2026-03-03T05:39:38Z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0x010100524F11D29162E74298034FD51C8D7D28</vt:lpwstr>
  </property>
  <property fmtid="{D5CDD505-2E9C-101B-9397-08002B2CF9AE}" pid="3" name="MediaServiceImageTags">
    <vt:lpwstr/>
  </property>
</Properties>
</file>