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  <p:sldMasterId id="2147483678" r:id="rId5"/>
    <p:sldMasterId id="2147483694" r:id="rId6"/>
    <p:sldMasterId id="2147483699" r:id="rId7"/>
    <p:sldMasterId id="2147483721" r:id="rId8"/>
    <p:sldMasterId id="2147483740" r:id="rId9"/>
    <p:sldMasterId id="2147483797" r:id="rId10"/>
    <p:sldMasterId id="2147483812" r:id="rId11"/>
    <p:sldMasterId id="2147483830" r:id="rId12"/>
    <p:sldMasterId id="2147483876" r:id="rId13"/>
    <p:sldMasterId id="2147483937" r:id="rId14"/>
  </p:sldMasterIdLst>
  <p:notesMasterIdLst>
    <p:notesMasterId r:id="rId42"/>
  </p:notesMasterIdLst>
  <p:handoutMasterIdLst>
    <p:handoutMasterId r:id="rId43"/>
  </p:handoutMasterIdLst>
  <p:sldIdLst>
    <p:sldId id="429" r:id="rId15"/>
    <p:sldId id="466" r:id="rId16"/>
    <p:sldId id="4192" r:id="rId17"/>
    <p:sldId id="4210" r:id="rId18"/>
    <p:sldId id="4229" r:id="rId19"/>
    <p:sldId id="4212" r:id="rId20"/>
    <p:sldId id="2143031999" r:id="rId21"/>
    <p:sldId id="2143031994" r:id="rId22"/>
    <p:sldId id="2143031993" r:id="rId23"/>
    <p:sldId id="4215" r:id="rId24"/>
    <p:sldId id="4227" r:id="rId25"/>
    <p:sldId id="4208" r:id="rId26"/>
    <p:sldId id="4209" r:id="rId27"/>
    <p:sldId id="4228" r:id="rId28"/>
    <p:sldId id="4222" r:id="rId29"/>
    <p:sldId id="2143031990" r:id="rId30"/>
    <p:sldId id="2143031992" r:id="rId31"/>
    <p:sldId id="4216" r:id="rId32"/>
    <p:sldId id="4214" r:id="rId33"/>
    <p:sldId id="2143031991" r:id="rId34"/>
    <p:sldId id="2143031997" r:id="rId35"/>
    <p:sldId id="2143031989" r:id="rId36"/>
    <p:sldId id="2143031996" r:id="rId37"/>
    <p:sldId id="2143031998" r:id="rId38"/>
    <p:sldId id="4223" r:id="rId39"/>
    <p:sldId id="2143031988" r:id="rId40"/>
    <p:sldId id="426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2D3653-84C1-825B-8F2D-081F1E44EC7D}" name="STRICKLAND, KRISTINA D Capt USAF PACAF 51 FW/PA" initials="KS" userId="S::kristina.strickland@us.af.mil::78dd4b13-982e-4e98-9766-593f8f131e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TON, STEFAN L TSgt USAF PACAF 51 FSS/FSPS" initials="NSLTUP5F" lastIdx="12" clrIdx="1">
    <p:extLst>
      <p:ext uri="{19B8F6BF-5375-455C-9EA6-DF929625EA0E}">
        <p15:presenceInfo xmlns:p15="http://schemas.microsoft.com/office/powerpoint/2012/main" userId="S-1-5-21-1271409858-1095883707-2794662393-426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9EF36-A69C-426E-AF83-68B9FE336B71}" v="92" dt="2026-03-31T22:15:44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2708" autoAdjust="0"/>
  </p:normalViewPr>
  <p:slideViewPr>
    <p:cSldViewPr snapToGrid="0">
      <p:cViewPr varScale="1">
        <p:scale>
          <a:sx n="99" d="100"/>
          <a:sy n="99" d="100"/>
        </p:scale>
        <p:origin x="2028" y="36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viewProps" Target="view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5A0C0-1383-40C7-8F86-089D64F45190}" type="datetimeFigureOut">
              <a:rPr lang="en-US" smtClean="0"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085F1-62F2-4306-A6E9-5AC6EFACB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2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378E1D-C273-4A7C-8A03-A86D263DBFB0}" type="datetimeFigureOut">
              <a:rPr lang="en-US" smtClean="0"/>
              <a:t>4/20/2026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A7FF3F-4D7A-4DF4-A166-D12793E3B1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5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7FF3F-4D7A-4DF4-A166-D12793E3B1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6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GPM: Add MHS appointments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7FF3F-4D7A-4DF4-A166-D12793E3B1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6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7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252EA1-1C72-31BA-A450-4F401706F4BF}"/>
              </a:ext>
            </a:extLst>
          </p:cNvPr>
          <p:cNvSpPr txBox="1">
            <a:spLocks/>
          </p:cNvSpPr>
          <p:nvPr userDrawn="1"/>
        </p:nvSpPr>
        <p:spPr>
          <a:xfrm>
            <a:off x="1681400" y="1387476"/>
            <a:ext cx="5781199" cy="246221"/>
          </a:xfrm>
          <a:prstGeom prst="rect">
            <a:avLst/>
          </a:prstGeom>
        </p:spPr>
        <p:txBody>
          <a:bodyPr vert="horz" wrap="none" lIns="91440" tIns="0" rIns="91440" bIns="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 spc="400" baseline="0">
                <a:solidFill>
                  <a:schemeClr val="tx2">
                    <a:lumMod val="75000"/>
                  </a:schemeClr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400" normalizeH="0" baseline="0" noProof="0" dirty="0">
                <a:ln>
                  <a:noFill/>
                </a:ln>
                <a:solidFill>
                  <a:srgbClr val="2E4986">
                    <a:lumMod val="75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Defend, Execute, Sustain - Fight Tonight!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85ED7-712D-DA3D-E601-DB450E21D1D2}"/>
              </a:ext>
            </a:extLst>
          </p:cNvPr>
          <p:cNvSpPr txBox="1"/>
          <p:nvPr userDrawn="1"/>
        </p:nvSpPr>
        <p:spPr>
          <a:xfrm>
            <a:off x="2545258" y="429994"/>
            <a:ext cx="4053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/>
              <a:t>51st Fighter Wing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B5717-E27A-E154-BA92-C5F39BB93FFB}"/>
              </a:ext>
            </a:extLst>
          </p:cNvPr>
          <p:cNvSpPr txBox="1"/>
          <p:nvPr userDrawn="1"/>
        </p:nvSpPr>
        <p:spPr>
          <a:xfrm>
            <a:off x="4357839" y="0"/>
            <a:ext cx="428322" cy="261610"/>
          </a:xfrm>
          <a:prstGeom prst="rect">
            <a:avLst/>
          </a:prstGeom>
          <a:noFill/>
        </p:spPr>
        <p:txBody>
          <a:bodyPr wrap="none" lIns="91440" tIns="4572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CUI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1AE675-6C7E-3413-5BDB-D2E2328890C9}"/>
              </a:ext>
            </a:extLst>
          </p:cNvPr>
          <p:cNvSpPr txBox="1"/>
          <p:nvPr userDrawn="1"/>
        </p:nvSpPr>
        <p:spPr>
          <a:xfrm>
            <a:off x="4357839" y="6684119"/>
            <a:ext cx="428322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580654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7960-56D9-476F-BFC9-4E9FFDACC8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8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E34F7A0-F07A-CA91-EFDA-921108C81A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52538" y="4754563"/>
            <a:ext cx="6596062" cy="1050925"/>
            <a:chOff x="1720850" y="4732266"/>
            <a:chExt cx="6596062" cy="1050925"/>
          </a:xfrm>
        </p:grpSpPr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A8E1517C-1E53-656C-AD6D-6D5F86914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3394" y="4812435"/>
              <a:ext cx="5549900" cy="893763"/>
              <a:chOff x="3344863" y="4876800"/>
              <a:chExt cx="5549900" cy="89376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3EBDD33-C330-B890-1923-73849ED14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494" y="4899818"/>
                <a:ext cx="847725" cy="847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5B0AD55-E425-CD92-6375-F285DA506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4969" y="4880768"/>
                <a:ext cx="890587" cy="890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E3E5188-8467-9928-E8BE-D1F889A36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5656" y="4877593"/>
                <a:ext cx="890588" cy="890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5DB0FAE-0DF2-0E4B-1B46-8FED9A10F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381" y="4899818"/>
                <a:ext cx="820738" cy="8334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F066DC6-49E9-B51B-8E5B-6914D3FCF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6119" y="4880768"/>
                <a:ext cx="890587" cy="852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9877E06-C5CE-726C-739D-11F6565558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0850" y="4732266"/>
              <a:ext cx="6596062" cy="1050925"/>
              <a:chOff x="2373313" y="4779963"/>
              <a:chExt cx="6596062" cy="1050925"/>
            </a:xfrm>
          </p:grpSpPr>
          <p:pic>
            <p:nvPicPr>
              <p:cNvPr id="6" name="Picture 13">
                <a:extLst>
                  <a:ext uri="{FF2B5EF4-FFF2-40B4-BE49-F238E27FC236}">
                    <a16:creationId xmlns:a16="http://schemas.microsoft.com/office/drawing/2014/main" id="{3DC6089D-01F8-1844-7E89-F3A2BBF88C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313" y="4865688"/>
                <a:ext cx="925512" cy="925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4">
                <a:extLst>
                  <a:ext uri="{FF2B5EF4-FFF2-40B4-BE49-F238E27FC236}">
                    <a16:creationId xmlns:a16="http://schemas.microsoft.com/office/drawing/2014/main" id="{9035169B-5FC5-650E-54DB-BB4F0508BD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4876800"/>
                <a:ext cx="915988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>
                <a:extLst>
                  <a:ext uri="{FF2B5EF4-FFF2-40B4-BE49-F238E27FC236}">
                    <a16:creationId xmlns:a16="http://schemas.microsoft.com/office/drawing/2014/main" id="{647D00E7-F8D0-BE10-455A-A2D06CD925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263" y="4827588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3">
                <a:extLst>
                  <a:ext uri="{FF2B5EF4-FFF2-40B4-BE49-F238E27FC236}">
                    <a16:creationId xmlns:a16="http://schemas.microsoft.com/office/drawing/2014/main" id="{CC1200D8-9C54-74E5-C79E-B5E155F5F8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59" b="13139"/>
              <a:stretch>
                <a:fillRect/>
              </a:stretch>
            </p:blipFill>
            <p:spPr bwMode="auto">
              <a:xfrm>
                <a:off x="7929563" y="4779963"/>
                <a:ext cx="1039812" cy="1050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7">
                <a:extLst>
                  <a:ext uri="{FF2B5EF4-FFF2-40B4-BE49-F238E27FC236}">
                    <a16:creationId xmlns:a16="http://schemas.microsoft.com/office/drawing/2014/main" id="{5818459A-0F49-5ABA-4356-91A61E1AB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3275" y="4876800"/>
                <a:ext cx="893763" cy="893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9">
                <a:extLst>
                  <a:ext uri="{FF2B5EF4-FFF2-40B4-BE49-F238E27FC236}">
                    <a16:creationId xmlns:a16="http://schemas.microsoft.com/office/drawing/2014/main" id="{A7F12E00-257D-FCA5-D58B-D15AA91A4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663" y="4876800"/>
                <a:ext cx="855662" cy="85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1">
                <a:extLst>
                  <a:ext uri="{FF2B5EF4-FFF2-40B4-BE49-F238E27FC236}">
                    <a16:creationId xmlns:a16="http://schemas.microsoft.com/office/drawing/2014/main" id="{52957889-665F-3E36-75BD-8B37D972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1675" y="4876800"/>
                <a:ext cx="877888" cy="877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7135"/>
            <a:ext cx="7772400" cy="1470025"/>
          </a:xfrm>
        </p:spPr>
        <p:txBody>
          <a:bodyPr/>
          <a:lstStyle>
            <a:lvl1pPr algn="ctr"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4763" y="139700"/>
            <a:ext cx="6808788" cy="1155700"/>
          </a:xfrm>
        </p:spPr>
        <p:txBody>
          <a:bodyPr/>
          <a:lstStyle>
            <a:lvl1pPr marL="0" indent="0">
              <a:buNone/>
              <a:defRPr sz="2100" b="1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2FCCCF-B66E-FAE6-C61E-61C93BA5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E789E1A3-D88A-4CA6-A6F5-267BEFD063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726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83D597-38B0-0F5C-532B-4DB92E063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503512A8-285B-486E-B7EA-BDC8534CD0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46126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FC75C1-C2EE-BB55-77CC-A61CF11E8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14E7DDD9-5B31-46ED-815F-FE0D755B56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9306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31E0CD8-9F41-A157-898F-BF5C5CA2C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3FE9678E-32D6-4089-92FC-2003A59096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332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DCC9-90CE-4513-A649-93321E8CDF5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7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CD67-36D0-430A-8387-05CAE3FCA2F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5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9EDE-7483-4F81-8598-739EFBD1122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3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CB03-9912-4A80-95C4-91E02071B4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7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D57-E5C6-47C4-A715-243B1C4DCC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9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1" y="76200"/>
            <a:ext cx="8216900" cy="578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32A-E851-4163-9A3E-B6D536A1C4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13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1 OG Patc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9" y="1"/>
            <a:ext cx="109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2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868" y="76200"/>
            <a:ext cx="7086600" cy="1143000"/>
          </a:xfrm>
        </p:spPr>
        <p:txBody>
          <a:bodyPr/>
          <a:lstStyle/>
          <a:p>
            <a:r>
              <a:rPr lang="en-US"/>
              <a:t>51 OG TDY/Leave Calendar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86E-BE39-4480-B23F-97D4DB025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46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BAAA-456F-4D02-936D-6002F76B870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00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89" y="1536702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89" y="3775077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741-E79C-439C-B1B4-E537DF426D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6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154" y="194619"/>
            <a:ext cx="6733029" cy="1016114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9AF9D3D-67C0-3E48-2346-63A9D619EF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88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9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151C77"/>
                </a:solidFill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03203" y="500066"/>
            <a:ext cx="4053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161670"/>
                </a:solidFill>
              </a:rPr>
              <a:t>51st Fighter Wing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7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51 FW - Leading the Ch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55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0300" y="6518275"/>
            <a:ext cx="381000" cy="304800"/>
          </a:xfrm>
        </p:spPr>
        <p:txBody>
          <a:bodyPr/>
          <a:lstStyle/>
          <a:p>
            <a:pPr>
              <a:defRPr/>
            </a:pPr>
            <a:fld id="{BBFB20FB-CB9A-424A-B4B6-73D7B9241C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431088" y="6518275"/>
            <a:ext cx="1319212" cy="30480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406389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803255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828755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9332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5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151C77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79797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350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ko-KR" sz="2000" b="1" i="1" dirty="0">
                <a:solidFill>
                  <a:srgbClr val="151C77"/>
                </a:solidFill>
                <a:latin typeface="Century Schoolbook" pitchFamily="18" charset="0"/>
                <a:ea typeface="Gulim" pitchFamily="34" charset="-127"/>
              </a:rPr>
              <a:t>I n t e g r i t y  -  S e r v i c e  -  E x c e l l e n c 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0400" y="500063"/>
            <a:ext cx="7770813" cy="641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ko-KR" sz="3600" b="1" i="1" dirty="0">
                <a:solidFill>
                  <a:srgbClr val="151C77"/>
                </a:solidFill>
                <a:ea typeface="Gulim" pitchFamily="34" charset="-127"/>
              </a:rPr>
              <a:t>51</a:t>
            </a:r>
            <a:r>
              <a:rPr lang="en-US" altLang="ko-KR" sz="3600" b="1" i="1" baseline="30000" dirty="0">
                <a:solidFill>
                  <a:srgbClr val="151C77"/>
                </a:solidFill>
                <a:ea typeface="Gulim" pitchFamily="34" charset="-127"/>
              </a:rPr>
              <a:t>st</a:t>
            </a:r>
            <a:r>
              <a:rPr lang="en-US" altLang="ko-KR" sz="3600" b="1" i="1" dirty="0">
                <a:solidFill>
                  <a:srgbClr val="151C77"/>
                </a:solidFill>
                <a:ea typeface="Gulim" pitchFamily="34" charset="-127"/>
              </a:rPr>
              <a:t> Logistics Readiness Squadron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0838"/>
            <a:ext cx="301148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3123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467100" y="1962150"/>
            <a:ext cx="5143500" cy="1600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629400"/>
            <a:ext cx="1219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  <a:latin typeface="Arial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8300" y="6629400"/>
            <a:ext cx="1143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34D6-583F-4DC8-9672-1AD9A806E9FB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84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878" y="84589"/>
            <a:ext cx="592296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600717" y="883720"/>
            <a:ext cx="1149350" cy="268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119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3CEE7-E2AB-4730-8963-21624DB365C1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91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12E-365C-49D2-BCA5-0BB16988CC62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1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139EA-D5E1-4B5D-8853-F7720F1F7B2D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36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D892-D119-4857-8683-13408D8394F7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91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50E24-1989-4EA6-8B29-8D7C24ABA802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5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5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7DFD-BA81-4632-9B25-73D2FE4F7B40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90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6C2F-D0CA-4287-B9CA-24A4DF16045F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7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8660-CE4E-41EC-AD14-B8B0CFD38087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4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01F9F-D737-4BE1-89B1-79758355D5A4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65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338" y="76200"/>
            <a:ext cx="59229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536700"/>
            <a:ext cx="8131175" cy="432435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0ED22-70E3-4528-A1BE-828C60E0A3A6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08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338" y="76200"/>
            <a:ext cx="59229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19725-030E-4927-9BD0-36BB9AE8CC74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91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86F31-391F-40B0-A08C-E3154F0D27D5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65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2712C-C8F9-48DD-B505-0542DFF9CCFE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69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417513" y="6184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2906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9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151C77"/>
                </a:solidFill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7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51 FW - Leading the Ch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00426" y="6518275"/>
            <a:ext cx="153087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CAO: </a:t>
            </a:r>
          </a:p>
          <a:p>
            <a:pPr>
              <a:defRPr/>
            </a:pPr>
            <a:r>
              <a:rPr lang="en-US" dirty="0"/>
              <a:t>POC: Person or Office</a:t>
            </a:r>
          </a:p>
        </p:txBody>
      </p:sp>
    </p:spTree>
    <p:extLst>
      <p:ext uri="{BB962C8B-B14F-4D97-AF65-F5344CB8AC3E}">
        <p14:creationId xmlns:p14="http://schemas.microsoft.com/office/powerpoint/2010/main" val="32656385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1000" y="1389178"/>
            <a:ext cx="6093204" cy="49101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217" y="88900"/>
            <a:ext cx="696640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631498" y="1389178"/>
            <a:ext cx="2131502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SzPct val="100000"/>
              <a:buFont typeface="+mj-lt"/>
              <a:buNone/>
              <a:defRPr sz="1050"/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62413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0300" y="6518275"/>
            <a:ext cx="381000" cy="304800"/>
          </a:xfrm>
        </p:spPr>
        <p:txBody>
          <a:bodyPr/>
          <a:lstStyle/>
          <a:p>
            <a:pPr>
              <a:defRPr/>
            </a:pPr>
            <a:fld id="{BBFB20FB-CB9A-424A-B4B6-73D7B9241C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431088" y="6518275"/>
            <a:ext cx="1319212" cy="30480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406389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803255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828755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4368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515F-18F5-409A-B4B7-6EB03957F6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68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0" indent="0">
              <a:buNone/>
              <a:defRPr sz="1350"/>
            </a:lvl2pPr>
            <a:lvl3pPr marL="685720" indent="0">
              <a:buNone/>
              <a:defRPr sz="1200"/>
            </a:lvl3pPr>
            <a:lvl4pPr marL="1028580" indent="0">
              <a:buNone/>
              <a:defRPr sz="1050"/>
            </a:lvl4pPr>
            <a:lvl5pPr marL="1371440" indent="0">
              <a:buNone/>
              <a:defRPr sz="1050"/>
            </a:lvl5pPr>
            <a:lvl6pPr marL="1714300" indent="0">
              <a:buNone/>
              <a:defRPr sz="1050"/>
            </a:lvl6pPr>
            <a:lvl7pPr marL="2057159" indent="0">
              <a:buNone/>
              <a:defRPr sz="1050"/>
            </a:lvl7pPr>
            <a:lvl8pPr marL="2400020" indent="0">
              <a:buNone/>
              <a:defRPr sz="1050"/>
            </a:lvl8pPr>
            <a:lvl9pPr marL="2742879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438-EFD0-4E3A-B64E-4A8A53A05F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72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90" y="1536700"/>
            <a:ext cx="3989387" cy="4324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769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0" indent="0">
              <a:buNone/>
              <a:defRPr sz="1500" b="1"/>
            </a:lvl2pPr>
            <a:lvl3pPr marL="685720" indent="0">
              <a:buNone/>
              <a:defRPr sz="1350" b="1"/>
            </a:lvl3pPr>
            <a:lvl4pPr marL="1028580" indent="0">
              <a:buNone/>
              <a:defRPr sz="1200" b="1"/>
            </a:lvl4pPr>
            <a:lvl5pPr marL="1371440" indent="0">
              <a:buNone/>
              <a:defRPr sz="1200" b="1"/>
            </a:lvl5pPr>
            <a:lvl6pPr marL="1714300" indent="0">
              <a:buNone/>
              <a:defRPr sz="1200" b="1"/>
            </a:lvl6pPr>
            <a:lvl7pPr marL="2057159" indent="0">
              <a:buNone/>
              <a:defRPr sz="1200" b="1"/>
            </a:lvl7pPr>
            <a:lvl8pPr marL="2400020" indent="0">
              <a:buNone/>
              <a:defRPr sz="1200" b="1"/>
            </a:lvl8pPr>
            <a:lvl9pPr marL="274287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0" indent="0">
              <a:buNone/>
              <a:defRPr sz="1500" b="1"/>
            </a:lvl2pPr>
            <a:lvl3pPr marL="685720" indent="0">
              <a:buNone/>
              <a:defRPr sz="1350" b="1"/>
            </a:lvl3pPr>
            <a:lvl4pPr marL="1028580" indent="0">
              <a:buNone/>
              <a:defRPr sz="1200" b="1"/>
            </a:lvl4pPr>
            <a:lvl5pPr marL="1371440" indent="0">
              <a:buNone/>
              <a:defRPr sz="1200" b="1"/>
            </a:lvl5pPr>
            <a:lvl6pPr marL="1714300" indent="0">
              <a:buNone/>
              <a:defRPr sz="1200" b="1"/>
            </a:lvl6pPr>
            <a:lvl7pPr marL="2057159" indent="0">
              <a:buNone/>
              <a:defRPr sz="1200" b="1"/>
            </a:lvl7pPr>
            <a:lvl8pPr marL="2400020" indent="0">
              <a:buNone/>
              <a:defRPr sz="1200" b="1"/>
            </a:lvl8pPr>
            <a:lvl9pPr marL="274287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AA67-480F-4D9B-B748-23BCA0DA619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96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7960-56D9-476F-BFC9-4E9FFDACC8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63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DCC9-90CE-4513-A649-93321E8CDF5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52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60" indent="0">
              <a:buNone/>
              <a:defRPr sz="900"/>
            </a:lvl2pPr>
            <a:lvl3pPr marL="685720" indent="0">
              <a:buNone/>
              <a:defRPr sz="750"/>
            </a:lvl3pPr>
            <a:lvl4pPr marL="1028580" indent="0">
              <a:buNone/>
              <a:defRPr sz="675"/>
            </a:lvl4pPr>
            <a:lvl5pPr marL="1371440" indent="0">
              <a:buNone/>
              <a:defRPr sz="675"/>
            </a:lvl5pPr>
            <a:lvl6pPr marL="1714300" indent="0">
              <a:buNone/>
              <a:defRPr sz="675"/>
            </a:lvl6pPr>
            <a:lvl7pPr marL="2057159" indent="0">
              <a:buNone/>
              <a:defRPr sz="675"/>
            </a:lvl7pPr>
            <a:lvl8pPr marL="2400020" indent="0">
              <a:buNone/>
              <a:defRPr sz="675"/>
            </a:lvl8pPr>
            <a:lvl9pPr marL="274287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CD67-36D0-430A-8387-05CAE3FCA2F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51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60" indent="0">
              <a:buNone/>
              <a:defRPr sz="2100"/>
            </a:lvl2pPr>
            <a:lvl3pPr marL="685720" indent="0">
              <a:buNone/>
              <a:defRPr sz="1800"/>
            </a:lvl3pPr>
            <a:lvl4pPr marL="1028580" indent="0">
              <a:buNone/>
              <a:defRPr sz="1500"/>
            </a:lvl4pPr>
            <a:lvl5pPr marL="1371440" indent="0">
              <a:buNone/>
              <a:defRPr sz="1500"/>
            </a:lvl5pPr>
            <a:lvl6pPr marL="1714300" indent="0">
              <a:buNone/>
              <a:defRPr sz="1500"/>
            </a:lvl6pPr>
            <a:lvl7pPr marL="2057159" indent="0">
              <a:buNone/>
              <a:defRPr sz="1500"/>
            </a:lvl7pPr>
            <a:lvl8pPr marL="2400020" indent="0">
              <a:buNone/>
              <a:defRPr sz="1500"/>
            </a:lvl8pPr>
            <a:lvl9pPr marL="2742879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60" indent="0">
              <a:buNone/>
              <a:defRPr sz="900"/>
            </a:lvl2pPr>
            <a:lvl3pPr marL="685720" indent="0">
              <a:buNone/>
              <a:defRPr sz="750"/>
            </a:lvl3pPr>
            <a:lvl4pPr marL="1028580" indent="0">
              <a:buNone/>
              <a:defRPr sz="675"/>
            </a:lvl4pPr>
            <a:lvl5pPr marL="1371440" indent="0">
              <a:buNone/>
              <a:defRPr sz="675"/>
            </a:lvl5pPr>
            <a:lvl6pPr marL="1714300" indent="0">
              <a:buNone/>
              <a:defRPr sz="675"/>
            </a:lvl6pPr>
            <a:lvl7pPr marL="2057159" indent="0">
              <a:buNone/>
              <a:defRPr sz="675"/>
            </a:lvl7pPr>
            <a:lvl8pPr marL="2400020" indent="0">
              <a:buNone/>
              <a:defRPr sz="675"/>
            </a:lvl8pPr>
            <a:lvl9pPr marL="274287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9EDE-7483-4F81-8598-739EFBD1122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31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CB03-9912-4A80-95C4-91E02071B4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6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0300" y="6518275"/>
            <a:ext cx="381000" cy="304800"/>
          </a:xfrm>
        </p:spPr>
        <p:txBody>
          <a:bodyPr/>
          <a:lstStyle/>
          <a:p>
            <a:pPr>
              <a:defRPr/>
            </a:pPr>
            <a:fld id="{BBFB20FB-CB9A-424A-B4B6-73D7B9241C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431088" y="6518275"/>
            <a:ext cx="1319212" cy="30480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406389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803255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828755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38496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8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2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D57-E5C6-47C4-A715-243B1C4DCC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85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1" y="76200"/>
            <a:ext cx="8216900" cy="578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32A-E851-4163-9A3E-B6D536A1C4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75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1 OG Patc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40" y="3"/>
            <a:ext cx="109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3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868" y="76200"/>
            <a:ext cx="7086600" cy="1143000"/>
          </a:xfrm>
        </p:spPr>
        <p:txBody>
          <a:bodyPr/>
          <a:lstStyle/>
          <a:p>
            <a:r>
              <a:rPr lang="en-US"/>
              <a:t>51 OG TDY/Leave Calendar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86E-BE39-4480-B23F-97D4DB025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62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90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BAAA-456F-4D02-936D-6002F76B870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25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90" y="1536704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90" y="3775079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741-E79C-439C-B1B4-E537DF426D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47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515F-18F5-409A-B4B7-6EB03957F6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92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438-EFD0-4E3A-B64E-4A8A53A05F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230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12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AA67-480F-4D9B-B748-23BCA0DA619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11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7960-56D9-476F-BFC9-4E9FFDACC8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9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515F-18F5-409A-B4B7-6EB03957F6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DCC9-90CE-4513-A649-93321E8CDF5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01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CD67-36D0-430A-8387-05CAE3FCA2F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79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9EDE-7483-4F81-8598-739EFBD1122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902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CB03-9912-4A80-95C4-91E02071B4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9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7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D57-E5C6-47C4-A715-243B1C4DCC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91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1" y="76200"/>
            <a:ext cx="8216900" cy="578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32A-E851-4163-9A3E-B6D536A1C4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5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1 OG Patc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9" y="1"/>
            <a:ext cx="109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2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868" y="76200"/>
            <a:ext cx="7086600" cy="1143000"/>
          </a:xfrm>
        </p:spPr>
        <p:txBody>
          <a:bodyPr/>
          <a:lstStyle/>
          <a:p>
            <a:r>
              <a:rPr lang="en-US"/>
              <a:t>51 OG TDY/Leave Calendar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86E-BE39-4480-B23F-97D4DB025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3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BAAA-456F-4D02-936D-6002F76B870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48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89" y="1536702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89" y="3775077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741-E79C-439C-B1B4-E537DF426D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664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515F-18F5-409A-B4B7-6EB03957F6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1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438-EFD0-4E3A-B64E-4A8A53A05F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452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438-EFD0-4E3A-B64E-4A8A53A05F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416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198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AA67-480F-4D9B-B748-23BCA0DA619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9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7960-56D9-476F-BFC9-4E9FFDACC8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475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DCC9-90CE-4513-A649-93321E8CDF5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7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CD67-36D0-430A-8387-05CAE3FCA2F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137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9EDE-7483-4F81-8598-739EFBD1122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31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CB03-9912-4A80-95C4-91E02071B4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586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7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D57-E5C6-47C4-A715-243B1C4DCC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614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1" y="76200"/>
            <a:ext cx="8216900" cy="578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32A-E851-4163-9A3E-B6D536A1C4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3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123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1 OG Patc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9" y="1"/>
            <a:ext cx="109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2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868" y="76200"/>
            <a:ext cx="7086600" cy="1143000"/>
          </a:xfrm>
        </p:spPr>
        <p:txBody>
          <a:bodyPr/>
          <a:lstStyle/>
          <a:p>
            <a:r>
              <a:rPr lang="en-US"/>
              <a:t>51 OG TDY/Leave Calendar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86E-BE39-4480-B23F-97D4DB025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965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BAAA-456F-4D02-936D-6002F76B870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93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89" y="1536702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89" y="3775077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741-E79C-439C-B1B4-E537DF426D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85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57531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3401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6C369-7064-4DE1-9676-3A5BEE7A44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939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9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151C77"/>
                </a:solidFill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7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51 FW - Leading the Ch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00426" y="6518275"/>
            <a:ext cx="153087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CAO: </a:t>
            </a:r>
          </a:p>
          <a:p>
            <a:pPr>
              <a:defRPr/>
            </a:pPr>
            <a:r>
              <a:rPr lang="en-US" dirty="0"/>
              <a:t>POC: Person or Office</a:t>
            </a:r>
          </a:p>
        </p:txBody>
      </p:sp>
    </p:spTree>
    <p:extLst>
      <p:ext uri="{BB962C8B-B14F-4D97-AF65-F5344CB8AC3E}">
        <p14:creationId xmlns:p14="http://schemas.microsoft.com/office/powerpoint/2010/main" val="24515772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0300" y="6518275"/>
            <a:ext cx="381000" cy="304800"/>
          </a:xfrm>
        </p:spPr>
        <p:txBody>
          <a:bodyPr/>
          <a:lstStyle/>
          <a:p>
            <a:pPr>
              <a:defRPr/>
            </a:pPr>
            <a:fld id="{BBFB20FB-CB9A-424A-B4B6-73D7B9241C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431088" y="6518275"/>
            <a:ext cx="1319212" cy="30480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406389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803255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828755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37582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94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I n t e g r i t y  -  S e r v i c e  -  E x c e l l e n c 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I n t e g r i t y  -  S e r v i c e  -  E x c e l l e n c e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2523878" y="344972"/>
            <a:ext cx="4045444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151C77"/>
                </a:solidFill>
                <a:cs typeface="Arial" charset="0"/>
              </a:rPr>
              <a:t>51</a:t>
            </a:r>
            <a:r>
              <a:rPr lang="en-US" sz="3600" b="1" i="1" baseline="30000" dirty="0">
                <a:solidFill>
                  <a:srgbClr val="151C77"/>
                </a:solidFill>
                <a:cs typeface="Arial" charset="0"/>
              </a:rPr>
              <a:t>st</a:t>
            </a:r>
            <a:r>
              <a:rPr lang="en-US" sz="3600" b="1" i="1" dirty="0">
                <a:solidFill>
                  <a:srgbClr val="151C77"/>
                </a:solidFill>
                <a:cs typeface="Arial" charset="0"/>
              </a:rPr>
              <a:t> Fighter Wing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11" name="Picture 14" descr="51 FW - Leading the Charg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2309814"/>
            <a:ext cx="3535362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4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1457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467100" y="1962150"/>
            <a:ext cx="5143500" cy="1600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629400"/>
            <a:ext cx="1219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8300" y="6629400"/>
            <a:ext cx="1143000" cy="304800"/>
          </a:xfrm>
        </p:spPr>
        <p:txBody>
          <a:bodyPr/>
          <a:lstStyle>
            <a:lvl1pPr>
              <a:defRPr/>
            </a:lvl1pPr>
          </a:lstStyle>
          <a:p>
            <a:fld id="{2887AE4E-B560-4E79-917C-187FF22B2EFB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225259" y="-3647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</a:t>
            </a:r>
            <a:r>
              <a:rPr lang="en-US" baseline="0" dirty="0"/>
              <a:t> but 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895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A1A54-A2D5-473B-96EE-0576A729C7D0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225259" y="-3647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</a:t>
            </a:r>
            <a:r>
              <a:rPr lang="en-US" baseline="0" dirty="0"/>
              <a:t> but 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59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BE309-31DD-4986-84C7-457C698C1283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225259" y="-3647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</a:t>
            </a:r>
            <a:r>
              <a:rPr lang="en-US" baseline="0" dirty="0"/>
              <a:t> but 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4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AA67-480F-4D9B-B748-23BCA0DA619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487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7D7C3-A0AC-4919-B539-7EFCD9FE6E46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641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44BF5-E3BD-4C24-9D3D-A9C89740FB22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86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43E23-507D-406F-A4D6-47BE8D957BF2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148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F799E-82B7-45D4-BAB1-79E97454199D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676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A869A-F50D-4E4F-B57C-7A36554C2C77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54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A75A0-A986-4116-BA61-F0EAFE9EE4F1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719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05F82-3924-4DD5-99BF-3F8CACF719C2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21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4" y="76200"/>
            <a:ext cx="2052637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05513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C4FC2-BFEE-46D2-9EF1-496DD55A2B66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26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0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1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C3F61-85B7-43F0-90D2-0E9F9EDD67B5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879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2FDA-6480-4667-835E-93B6489EF2B6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9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42533" y="261610"/>
            <a:ext cx="7107767" cy="95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069884" cy="10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9555E9-FBE1-9721-644F-B9B98352AE95}"/>
              </a:ext>
            </a:extLst>
          </p:cNvPr>
          <p:cNvSpPr txBox="1"/>
          <p:nvPr userDrawn="1"/>
        </p:nvSpPr>
        <p:spPr>
          <a:xfrm>
            <a:off x="4357839" y="0"/>
            <a:ext cx="428322" cy="261610"/>
          </a:xfrm>
          <a:prstGeom prst="rect">
            <a:avLst/>
          </a:prstGeom>
          <a:noFill/>
        </p:spPr>
        <p:txBody>
          <a:bodyPr wrap="none" lIns="91440" tIns="4572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CUI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C9E3B-51FB-17B1-E6D4-723FF46CBD91}"/>
              </a:ext>
            </a:extLst>
          </p:cNvPr>
          <p:cNvSpPr txBox="1"/>
          <p:nvPr userDrawn="1"/>
        </p:nvSpPr>
        <p:spPr>
          <a:xfrm>
            <a:off x="4357839" y="6684119"/>
            <a:ext cx="428322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CUI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A871D5-5547-3BA5-F1DD-665C9C8F89FF}"/>
              </a:ext>
            </a:extLst>
          </p:cNvPr>
          <p:cNvSpPr txBox="1">
            <a:spLocks/>
          </p:cNvSpPr>
          <p:nvPr userDrawn="1"/>
        </p:nvSpPr>
        <p:spPr>
          <a:xfrm>
            <a:off x="2007067" y="6504057"/>
            <a:ext cx="5129866" cy="184666"/>
          </a:xfrm>
          <a:prstGeom prst="rect">
            <a:avLst/>
          </a:prstGeom>
        </p:spPr>
        <p:txBody>
          <a:bodyPr vert="horz" wrap="none" lIns="91440" tIns="0" rIns="9144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 spc="400" baseline="0">
                <a:solidFill>
                  <a:schemeClr val="tx2">
                    <a:lumMod val="75000"/>
                  </a:schemeClr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2E4986">
                    <a:lumMod val="75000"/>
                  </a:srgbClr>
                </a:solidFill>
              </a:rPr>
              <a:t>Defend, Execute, Sustain - Fight Tonight!</a:t>
            </a:r>
          </a:p>
        </p:txBody>
      </p:sp>
    </p:spTree>
    <p:extLst>
      <p:ext uri="{BB962C8B-B14F-4D97-AF65-F5344CB8AC3E}">
        <p14:creationId xmlns:p14="http://schemas.microsoft.com/office/powerpoint/2010/main" val="6949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907" r:id="rId3"/>
    <p:sldLayoutId id="2147483936" r:id="rId4"/>
    <p:sldLayoutId id="2147483944" r:id="rId5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44" indent="-285744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088" indent="-223833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135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918CC3-EE92-4AD8-9246-2B2567A151C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2113540" name="Text Box 4"/>
          <p:cNvSpPr txBox="1">
            <a:spLocks noChangeArrowheads="1"/>
          </p:cNvSpPr>
          <p:nvPr/>
        </p:nvSpPr>
        <p:spPr bwMode="auto">
          <a:xfrm>
            <a:off x="381001" y="6491288"/>
            <a:ext cx="83708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 of 51 Million People!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2113542" name="Line 6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113543" name="Line 7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1032" name="Picture 9" descr="51 FW - Leading the Charg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225259" y="-3647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</a:t>
            </a:r>
            <a:r>
              <a:rPr lang="en-US" baseline="0" dirty="0"/>
              <a:t> but 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1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146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293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44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586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894" indent="-28254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6993" indent="-22381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D741EE-94C4-6DC3-2062-4426A40A370F}"/>
              </a:ext>
            </a:extLst>
          </p:cNvPr>
          <p:cNvSpPr txBox="1">
            <a:spLocks/>
          </p:cNvSpPr>
          <p:nvPr userDrawn="1"/>
        </p:nvSpPr>
        <p:spPr>
          <a:xfrm>
            <a:off x="1836738" y="6394450"/>
            <a:ext cx="5470525" cy="365125"/>
          </a:xfrm>
          <a:prstGeom prst="rect">
            <a:avLst/>
          </a:prstGeom>
        </p:spPr>
        <p:txBody>
          <a:bodyPr anchor="ctr"/>
          <a:lstStyle>
            <a:lvl1pPr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5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altLang="ja-JP" sz="1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Medically Ready Force…Ready Medical Force</a:t>
            </a:r>
            <a:r>
              <a:rPr lang="ja-JP" altLang="en-US" sz="15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”</a:t>
            </a:r>
            <a:endParaRPr lang="en-US" altLang="en-US" sz="900" dirty="0">
              <a:solidFill>
                <a:srgbClr val="BA8989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51B234E5-DA6D-7F0C-7C33-E565C44142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2" t="21623" r="53929" b="63182"/>
          <a:stretch>
            <a:fillRect/>
          </a:stretch>
        </p:blipFill>
        <p:spPr bwMode="auto">
          <a:xfrm>
            <a:off x="6786563" y="404813"/>
            <a:ext cx="210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25E62474-9D63-8609-DDE4-BA6D4B6B27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788"/>
            <a:ext cx="632936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2E037E1D-B8DB-D244-3951-A61DFE405C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574800"/>
            <a:ext cx="82296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4437D-F576-CC47-B05C-685E8BEC9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5300" y="63563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900">
                <a:solidFill>
                  <a:srgbClr val="BA8989"/>
                </a:solidFill>
              </a:defRPr>
            </a:lvl1pPr>
          </a:lstStyle>
          <a:p>
            <a:fld id="{75F89BF9-2329-4581-96C0-D5AC3424D04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0CF57F-D1FA-4733-CF78-7BD7D3B40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65225"/>
            <a:ext cx="9144000" cy="122238"/>
          </a:xfrm>
          <a:prstGeom prst="rect">
            <a:avLst/>
          </a:prstGeom>
          <a:gradFill rotWithShape="1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5400000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 eaLnBrk="1" hangingPunct="1">
              <a:defRPr/>
            </a:pPr>
            <a:endParaRPr lang="en-US" sz="1350" dirty="0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8C9721-9636-FB89-B0BD-DFE329585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6311900"/>
            <a:ext cx="9144000" cy="122238"/>
          </a:xfrm>
          <a:prstGeom prst="rect">
            <a:avLst/>
          </a:prstGeom>
          <a:gradFill rotWithShape="1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5400000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 eaLnBrk="1" hangingPunct="1">
              <a:defRPr/>
            </a:pPr>
            <a:endParaRPr lang="en-US" sz="1350" dirty="0">
              <a:solidFill>
                <a:prstClr val="white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31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206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002060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002060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002060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81002" y="6491288"/>
            <a:ext cx="83708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</a:t>
            </a:r>
            <a:r>
              <a:rPr lang="en-US" sz="1800" b="1" i="1" baseline="0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 of 51 Million People</a:t>
            </a:r>
            <a:endParaRPr lang="en-US" sz="1800" b="1" i="1" dirty="0">
              <a:solidFill>
                <a:srgbClr val="151C77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2" name="Picture 9" descr="51 FW - Leading the Charge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8137633" y="6515298"/>
            <a:ext cx="612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B050"/>
                </a:solidFill>
                <a:cs typeface="Arial" charset="0"/>
              </a:rPr>
              <a:t>(CUI)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220422" y="76200"/>
            <a:ext cx="612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B050"/>
                </a:solidFill>
                <a:cs typeface="Arial" charset="0"/>
              </a:rPr>
              <a:t>(CUI)</a:t>
            </a:r>
          </a:p>
        </p:txBody>
      </p:sp>
    </p:spTree>
    <p:extLst>
      <p:ext uri="{BB962C8B-B14F-4D97-AF65-F5344CB8AC3E}">
        <p14:creationId xmlns:p14="http://schemas.microsoft.com/office/powerpoint/2010/main" val="2635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4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293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44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58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894" indent="-28254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6993" indent="-22381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1339850" y="6461124"/>
            <a:ext cx="67654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1000" i="0" kern="1200">
                <a:solidFill>
                  <a:srgbClr val="96969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We Guard the Freedom of 51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424043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44" indent="-285744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088" indent="-223833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4C0C67F9-BC71-493A-B209-162948AC6A8E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381000" y="6491288"/>
            <a:ext cx="8370888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ko-KR" sz="1800" b="1" i="1" dirty="0">
                <a:solidFill>
                  <a:srgbClr val="151C77"/>
                </a:solidFill>
                <a:latin typeface="Century Schoolbook" pitchFamily="18" charset="0"/>
                <a:ea typeface="Gulim" pitchFamily="34" charset="-127"/>
              </a:rPr>
              <a:t>51 LRS…Everybody Wants Some!!!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27338" y="76200"/>
            <a:ext cx="592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 of Slide</a:t>
            </a: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463"/>
            <a:ext cx="8905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1339850" y="6461124"/>
            <a:ext cx="67654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1000" i="0" kern="1200">
                <a:solidFill>
                  <a:srgbClr val="96969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We Guard the Freedom of 51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396495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44" indent="-285744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088" indent="-223833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3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75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5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72" tIns="34286" rIns="68572" bIns="3428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72" tIns="34286" rIns="68572" bIns="3428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81002" y="6491288"/>
            <a:ext cx="8370888" cy="27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2" tIns="34286" rIns="68572" bIns="34286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</a:t>
            </a:r>
            <a:r>
              <a:rPr lang="en-US" sz="1350" b="1" i="1" baseline="0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 of 51 Million People</a:t>
            </a:r>
            <a:endParaRPr lang="en-US" sz="1350" b="1" i="1" dirty="0">
              <a:solidFill>
                <a:srgbClr val="151C77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2" name="Picture 9" descr="51 FW - Leading the Charge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2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5pPr>
      <a:lvl6pPr marL="342860" algn="r" rtl="0" fontAlgn="base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6pPr>
      <a:lvl7pPr marL="685720" algn="r" rtl="0" fontAlgn="base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7pPr>
      <a:lvl8pPr marL="1028580" algn="r" rtl="0" fontAlgn="base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8pPr>
      <a:lvl9pPr marL="1371440" algn="r" rtl="0" fontAlgn="base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9pPr>
    </p:titleStyle>
    <p:bodyStyle>
      <a:lvl1pPr marL="214288" indent="-21428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1800" b="1">
          <a:solidFill>
            <a:srgbClr val="151C77"/>
          </a:solidFill>
          <a:latin typeface="+mn-lt"/>
          <a:ea typeface="+mn-ea"/>
          <a:cs typeface="+mn-cs"/>
        </a:defRPr>
      </a:lvl1pPr>
      <a:lvl2pPr marL="516671" indent="-21190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1650" b="1">
          <a:solidFill>
            <a:srgbClr val="151C77"/>
          </a:solidFill>
          <a:latin typeface="+mn-lt"/>
        </a:defRPr>
      </a:lvl2pPr>
      <a:lvl3pPr marL="770245" indent="-167859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200010" indent="-17143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4pPr>
      <a:lvl5pPr marL="1542869" indent="-17143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5730" indent="-17143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28590" indent="-17143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1449" indent="-17143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4310" indent="-17143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9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9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81002" y="6491288"/>
            <a:ext cx="83708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</a:t>
            </a:r>
            <a:r>
              <a:rPr lang="en-US" sz="1800" b="1" i="1" baseline="0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 of 51 Million People</a:t>
            </a:r>
            <a:endParaRPr lang="en-US" sz="1800" b="1" i="1" dirty="0">
              <a:solidFill>
                <a:srgbClr val="151C77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2" name="Picture 9" descr="51 FW - Leading the Charge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1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4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293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44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58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894" indent="-28254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6993" indent="-22381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81002" y="6491288"/>
            <a:ext cx="83708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</a:t>
            </a:r>
            <a:r>
              <a:rPr lang="en-US" sz="1800" b="1" i="1" baseline="0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 of 51 Million People</a:t>
            </a:r>
            <a:endParaRPr lang="en-US" sz="1800" b="1" i="1" dirty="0">
              <a:solidFill>
                <a:srgbClr val="151C77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2" name="Picture 9" descr="51 FW - Leading the Charge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79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8" r:id="rId1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4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293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44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58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894" indent="-28254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6993" indent="-22381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1339850" y="6461124"/>
            <a:ext cx="67654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1000" i="0" kern="1200">
                <a:solidFill>
                  <a:srgbClr val="96969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We Guard the Freedom of 51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28971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44" indent="-285744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088" indent="-223833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hopkinsmedicine.org/patient-care/patients-visitors/patient-family-advisory-council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usaf.osan.51-mdg.mbx.osan-efmpm@health.mi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usaf.osan.51-mdg.mbx.osan-efmpm@health.mi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michael.b.flannery.mil@health.mi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C452A-1562-8888-CE0A-B868E348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Scan Here to Submit a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FE3CF-3D63-8EBB-04B7-785E07D5BC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B20FB-CB9A-424A-B4B6-73D7B9241CB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1635F8E-BF08-833F-BDC7-23D9F14ECC82}"/>
              </a:ext>
            </a:extLst>
          </p:cNvPr>
          <p:cNvSpPr txBox="1">
            <a:spLocks/>
          </p:cNvSpPr>
          <p:nvPr/>
        </p:nvSpPr>
        <p:spPr bwMode="auto">
          <a:xfrm>
            <a:off x="2527788" y="5627632"/>
            <a:ext cx="4088424" cy="5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44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400" b="1">
                <a:solidFill>
                  <a:srgbClr val="151C77"/>
                </a:solidFill>
                <a:latin typeface="+mn-lt"/>
                <a:ea typeface="+mn-ea"/>
                <a:cs typeface="+mn-cs"/>
              </a:defRPr>
            </a:lvl1pPr>
            <a:lvl2pPr marL="688957" indent="-2825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200" b="1">
                <a:solidFill>
                  <a:srgbClr val="151C77"/>
                </a:solidFill>
                <a:latin typeface="+mn-lt"/>
              </a:defRPr>
            </a:lvl2pPr>
            <a:lvl3pPr marL="1027088" indent="-22383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b="1">
                <a:solidFill>
                  <a:srgbClr val="151C77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100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Scan Here to Submit a Question Online.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88957" marR="0" lvl="1" indent="-2825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033C1-8EEB-28DA-779A-539C180EC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87272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593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197-4F3A-F6B3-42B9-0829D505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MHS GENESIS Patient Portal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A1329-2C15-7851-DE30-EED4BE887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B9381-F383-DF8C-CE84-DE4C29F77F64}"/>
              </a:ext>
            </a:extLst>
          </p:cNvPr>
          <p:cNvSpPr txBox="1"/>
          <p:nvPr/>
        </p:nvSpPr>
        <p:spPr>
          <a:xfrm>
            <a:off x="245267" y="1423359"/>
            <a:ext cx="77099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Health Record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(clinic visits and test results)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your PCM Team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 Refill Requests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15BEC-CDA3-8FC4-33B4-33D5E09F98C9}"/>
              </a:ext>
            </a:extLst>
          </p:cNvPr>
          <p:cNvSpPr txBox="1"/>
          <p:nvPr/>
        </p:nvSpPr>
        <p:spPr>
          <a:xfrm>
            <a:off x="4816590" y="1423359"/>
            <a:ext cx="4082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151C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access the MHS GENESIS 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151C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 Portal visit: </a:t>
            </a:r>
          </a:p>
          <a:p>
            <a:pPr algn="l">
              <a:defRPr/>
            </a:pPr>
            <a:r>
              <a:rPr lang="en-US" sz="18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https://my.mhsgenesis.health.mil</a:t>
            </a:r>
            <a:endParaRPr lang="en-US" sz="1600" b="1" dirty="0">
              <a:solidFill>
                <a:srgbClr val="151C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0AFA4-6949-6B55-FDFF-AB8D4CFCF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49" y="3054575"/>
            <a:ext cx="5338238" cy="33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241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B4F0E-2411-03E9-0A9B-C9CF41B79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6FBD-2954-5C0E-60AE-29EA89F8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155" y="194619"/>
            <a:ext cx="7709914" cy="1016114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and Family Partnership Council (PFPC)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A743-6688-AFE4-51A5-26DEB4DFB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117A0-0A3D-DC28-FA37-16A7E3CD142C}"/>
              </a:ext>
            </a:extLst>
          </p:cNvPr>
          <p:cNvSpPr txBox="1"/>
          <p:nvPr/>
        </p:nvSpPr>
        <p:spPr>
          <a:xfrm>
            <a:off x="245268" y="1423359"/>
            <a:ext cx="50238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and Family Partnership Council</a:t>
            </a:r>
          </a:p>
          <a:p>
            <a:pPr>
              <a:defRPr/>
            </a:pPr>
            <a:endParaRPr lang="en-US" sz="2000" dirty="0">
              <a:solidFill>
                <a:srgbClr val="151C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interested, please send us your contact information (Name, Phone Number, Email) to the Patient Advocacy Org Box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151C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usaf.osan.51-mdg.mbx.mdg-patient-advocacy@health.mil</a:t>
            </a:r>
          </a:p>
          <a:p>
            <a:br>
              <a:rPr lang="en-US" sz="2000" dirty="0">
                <a:hlinkClick r:id="rId2"/>
              </a:rPr>
            </a:br>
            <a:endParaRPr lang="en-US" sz="2000" dirty="0">
              <a:solidFill>
                <a:srgbClr val="151C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, website, timeline&#10;&#10;AI-generated content may be incorrect.">
            <a:extLst>
              <a:ext uri="{FF2B5EF4-FFF2-40B4-BE49-F238E27FC236}">
                <a16:creationId xmlns:a16="http://schemas.microsoft.com/office/drawing/2014/main" id="{1D192296-673A-A20E-2E48-33F7AE3B9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23" y="1317046"/>
            <a:ext cx="3396610" cy="50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267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27" y="158760"/>
            <a:ext cx="7731346" cy="1016114"/>
          </a:xfrm>
        </p:spPr>
        <p:txBody>
          <a:bodyPr/>
          <a:lstStyle/>
          <a:p>
            <a:r>
              <a:rPr lang="en-US" sz="3200" dirty="0"/>
              <a:t> TRICARE In-Processing &amp; ISOS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8456" y="1384527"/>
            <a:ext cx="8447088" cy="4870450"/>
          </a:xfrm>
        </p:spPr>
        <p:txBody>
          <a:bodyPr/>
          <a:lstStyle/>
          <a:p>
            <a:r>
              <a:rPr lang="en-US" sz="2000" dirty="0"/>
              <a:t>Mandatory TRICARE Briefing for AD Members</a:t>
            </a:r>
          </a:p>
          <a:p>
            <a:pPr lvl="1"/>
            <a:r>
              <a:rPr lang="en-US" sz="1800" b="0" dirty="0"/>
              <a:t>Tuesdays, Wednesdays, and Thursdays </a:t>
            </a:r>
          </a:p>
          <a:p>
            <a:pPr lvl="2"/>
            <a:r>
              <a:rPr lang="en-US" sz="1600" b="0" dirty="0"/>
              <a:t>(excluding federal holidays &amp; exercise weeks)</a:t>
            </a:r>
          </a:p>
          <a:p>
            <a:pPr lvl="1"/>
            <a:r>
              <a:rPr lang="en-US" sz="1800" b="0" dirty="0"/>
              <a:t>From 1300-1400</a:t>
            </a:r>
          </a:p>
          <a:p>
            <a:pPr lvl="1"/>
            <a:r>
              <a:rPr lang="en-US" sz="1800" b="0" dirty="0"/>
              <a:t>Mustang Community Center – Ballroom</a:t>
            </a:r>
          </a:p>
          <a:p>
            <a:r>
              <a:rPr lang="en-US" sz="2000" dirty="0"/>
              <a:t>International SOS (ISOS) is responsible for coordination of medical benefit of the TRICARE Overseas Program</a:t>
            </a:r>
          </a:p>
          <a:p>
            <a:pPr lvl="1"/>
            <a:r>
              <a:rPr lang="en-US" sz="1800" b="0" dirty="0"/>
              <a:t>Management of referrals for TRICARE Prime members</a:t>
            </a:r>
          </a:p>
          <a:p>
            <a:pPr lvl="1"/>
            <a:r>
              <a:rPr lang="en-US" sz="1800" b="0" dirty="0"/>
              <a:t>International medical claim dispute for ALL TRICARE members</a:t>
            </a:r>
          </a:p>
          <a:p>
            <a:pPr lvl="1"/>
            <a:r>
              <a:rPr lang="en-US" sz="1800" b="0" dirty="0"/>
              <a:t>Translation services for TRICARE Prime members stationed overseas</a:t>
            </a:r>
          </a:p>
          <a:p>
            <a:r>
              <a:rPr lang="en-US" sz="2000" dirty="0"/>
              <a:t>Questions on enrollment or benefits? </a:t>
            </a:r>
          </a:p>
          <a:p>
            <a:pPr lvl="1"/>
            <a:r>
              <a:rPr lang="en-US" sz="1600" b="0" dirty="0"/>
              <a:t>Visit the TOPA office on the Main Floor</a:t>
            </a:r>
          </a:p>
          <a:p>
            <a:endParaRPr lang="en-US" sz="22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63000" y="6518275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20FB-CB9A-424A-B4B6-73D7B9241C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321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B7D9-44A1-FE28-366B-0F355974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Referrals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3C9D-C664-58E9-9FB5-638CF5295E4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dirty="0"/>
              <a:t>TRICARE Prime:</a:t>
            </a:r>
          </a:p>
          <a:p>
            <a:pPr lvl="1"/>
            <a:r>
              <a:rPr lang="en-US" sz="2000" b="0" dirty="0"/>
              <a:t>Requires referrals for specialist visits &amp; some diagnostic services</a:t>
            </a:r>
          </a:p>
          <a:p>
            <a:pPr lvl="1"/>
            <a:r>
              <a:rPr lang="en-US" sz="2000" b="0" dirty="0"/>
              <a:t>Beneficiaries must get a referral from their Primary Care Manager (PCM) before seeing a specialist</a:t>
            </a:r>
            <a:br>
              <a:rPr lang="en-US" sz="2000" b="0" dirty="0"/>
            </a:br>
            <a:endParaRPr lang="en-US" sz="2000" b="0" dirty="0"/>
          </a:p>
          <a:p>
            <a:r>
              <a:rPr lang="en-US" sz="2000" dirty="0"/>
              <a:t>TRICARE Select:</a:t>
            </a:r>
          </a:p>
          <a:p>
            <a:pPr lvl="1"/>
            <a:r>
              <a:rPr lang="en-US" sz="2000" b="0" dirty="0"/>
              <a:t>Generally, does not require referrals for most health care services</a:t>
            </a:r>
          </a:p>
          <a:p>
            <a:pPr lvl="1"/>
            <a:r>
              <a:rPr lang="en-US" sz="2000" b="0" dirty="0"/>
              <a:t>Out-of-pocket costs (Co-pays)</a:t>
            </a:r>
          </a:p>
          <a:p>
            <a:pPr lvl="1"/>
            <a:r>
              <a:rPr lang="en-US" sz="2000" b="0" dirty="0"/>
              <a:t>Beneficiaries can choose any TRICARE-authorized provider without a referral, although some services may require pre-authorizations.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F49A-B990-ECFE-21D8-E279A65F4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416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9B8DE-0B10-F294-A100-CD51E656E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4C79-1FAF-547F-6BAC-CB27F8F8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Displaced Beneficiaries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C687A-6361-DB0A-8969-298EFBA1896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dirty="0"/>
              <a:t>Are you a displaced beneficiary?</a:t>
            </a:r>
          </a:p>
          <a:p>
            <a:pPr lvl="1"/>
            <a:r>
              <a:rPr lang="en-US" sz="2000" b="0" dirty="0"/>
              <a:t> If you were recently displaced from an overseas duty station or your home abroad, you’re still covered by TRICARE. This displacement counts as a qualifying life event, which opens a 90-day window for you to update your TRICARE region or make enrollment changes.</a:t>
            </a:r>
          </a:p>
          <a:p>
            <a:pPr lvl="1"/>
            <a:r>
              <a:rPr lang="en-US" sz="2000" b="0" dirty="0"/>
              <a:t>Accessible: ER, Urgent Care, Routine Care, Nurse Advice Line (NAL), Mental Health, and Prescriptions</a:t>
            </a:r>
          </a:p>
          <a:p>
            <a:pPr lvl="1"/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9782B-C69B-0BEE-7E7D-AA206EDEA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7B31A0-6827-353D-34B6-CC1751B3E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161883"/>
              </p:ext>
            </p:extLst>
          </p:nvPr>
        </p:nvGraphicFramePr>
        <p:xfrm>
          <a:off x="236558" y="4212139"/>
          <a:ext cx="8670884" cy="1561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5442">
                  <a:extLst>
                    <a:ext uri="{9D8B030D-6E8A-4147-A177-3AD203B41FA5}">
                      <a16:colId xmlns:a16="http://schemas.microsoft.com/office/drawing/2014/main" val="1871238851"/>
                    </a:ext>
                  </a:extLst>
                </a:gridCol>
                <a:gridCol w="4335442">
                  <a:extLst>
                    <a:ext uri="{9D8B030D-6E8A-4147-A177-3AD203B41FA5}">
                      <a16:colId xmlns:a16="http://schemas.microsoft.com/office/drawing/2014/main" val="4213010331"/>
                    </a:ext>
                  </a:extLst>
                </a:gridCol>
              </a:tblGrid>
              <a:tr h="369192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Key Phone Numbers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71903"/>
                  </a:ext>
                </a:extLst>
              </a:tr>
              <a:tr h="369192">
                <a:tc>
                  <a:txBody>
                    <a:bodyPr/>
                    <a:lstStyle/>
                    <a:p>
                      <a:r>
                        <a:rPr lang="en-US" sz="1600" b="1" dirty="0"/>
                        <a:t>MHS Nurse Advice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International SOS (Routine Care)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840199"/>
                  </a:ext>
                </a:extLst>
              </a:tr>
              <a:tr h="819302">
                <a:tc>
                  <a:txBody>
                    <a:bodyPr/>
                    <a:lstStyle/>
                    <a:p>
                      <a:r>
                        <a:rPr lang="en-US" sz="1600" dirty="0"/>
                        <a:t>800-TRICARE (874-2273), opt 1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Available 24/7 – advice, care finder, virtual urgent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877-451-8659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Call before getting care or making payments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55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1943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FA3E-29F1-F0DA-6B75-F9A349CA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165" y="173230"/>
            <a:ext cx="6733029" cy="1016114"/>
          </a:xfrm>
        </p:spPr>
        <p:txBody>
          <a:bodyPr/>
          <a:lstStyle/>
          <a:p>
            <a:r>
              <a:rPr lang="en-US" dirty="0"/>
              <a:t>Host Nation Hospital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0B54-0776-BD6B-32C6-701A87C2F4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4786298" cy="4870450"/>
          </a:xfrm>
        </p:spPr>
        <p:txBody>
          <a:bodyPr/>
          <a:lstStyle/>
          <a:p>
            <a:r>
              <a:rPr lang="en-US" sz="2000" dirty="0"/>
              <a:t>Brian D. Allgood Army Community Hospital (BDAACH) </a:t>
            </a:r>
            <a:r>
              <a:rPr lang="en-US" sz="2000" b="0" dirty="0"/>
              <a:t>accepts a significant portion of the 51 MDG’s medical referrals.</a:t>
            </a:r>
          </a:p>
          <a:p>
            <a:r>
              <a:rPr lang="en-US" sz="2000" b="0" dirty="0"/>
              <a:t>When BDAACH is unable to accept medical referrals, ISOS sends them to</a:t>
            </a:r>
            <a:r>
              <a:rPr lang="en-US" sz="2000" dirty="0"/>
              <a:t> </a:t>
            </a:r>
            <a:r>
              <a:rPr lang="en-US" sz="2000" dirty="0" err="1"/>
              <a:t>Ajou</a:t>
            </a:r>
            <a:r>
              <a:rPr lang="en-US" sz="2000" dirty="0"/>
              <a:t> University Hospital, Pyeongtaek St. Mary’s Hospital, </a:t>
            </a:r>
            <a:r>
              <a:rPr lang="en-US" sz="2000" dirty="0" err="1"/>
              <a:t>Hallym</a:t>
            </a:r>
            <a:r>
              <a:rPr lang="en-US" sz="2000" dirty="0"/>
              <a:t> University Hospital or </a:t>
            </a:r>
            <a:r>
              <a:rPr lang="en-US" sz="2000" dirty="0" err="1"/>
              <a:t>Yongin</a:t>
            </a:r>
            <a:r>
              <a:rPr lang="en-US" sz="2000" dirty="0"/>
              <a:t> Severance Hospital.</a:t>
            </a:r>
          </a:p>
          <a:p>
            <a:r>
              <a:rPr lang="en-US" sz="2000" dirty="0"/>
              <a:t>Level 1 trauma center nearby: </a:t>
            </a:r>
            <a:br>
              <a:rPr lang="en-US" sz="2000" dirty="0"/>
            </a:br>
            <a:r>
              <a:rPr lang="en-US" sz="2000" b="0" dirty="0"/>
              <a:t>R</a:t>
            </a:r>
            <a:r>
              <a:rPr lang="en-US" sz="1800" b="0" dirty="0"/>
              <a:t>OK Armed Forces Trauma Center &amp; </a:t>
            </a:r>
            <a:r>
              <a:rPr lang="en-US" sz="1800" b="0" dirty="0" err="1"/>
              <a:t>Ajou</a:t>
            </a:r>
            <a:r>
              <a:rPr lang="en-US" sz="1800" b="0" dirty="0"/>
              <a:t> Trauma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3ECCF-6150-AEC8-A242-5E8E18EF0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1032" name="Picture 8" descr="File:external/ww...">
            <a:extLst>
              <a:ext uri="{FF2B5EF4-FFF2-40B4-BE49-F238E27FC236}">
                <a16:creationId xmlns:a16="http://schemas.microsoft.com/office/drawing/2014/main" id="{B6A7A317-F60B-8BBD-E9A6-F153CDA4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21" y="3823553"/>
            <a:ext cx="3385354" cy="225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w, State of the Art Medical Facility Dedicated to Late Army Medicine  Leader | Article | The United States Army">
            <a:extLst>
              <a:ext uri="{FF2B5EF4-FFF2-40B4-BE49-F238E27FC236}">
                <a16:creationId xmlns:a16="http://schemas.microsoft.com/office/drawing/2014/main" id="{7CCDDBBB-92AE-00DE-DE83-00580BFB9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65" y="1471613"/>
            <a:ext cx="3567066" cy="20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603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1FCF-8787-CD70-B023-B704A95B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Family Member Program (EFMP)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6CA6-40D2-B919-3E4B-881B9DD23E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0936" y="1248274"/>
            <a:ext cx="8419381" cy="4870450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Members PCSing (CONUS or OCONUS) with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dependents:</a:t>
            </a:r>
            <a:br>
              <a:rPr lang="en-US" sz="2000" b="1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sz="2000" dirty="0">
              <a:solidFill>
                <a:schemeClr val="tx1"/>
              </a:solidFill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You are REQUIRED to complete an </a:t>
            </a:r>
            <a:r>
              <a:rPr lang="en-US" sz="16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ITSQ (Initial </a:t>
            </a:r>
            <a:r>
              <a:rPr lang="en-US" sz="1600" dirty="0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T</a:t>
            </a:r>
            <a:r>
              <a:rPr lang="en-US" sz="16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ravel </a:t>
            </a:r>
            <a:r>
              <a:rPr lang="en-US" sz="1600" dirty="0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en-US" sz="16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creening </a:t>
            </a:r>
            <a:r>
              <a:rPr lang="en-US" sz="1600" dirty="0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Q</a:t>
            </a:r>
            <a:r>
              <a:rPr lang="en-US" sz="16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uestionnaire</a:t>
            </a:r>
            <a:r>
              <a:rPr lang="en-US" sz="1600" b="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  <a:r>
              <a:rPr lang="en-US" sz="1600" b="0" dirty="0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en-US" sz="1600" b="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This will populate in MyVector within 15 days of receiving your RIP and no sooner than within 8 months of your RNLTD.  </a:t>
            </a:r>
            <a:br>
              <a:rPr lang="en-US" sz="1400" b="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sz="1400" b="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600" b="0" dirty="0">
                <a:latin typeface="+mj-lt"/>
              </a:rPr>
              <a:t>If you are PCSing to an OCONUS location, it is REQUIRED to complete the </a:t>
            </a:r>
            <a:r>
              <a:rPr lang="en-US" sz="1600" dirty="0">
                <a:latin typeface="+mj-lt"/>
              </a:rPr>
              <a:t>FMTS</a:t>
            </a:r>
            <a:r>
              <a:rPr lang="en-US" sz="1600" b="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(Family Member Travel Screening). </a:t>
            </a:r>
            <a:r>
              <a:rPr lang="en-US" sz="1600" b="0" dirty="0">
                <a:latin typeface="+mj-lt"/>
              </a:rPr>
              <a:t>If you are</a:t>
            </a:r>
            <a:r>
              <a:rPr lang="en-US" sz="1600" dirty="0">
                <a:latin typeface="+mj-lt"/>
              </a:rPr>
              <a:t> </a:t>
            </a:r>
            <a:r>
              <a:rPr lang="en-US" sz="1600" b="0" dirty="0">
                <a:latin typeface="+mj-lt"/>
              </a:rPr>
              <a:t>PCSing to a CONUS location, it is ONLY REQUIRED if dependents are enrolled in EFMP or have an ongoing medical condition.</a:t>
            </a:r>
          </a:p>
          <a:p>
            <a:endParaRPr lang="en-US" sz="120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EFMP Contact Info: </a:t>
            </a:r>
            <a:r>
              <a:rPr lang="en-US" sz="16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usaf.osan.51-mdg.mbx.osan-efmpm@health.mil</a:t>
            </a:r>
            <a:r>
              <a:rPr lang="en-US" sz="16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and 784-5241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26B3F-5F1F-C188-D4B8-CD7BF3018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866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BA8DB-F987-2F80-2205-52FF82BFD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70DFB-C33B-97C7-14F4-6085422F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Family Member Program (EFMP)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283E8-CF84-A3B5-75C2-260CB6677C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8456" y="1343164"/>
            <a:ext cx="8447088" cy="4870450"/>
          </a:xfrm>
        </p:spPr>
        <p:txBody>
          <a:bodyPr/>
          <a:lstStyle/>
          <a:p>
            <a:pPr marL="0" indent="0" algn="ctr" defTabSz="685800"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What we will need to process the FMTS application: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Finalize </a:t>
            </a:r>
            <a:r>
              <a:rPr lang="en-US" sz="1800" b="0" u="sng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ALL</a:t>
            </a:r>
            <a:r>
              <a:rPr lang="en-US" sz="1800" b="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outstanding medical, dental, or educational referrals and ensure that records are provided to the losing base SNC (Special Needs Coordinator) at your local EFMP-Medical office.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Ensure that all Adult dependents have a </a:t>
            </a:r>
            <a:r>
              <a:rPr lang="en-US" sz="1400" dirty="0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P</a:t>
            </a:r>
            <a:r>
              <a:rPr lang="en-US" sz="1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hysical Exam documented </a:t>
            </a:r>
            <a:r>
              <a:rPr lang="en-US" sz="1400" b="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within the last 24 months and it is on file</a:t>
            </a:r>
            <a:r>
              <a:rPr lang="en-US" sz="1400" b="0" dirty="0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and current Wellness check for children.</a:t>
            </a:r>
          </a:p>
          <a:p>
            <a:r>
              <a:rPr lang="en-US" sz="1400" dirty="0">
                <a:latin typeface="+mj-lt"/>
              </a:rPr>
              <a:t>DD Form 2792 (Medical Summary): </a:t>
            </a:r>
            <a:r>
              <a:rPr lang="en-US" sz="1400" b="0" dirty="0">
                <a:latin typeface="+mj-lt"/>
              </a:rPr>
              <a:t>For dependents who are enrolled, want to be disenrolled, or have an ongoing medical condition.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AF Form 1466D (Dental):</a:t>
            </a:r>
            <a:r>
              <a:rPr lang="en-US" sz="1400" b="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for dependents 2years old or older. *ONLY if gaining base requires it” </a:t>
            </a:r>
          </a:p>
          <a:p>
            <a:r>
              <a:rPr lang="en-US" sz="1400" dirty="0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DD Form 2792-1(Education): </a:t>
            </a:r>
            <a:r>
              <a:rPr lang="en-US" sz="1400" b="0" dirty="0">
                <a:latin typeface="+mj-lt"/>
              </a:rPr>
              <a:t>For all school-age dependents going to OCONUS. Only required for CONUS if the child has an IEP.</a:t>
            </a:r>
          </a:p>
          <a:p>
            <a:pPr marL="0" indent="0">
              <a:buNone/>
            </a:pPr>
            <a:br>
              <a:rPr lang="en-US" sz="1400" b="0" dirty="0">
                <a:latin typeface="+mj-lt"/>
              </a:rPr>
            </a:br>
            <a:r>
              <a:rPr lang="en-US" sz="1600" b="0" dirty="0">
                <a:latin typeface="+mj-lt"/>
              </a:rPr>
              <a:t>***If you are seen off base for care, we request up to 2 years of medical records. This could include discharge notes, progress notes, or treatment summaries for each specialty provider.</a:t>
            </a:r>
            <a:br>
              <a:rPr lang="en-US" sz="1600" b="0" dirty="0">
                <a:latin typeface="+mj-lt"/>
              </a:rPr>
            </a:br>
            <a:endParaRPr lang="en-US" sz="1600" b="0" dirty="0">
              <a:latin typeface="+mj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EFMP Contact Info: </a:t>
            </a:r>
            <a:r>
              <a:rPr lang="en-US" sz="16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usaf.osan.51-mdg.mbx.osan-efmpm@health.mil</a:t>
            </a:r>
            <a:r>
              <a:rPr lang="en-US" sz="16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and 784-5241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F2744-F961-330F-7ECC-31654BCDE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599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E895-6CFB-A425-88FD-7FAA8575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875E-7BAB-AFD8-82B0-563826CDCCB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Dependent Care (Family Medicine, Internal Medicine, Pediatrics, Women’s Health)</a:t>
            </a:r>
          </a:p>
          <a:p>
            <a:pPr lvl="1"/>
            <a:r>
              <a:rPr lang="en-US" b="0" dirty="0"/>
              <a:t>Non Command-sponsored patients can be seen on a Space Available appointment. </a:t>
            </a:r>
          </a:p>
          <a:p>
            <a:pPr lvl="1"/>
            <a:r>
              <a:rPr lang="en-US" b="0" dirty="0"/>
              <a:t>Call the Appointment Line after 0900 to make a same-day Space Available appointment.</a:t>
            </a:r>
          </a:p>
          <a:p>
            <a:pPr lvl="1"/>
            <a:endParaRPr lang="en-US" b="0" dirty="0"/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u="sng" spc="-20" dirty="0">
                <a:solidFill>
                  <a:srgbClr val="002060"/>
                </a:solidFill>
                <a:cs typeface="Arial"/>
              </a:rPr>
              <a:t>Appointment Line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0" spc="-20" dirty="0">
                <a:solidFill>
                  <a:srgbClr val="002060"/>
                </a:solidFill>
                <a:cs typeface="Arial"/>
              </a:rPr>
              <a:t>Mon - Fri 0700-1600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0" dirty="0">
                <a:solidFill>
                  <a:srgbClr val="002060"/>
                </a:solidFill>
                <a:cs typeface="Arial"/>
              </a:rPr>
              <a:t>COMM:</a:t>
            </a:r>
            <a:r>
              <a:rPr lang="en-US" sz="2000" b="0" spc="-10" dirty="0">
                <a:solidFill>
                  <a:srgbClr val="002060"/>
                </a:solidFill>
                <a:cs typeface="Arial"/>
              </a:rPr>
              <a:t> </a:t>
            </a:r>
            <a:r>
              <a:rPr lang="en-US" sz="2000" b="0" spc="-25" dirty="0">
                <a:solidFill>
                  <a:srgbClr val="002060"/>
                </a:solidFill>
                <a:cs typeface="Arial"/>
              </a:rPr>
              <a:t>0505-784-</a:t>
            </a:r>
            <a:r>
              <a:rPr lang="en-US" sz="2000" b="0" dirty="0">
                <a:solidFill>
                  <a:srgbClr val="002060"/>
                </a:solidFill>
                <a:cs typeface="Arial"/>
              </a:rPr>
              <a:t>DOCS</a:t>
            </a:r>
            <a:r>
              <a:rPr lang="en-US" sz="2000" b="0" spc="-10" dirty="0">
                <a:solidFill>
                  <a:srgbClr val="002060"/>
                </a:solidFill>
                <a:cs typeface="Arial"/>
              </a:rPr>
              <a:t> (3627)</a:t>
            </a:r>
            <a:endParaRPr lang="en-US" sz="2000" b="0" dirty="0">
              <a:solidFill>
                <a:srgbClr val="002060"/>
              </a:solidFill>
              <a:cs typeface="Arial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b="0" dirty="0">
                <a:solidFill>
                  <a:srgbClr val="002060"/>
                </a:solidFill>
                <a:cs typeface="Arial"/>
              </a:rPr>
              <a:t>DSN:</a:t>
            </a:r>
            <a:r>
              <a:rPr lang="en-US" sz="2000" b="0" spc="-55" dirty="0">
                <a:solidFill>
                  <a:srgbClr val="002060"/>
                </a:solidFill>
                <a:cs typeface="Arial"/>
              </a:rPr>
              <a:t> </a:t>
            </a:r>
            <a:r>
              <a:rPr lang="en-US" sz="2000" b="0" spc="-25" dirty="0">
                <a:solidFill>
                  <a:srgbClr val="002060"/>
                </a:solidFill>
                <a:cs typeface="Arial"/>
              </a:rPr>
              <a:t>784-</a:t>
            </a:r>
            <a:r>
              <a:rPr lang="en-US" sz="2000" b="0" dirty="0">
                <a:solidFill>
                  <a:srgbClr val="002060"/>
                </a:solidFill>
                <a:cs typeface="Arial"/>
              </a:rPr>
              <a:t>DOCS</a:t>
            </a:r>
            <a:r>
              <a:rPr lang="en-US" sz="2000" b="0" spc="-50" dirty="0">
                <a:solidFill>
                  <a:srgbClr val="002060"/>
                </a:solidFill>
                <a:cs typeface="Arial"/>
              </a:rPr>
              <a:t> </a:t>
            </a:r>
            <a:r>
              <a:rPr lang="en-US" sz="2000" b="0" spc="-10" dirty="0">
                <a:solidFill>
                  <a:srgbClr val="002060"/>
                </a:solidFill>
                <a:cs typeface="Arial"/>
              </a:rPr>
              <a:t>(3627)</a:t>
            </a:r>
          </a:p>
          <a:p>
            <a:pPr lvl="1"/>
            <a:endParaRPr lang="en-US" b="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DA523-BCCB-9C76-4AD7-6A5770597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767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BAC-1C97-213E-51E3-5CFD4D70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Booking 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7B611-8277-3F8F-935C-CDAD76D2EB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125" y="1280160"/>
            <a:ext cx="8447088" cy="50619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When should I book an in-person appt?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Acute symptoms that do not warrant Emergency Room or Urgent Care Center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Initial request for a profile/referral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Emergency Room follow-up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Conditions that require physical assessment (i.e. blood pressure, musculoskeletal, skin issues)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First Term Airmen PHA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EFMP Clearance for family members</a:t>
            </a:r>
          </a:p>
          <a:p>
            <a:pPr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When should I book a virtual appt (phone)?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Medication/Condition follow-up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Referral request for an existing condition (ex. Urology referral for vasectomy)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Profile extension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Lab/Radiology results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Medical clearance</a:t>
            </a:r>
          </a:p>
          <a:p>
            <a:pPr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What can be done over messaging my PCM (instead of an appt)?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Medication refill request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Referral renewals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Incidences when a patient sends an attachment (Convalescent leave requests, Urgent Care Center discharge paperwork, radiology reports, med clearance form, etc.,)</a:t>
            </a:r>
          </a:p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F5531-E3F5-EC0E-7074-AE9E98B1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288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51868" y="1996774"/>
            <a:ext cx="5392132" cy="32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135000"/>
              <a:buChar char="•"/>
              <a:defRPr sz="22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5000"/>
              <a:buFont typeface="Wingdings" panose="05000000000000000000" pitchFamily="2" charset="2"/>
              <a:buChar char="w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51st Medical Group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Osan AB Townhall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2026</a:t>
            </a:r>
          </a:p>
        </p:txBody>
      </p:sp>
    </p:spTree>
    <p:extLst>
      <p:ext uri="{BB962C8B-B14F-4D97-AF65-F5344CB8AC3E}">
        <p14:creationId xmlns:p14="http://schemas.microsoft.com/office/powerpoint/2010/main" val="369464885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6970-AEF5-F0F5-DF9C-E6B4E267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2EC1B-0646-A41B-F0C3-A13452427A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8456" y="1419854"/>
            <a:ext cx="8447088" cy="4870450"/>
          </a:xfrm>
        </p:spPr>
        <p:txBody>
          <a:bodyPr/>
          <a:lstStyle/>
          <a:p>
            <a:r>
              <a:rPr lang="en-US" sz="2000" dirty="0"/>
              <a:t>The Mental Health Clinic (MH) comprises of 3 different services:</a:t>
            </a:r>
          </a:p>
          <a:p>
            <a:pPr lvl="1"/>
            <a:r>
              <a:rPr lang="en-US" sz="2000" dirty="0"/>
              <a:t>MH (0700-1630)</a:t>
            </a:r>
          </a:p>
          <a:p>
            <a:pPr lvl="2"/>
            <a:r>
              <a:rPr lang="en-US" sz="1600" b="0" dirty="0"/>
              <a:t>Offers individual counseling &amp; therapy services from licensed psychologists/social workers in addition to medication management by a psychiatrist</a:t>
            </a:r>
          </a:p>
          <a:p>
            <a:pPr lvl="2"/>
            <a:r>
              <a:rPr lang="en-US" sz="1600" b="0" dirty="0"/>
              <a:t>AD only</a:t>
            </a:r>
          </a:p>
          <a:p>
            <a:pPr lvl="2"/>
            <a:endParaRPr lang="en-US" sz="1600" b="0" dirty="0"/>
          </a:p>
          <a:p>
            <a:pPr lvl="1"/>
            <a:r>
              <a:rPr lang="en-US" sz="2000" dirty="0"/>
              <a:t>Alcohol &amp; Drug Abuse Prevention &amp; Treatment (ADAPT) (0700-1630)</a:t>
            </a:r>
          </a:p>
          <a:p>
            <a:pPr lvl="2"/>
            <a:r>
              <a:rPr lang="en-US" sz="1600" b="0" dirty="0"/>
              <a:t>Provides substance abuse education, assessments, and outpatient rehabilitation</a:t>
            </a:r>
          </a:p>
          <a:p>
            <a:pPr lvl="2"/>
            <a:r>
              <a:rPr lang="en-US" sz="1600" b="0" dirty="0"/>
              <a:t>AD only</a:t>
            </a:r>
          </a:p>
          <a:p>
            <a:pPr lvl="2"/>
            <a:endParaRPr lang="en-US" sz="1600" b="0" dirty="0"/>
          </a:p>
          <a:p>
            <a:pPr lvl="1"/>
            <a:r>
              <a:rPr lang="en-US" sz="2000" dirty="0"/>
              <a:t>Family Advocacy Program (FAP) (0700-1630)</a:t>
            </a:r>
          </a:p>
          <a:p>
            <a:pPr lvl="2"/>
            <a:r>
              <a:rPr lang="en-US" sz="1600" b="0" dirty="0"/>
              <a:t>Develops &amp; provides programs/services to prevent, halt &amp; treat child/spouse maltreatment.</a:t>
            </a:r>
          </a:p>
          <a:p>
            <a:pPr lvl="2"/>
            <a:r>
              <a:rPr lang="en-US" sz="1600" b="0" dirty="0"/>
              <a:t>AD &amp; Family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C1528-B0AD-1D63-27D9-33DFF8007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878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C3A5-AB12-7FCC-AB52-46D1F158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47" y="164745"/>
            <a:ext cx="6733029" cy="1016114"/>
          </a:xfrm>
        </p:spPr>
        <p:txBody>
          <a:bodyPr/>
          <a:lstStyle/>
          <a:p>
            <a:r>
              <a:rPr lang="en-US" dirty="0"/>
              <a:t>Dental Care For Dependents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87866-D8D0-4316-38A4-7BC7C78729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Q:  Where </a:t>
            </a:r>
            <a:r>
              <a:rPr lang="en-US" sz="1800" i="1" dirty="0"/>
              <a:t>should</a:t>
            </a:r>
            <a:r>
              <a:rPr lang="en-US" sz="1800" dirty="0"/>
              <a:t> I go for dental care?</a:t>
            </a:r>
          </a:p>
          <a:p>
            <a:pPr lvl="1"/>
            <a:r>
              <a:rPr lang="en-US" sz="1800" b="0" dirty="0"/>
              <a:t>Any practice accepting United Concordia TRICARE Dental Program benefits</a:t>
            </a:r>
          </a:p>
          <a:p>
            <a:r>
              <a:rPr lang="en-US" sz="1800" dirty="0"/>
              <a:t>I thought Osan has a dental clinic?</a:t>
            </a:r>
          </a:p>
          <a:p>
            <a:pPr lvl="1"/>
            <a:r>
              <a:rPr lang="en-US" sz="1800" b="0" dirty="0"/>
              <a:t>Yes, but routine care is not available for dependents</a:t>
            </a:r>
          </a:p>
          <a:p>
            <a:pPr marL="0" indent="0">
              <a:buNone/>
            </a:pPr>
            <a:r>
              <a:rPr lang="en-US" sz="1800" dirty="0"/>
              <a:t>Q:  Where can I find a provider?</a:t>
            </a:r>
          </a:p>
          <a:p>
            <a:pPr lvl="1"/>
            <a:r>
              <a:rPr lang="en-US" sz="1800" b="0" dirty="0"/>
              <a:t>Use UCCI’s “Find a Dentist” tool</a:t>
            </a:r>
          </a:p>
          <a:p>
            <a:pPr marL="0" indent="0">
              <a:buNone/>
            </a:pPr>
            <a:r>
              <a:rPr lang="en-US" sz="1800" dirty="0"/>
              <a:t>Q:  Can I trust these providers?</a:t>
            </a:r>
          </a:p>
          <a:p>
            <a:pPr lvl="1"/>
            <a:r>
              <a:rPr lang="en-US" sz="1800" b="0" dirty="0"/>
              <a:t>YES!  They are credentialled through UCCI and must meet US standards of education and practice</a:t>
            </a:r>
          </a:p>
          <a:p>
            <a:pPr marL="0" indent="0">
              <a:buNone/>
            </a:pPr>
            <a:r>
              <a:rPr lang="en-US" sz="1800" dirty="0"/>
              <a:t>Q:  Who do I call for questions or complaints?</a:t>
            </a:r>
          </a:p>
          <a:p>
            <a:pPr lvl="1"/>
            <a:r>
              <a:rPr lang="en-US" sz="1800" b="0" dirty="0"/>
              <a:t>First:  Contact UCCI directly</a:t>
            </a:r>
          </a:p>
          <a:p>
            <a:pPr lvl="1"/>
            <a:r>
              <a:rPr lang="en-US" sz="1800" b="0" dirty="0"/>
              <a:t>Second: CAPT Michael Flannery, the TRICARE Pacific Region Dental Director</a:t>
            </a:r>
          </a:p>
          <a:p>
            <a:pPr marL="406389" lvl="1" indent="0">
              <a:buNone/>
            </a:pPr>
            <a:r>
              <a:rPr lang="en-US" sz="1400" dirty="0">
                <a:hlinkClick r:id="rId2"/>
              </a:rPr>
              <a:t>michael.b.flannery.mil@health.mil</a:t>
            </a:r>
            <a:r>
              <a:rPr lang="en-US" sz="1400" dirty="0"/>
              <a:t> – 090-6652-9811 – DSN (315) 645-4849</a:t>
            </a:r>
          </a:p>
          <a:p>
            <a:pPr marL="406389" lvl="1" indent="0">
              <a:buNone/>
            </a:pPr>
            <a:endParaRPr lang="en-US" sz="1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37742-3DBF-E454-CB40-0B0BBE92E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1743A-675B-3945-BD7B-A7066F5FD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851" y="2619120"/>
            <a:ext cx="1428949" cy="140989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03E9B-5529-811F-076C-8336171D985B}"/>
              </a:ext>
            </a:extLst>
          </p:cNvPr>
          <p:cNvCxnSpPr>
            <a:cxnSpLocks/>
          </p:cNvCxnSpPr>
          <p:nvPr/>
        </p:nvCxnSpPr>
        <p:spPr bwMode="auto">
          <a:xfrm>
            <a:off x="4903461" y="3588297"/>
            <a:ext cx="2117209" cy="0"/>
          </a:xfrm>
          <a:prstGeom prst="straightConnector1">
            <a:avLst/>
          </a:prstGeom>
          <a:solidFill>
            <a:srgbClr val="0C2D83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101095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C4E5C-4396-1ED7-D532-065EE72E8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FDE0-7ABF-5C55-229B-17409D4E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Normalization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B97F-A3A0-87D2-D4BF-867FFEC58AB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dirty="0"/>
              <a:t>Medical Annex MILCON (2030 projected completion)</a:t>
            </a:r>
          </a:p>
          <a:p>
            <a:r>
              <a:rPr lang="en-US" sz="2000" dirty="0"/>
              <a:t>Working with AFMEDCOM, PACAF &amp; DHA to right size manning</a:t>
            </a:r>
          </a:p>
          <a:p>
            <a:r>
              <a:rPr lang="en-US" sz="2000" dirty="0"/>
              <a:t>TRICARE Prime Remote for CSP dependents (Pilot)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8C529-5EF4-0028-E8F2-AA7BA05F3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115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BB411-98FD-EFCD-7F3C-469314D51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AB1A-0E28-B5B1-F6CD-4B942E5B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B27DD-F8A1-78CA-D068-884FADA8FF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96071" cy="4870450"/>
          </a:xfrm>
        </p:spPr>
        <p:txBody>
          <a:bodyPr/>
          <a:lstStyle/>
          <a:p>
            <a:r>
              <a:rPr lang="en-US" sz="2000" dirty="0"/>
              <a:t>National level win – </a:t>
            </a:r>
            <a:r>
              <a:rPr lang="en-US" sz="2000" b="0" dirty="0"/>
              <a:t>Leapfrog Top General Hospital 2025, </a:t>
            </a:r>
            <a:br>
              <a:rPr lang="en-US" sz="2000" b="0" dirty="0"/>
            </a:br>
            <a:r>
              <a:rPr lang="en-US" sz="2000" b="0" dirty="0"/>
              <a:t>                                  Grade A for Surgical Safety</a:t>
            </a:r>
          </a:p>
          <a:p>
            <a:endParaRPr lang="en-US" sz="2000" dirty="0"/>
          </a:p>
          <a:p>
            <a:r>
              <a:rPr lang="en-US" sz="2000" dirty="0"/>
              <a:t>Air Force level win – </a:t>
            </a:r>
            <a:r>
              <a:rPr lang="en-US" sz="2000" b="0" dirty="0"/>
              <a:t>Surgeon General Clinic of the Year award 2025</a:t>
            </a:r>
          </a:p>
          <a:p>
            <a:endParaRPr lang="en-US" sz="2000" dirty="0"/>
          </a:p>
          <a:p>
            <a:r>
              <a:rPr lang="en-US" sz="2000" dirty="0"/>
              <a:t>PACAF level win – </a:t>
            </a:r>
            <a:r>
              <a:rPr lang="en-US" sz="2000" b="0" dirty="0"/>
              <a:t>Team Aerospace of the Year 2025 </a:t>
            </a:r>
            <a:br>
              <a:rPr lang="en-US" sz="2000" b="0" dirty="0"/>
            </a:br>
            <a:r>
              <a:rPr lang="en-US" sz="2000" b="0" dirty="0"/>
              <a:t>                                (Flight Medicine, Public Health, Bioenvironmental) </a:t>
            </a:r>
            <a:br>
              <a:rPr lang="en-US" sz="2000" b="0" dirty="0"/>
            </a:br>
            <a:r>
              <a:rPr lang="en-US" sz="2000" b="0" dirty="0"/>
              <a:t>                                 Society of Air Force Flight Surgeons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FB866-162B-98E2-349D-D1FBC950A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04A40-E499-9250-5E0D-B9E96A0B4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41" y="4255388"/>
            <a:ext cx="2158949" cy="200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C4F948-1528-A0FF-EEF2-768618305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68" y="4257445"/>
            <a:ext cx="2000368" cy="2000368"/>
          </a:xfrm>
          <a:prstGeom prst="rect">
            <a:avLst/>
          </a:prstGeom>
        </p:spPr>
      </p:pic>
      <p:pic>
        <p:nvPicPr>
          <p:cNvPr id="1026" name="Picture 2" descr="Home | SoUSAFFS">
            <a:extLst>
              <a:ext uri="{FF2B5EF4-FFF2-40B4-BE49-F238E27FC236}">
                <a16:creationId xmlns:a16="http://schemas.microsoft.com/office/drawing/2014/main" id="{8BEEBBFE-7DBF-12D0-83D8-3CC01F1D5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20655" r="58763" b="26998"/>
          <a:stretch>
            <a:fillRect/>
          </a:stretch>
        </p:blipFill>
        <p:spPr bwMode="auto">
          <a:xfrm>
            <a:off x="6721949" y="4263564"/>
            <a:ext cx="2000366" cy="1994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3773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00F0-6C50-1652-50B1-FCDDD0E7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USO Entertainment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9ADA32-B00D-3063-1FDE-A311F05B121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4" y="1348215"/>
            <a:ext cx="8447088" cy="475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F6484-5CA5-9DB5-684D-7930015B9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6579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27" y="158760"/>
            <a:ext cx="7731346" cy="1016114"/>
          </a:xfrm>
        </p:spPr>
        <p:txBody>
          <a:bodyPr/>
          <a:lstStyle/>
          <a:p>
            <a:r>
              <a:rPr lang="en-US" dirty="0"/>
              <a:t>Summary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8456" y="1301399"/>
            <a:ext cx="8447088" cy="4870450"/>
          </a:xfrm>
        </p:spPr>
        <p:txBody>
          <a:bodyPr/>
          <a:lstStyle/>
          <a:p>
            <a:r>
              <a:rPr lang="en-US" sz="2000" dirty="0"/>
              <a:t>General Clinic Information</a:t>
            </a:r>
          </a:p>
          <a:p>
            <a:r>
              <a:rPr lang="en-US" sz="2000" dirty="0"/>
              <a:t>MHS GENESIS Patient Portal</a:t>
            </a:r>
          </a:p>
          <a:p>
            <a:r>
              <a:rPr lang="en-US" sz="2000" dirty="0"/>
              <a:t>Patient and Family Partnership Council </a:t>
            </a:r>
          </a:p>
          <a:p>
            <a:r>
              <a:rPr lang="en-US" sz="2000" dirty="0"/>
              <a:t>TRICARE (Referrals, Displaced Beneficiaries, HNH)</a:t>
            </a:r>
          </a:p>
          <a:p>
            <a:r>
              <a:rPr lang="en-US" sz="2000" dirty="0"/>
              <a:t>EFMP </a:t>
            </a:r>
          </a:p>
          <a:p>
            <a:r>
              <a:rPr lang="en-US" sz="2000" dirty="0"/>
              <a:t>Access (Primary Care, Specialty Care &amp; Networks)</a:t>
            </a:r>
          </a:p>
          <a:p>
            <a:r>
              <a:rPr lang="en-US" sz="2000" dirty="0"/>
              <a:t>Booking FAQs</a:t>
            </a:r>
          </a:p>
          <a:p>
            <a:r>
              <a:rPr lang="en-US" sz="2000" dirty="0"/>
              <a:t>Mental Health Services</a:t>
            </a:r>
          </a:p>
          <a:p>
            <a:r>
              <a:rPr lang="en-US" sz="2000" dirty="0"/>
              <a:t>Dental Care for Dependents</a:t>
            </a:r>
          </a:p>
          <a:p>
            <a:r>
              <a:rPr lang="en-US" sz="2000" dirty="0"/>
              <a:t>Tour Norm Updates &amp; Recognitions</a:t>
            </a:r>
          </a:p>
          <a:p>
            <a:r>
              <a:rPr lang="en-US" sz="2000"/>
              <a:t>USO Entertainment</a:t>
            </a:r>
            <a:endParaRPr lang="en-US" sz="2000" dirty="0"/>
          </a:p>
          <a:p>
            <a:r>
              <a:rPr lang="en-US" sz="2000" dirty="0"/>
              <a:t>Open Forum Q&amp;A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63000" y="6518275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20FB-CB9A-424A-B4B6-73D7B9241C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86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27" y="158760"/>
            <a:ext cx="7731346" cy="1016114"/>
          </a:xfrm>
        </p:spPr>
        <p:txBody>
          <a:bodyPr/>
          <a:lstStyle/>
          <a:p>
            <a:r>
              <a:rPr lang="en-US"/>
              <a:t>Open Forum Q&amp;A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4943" y="1333529"/>
            <a:ext cx="8086707" cy="4870450"/>
          </a:xfrm>
        </p:spPr>
        <p:txBody>
          <a:bodyPr/>
          <a:lstStyle/>
          <a:p>
            <a:pPr marL="285115" indent="-285115"/>
            <a:endParaRPr lang="en-US" sz="100" dirty="0">
              <a:cs typeface="Arial"/>
            </a:endParaRPr>
          </a:p>
          <a:p>
            <a:pPr marL="285115" indent="-285115"/>
            <a:r>
              <a:rPr lang="en-US" sz="2000" dirty="0"/>
              <a:t>Subject Matter Experts</a:t>
            </a:r>
            <a:endParaRPr lang="en-US" sz="2000" dirty="0">
              <a:cs typeface="Arial"/>
            </a:endParaRPr>
          </a:p>
          <a:p>
            <a:pPr marL="688340" lvl="1" indent="-281940"/>
            <a:r>
              <a:rPr lang="en-US" sz="2000" dirty="0"/>
              <a:t>51st Fighter Wing Leadership</a:t>
            </a:r>
          </a:p>
          <a:p>
            <a:pPr marL="688340" lvl="1" indent="-281940"/>
            <a:r>
              <a:rPr lang="en-US" sz="2000" dirty="0"/>
              <a:t>MSG Leadership</a:t>
            </a:r>
            <a:endParaRPr lang="en-US" sz="2000" dirty="0">
              <a:cs typeface="Arial"/>
            </a:endParaRPr>
          </a:p>
          <a:p>
            <a:pPr marL="688340" lvl="1" indent="-281940"/>
            <a:r>
              <a:rPr lang="en-US" sz="2000" dirty="0"/>
              <a:t>Public Affairs</a:t>
            </a:r>
            <a:endParaRPr lang="en-US" sz="2000" dirty="0">
              <a:cs typeface="Arial"/>
            </a:endParaRPr>
          </a:p>
          <a:p>
            <a:pPr marL="688340" lvl="1" indent="-281940"/>
            <a:r>
              <a:rPr lang="en-US" sz="2000" dirty="0"/>
              <a:t>DoDEA Liaisons</a:t>
            </a:r>
          </a:p>
          <a:p>
            <a:pPr marL="688340" lvl="1" indent="-281940"/>
            <a:r>
              <a:rPr lang="en-US" sz="2000" dirty="0"/>
              <a:t>Housing</a:t>
            </a:r>
          </a:p>
          <a:p>
            <a:pPr marL="688340" lvl="1" indent="-281940"/>
            <a:r>
              <a:rPr lang="en-US" sz="2000" dirty="0">
                <a:cs typeface="Arial"/>
              </a:rPr>
              <a:t>Force Support Squadron</a:t>
            </a:r>
          </a:p>
          <a:p>
            <a:pPr marL="688340" lvl="1" indent="-281940"/>
            <a:r>
              <a:rPr lang="en-US" sz="2000" dirty="0">
                <a:cs typeface="Arial"/>
              </a:rPr>
              <a:t>Medical Group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4C98640-9449-3E89-6C07-7605314F8543}"/>
              </a:ext>
            </a:extLst>
          </p:cNvPr>
          <p:cNvSpPr txBox="1">
            <a:spLocks/>
          </p:cNvSpPr>
          <p:nvPr/>
        </p:nvSpPr>
        <p:spPr bwMode="auto">
          <a:xfrm>
            <a:off x="4863176" y="5421234"/>
            <a:ext cx="4088424" cy="5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44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400" b="1">
                <a:solidFill>
                  <a:srgbClr val="151C77"/>
                </a:solidFill>
                <a:latin typeface="+mn-lt"/>
                <a:ea typeface="+mn-ea"/>
                <a:cs typeface="+mn-cs"/>
              </a:defRPr>
            </a:lvl1pPr>
            <a:lvl2pPr marL="688957" indent="-2825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200" b="1">
                <a:solidFill>
                  <a:srgbClr val="151C77"/>
                </a:solidFill>
                <a:latin typeface="+mn-lt"/>
              </a:defRPr>
            </a:lvl2pPr>
            <a:lvl3pPr marL="1027088" indent="-22383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b="1">
                <a:solidFill>
                  <a:srgbClr val="151C77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100" b="1" i="0" u="none" strike="noStrike" kern="0" cap="none" spc="0" normalizeH="0" baseline="0" noProof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Scan Here to Submit a Question Online.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88957" marR="0" lvl="1" indent="-2825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8F046-2D00-B04A-A776-291392F73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00" y="13716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7892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00416-237A-A5FE-FA3F-B630A24B8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CF8F6C-F515-556D-4E88-6EB3F143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Join Us Next Time!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502EA-8BB8-2095-7E2F-7C75BA2B27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2"/>
                </a:solidFill>
              </a:rPr>
              <a:t>21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D0812D9-0FF3-8E04-F128-107D4B562C10}"/>
              </a:ext>
            </a:extLst>
          </p:cNvPr>
          <p:cNvSpPr txBox="1">
            <a:spLocks/>
          </p:cNvSpPr>
          <p:nvPr/>
        </p:nvSpPr>
        <p:spPr>
          <a:xfrm>
            <a:off x="528646" y="1335554"/>
            <a:ext cx="8086707" cy="243228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44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400" b="1">
                <a:solidFill>
                  <a:srgbClr val="151C77"/>
                </a:solidFill>
                <a:latin typeface="+mn-lt"/>
                <a:ea typeface="+mn-ea"/>
                <a:cs typeface="+mn-cs"/>
              </a:defRPr>
            </a:lvl1pPr>
            <a:lvl2pPr marL="688957" indent="-2825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200" b="1">
                <a:solidFill>
                  <a:srgbClr val="151C77"/>
                </a:solidFill>
                <a:latin typeface="+mn-lt"/>
              </a:defRPr>
            </a:lvl2pPr>
            <a:lvl3pPr marL="1027088" indent="-22383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b="1">
                <a:solidFill>
                  <a:srgbClr val="151C77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lang="en-US" sz="2800" u="sng" kern="0" dirty="0">
                <a:latin typeface="Arial"/>
              </a:rPr>
              <a:t>Month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Team Osan Town Hall</a:t>
            </a:r>
          </a:p>
          <a:p>
            <a:pPr marL="0" indent="0" algn="ctr"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Date:</a:t>
            </a:r>
            <a:r>
              <a:rPr lang="en-US" kern="0" dirty="0">
                <a:latin typeface="Arial"/>
              </a:rPr>
              <a:t> 20 May</a:t>
            </a:r>
            <a:endParaRPr lang="en-US" sz="2400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Time: 1700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Location: Officers’ Club</a:t>
            </a:r>
            <a:endParaRPr lang="en-US" sz="2400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115" marR="0" lvl="0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lang="en-US" sz="2000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378A358-C6B0-D5D0-B893-0533E585EA62}"/>
              </a:ext>
            </a:extLst>
          </p:cNvPr>
          <p:cNvSpPr txBox="1">
            <a:spLocks/>
          </p:cNvSpPr>
          <p:nvPr/>
        </p:nvSpPr>
        <p:spPr>
          <a:xfrm>
            <a:off x="1387063" y="4178385"/>
            <a:ext cx="4864447" cy="8539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44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400" b="1">
                <a:solidFill>
                  <a:srgbClr val="151C77"/>
                </a:solidFill>
                <a:latin typeface="+mn-lt"/>
                <a:ea typeface="+mn-ea"/>
                <a:cs typeface="+mn-cs"/>
              </a:defRPr>
            </a:lvl1pPr>
            <a:lvl2pPr marL="688957" indent="-2825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200" b="1">
                <a:solidFill>
                  <a:srgbClr val="151C77"/>
                </a:solidFill>
                <a:latin typeface="+mn-lt"/>
              </a:defRPr>
            </a:lvl2pPr>
            <a:lvl3pPr marL="1027088" indent="-22383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b="1">
                <a:solidFill>
                  <a:srgbClr val="151C77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Town Hall Minutes and Slides are posted to the Mustang One Stop: </a:t>
            </a:r>
            <a:endParaRPr lang="en-US" sz="1800" b="1" i="0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</a:endParaRPr>
          </a:p>
          <a:p>
            <a:pPr marL="285115" marR="0" lvl="0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lang="en-US" sz="2000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26" name="67F99568-5926-4B9D-9B9A-E632A2E87433" descr="Image.png">
            <a:extLst>
              <a:ext uri="{FF2B5EF4-FFF2-40B4-BE49-F238E27FC236}">
                <a16:creationId xmlns:a16="http://schemas.microsoft.com/office/drawing/2014/main" id="{F96EA416-A5C1-7836-E214-26A34B2B8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96" y="4178385"/>
            <a:ext cx="1904320" cy="190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1395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27" y="158760"/>
            <a:ext cx="7731346" cy="1016114"/>
          </a:xfrm>
        </p:spPr>
        <p:txBody>
          <a:bodyPr/>
          <a:lstStyle/>
          <a:p>
            <a:r>
              <a:rPr lang="en-US" sz="3600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8456" y="1329109"/>
            <a:ext cx="8447088" cy="4870450"/>
          </a:xfrm>
        </p:spPr>
        <p:txBody>
          <a:bodyPr/>
          <a:lstStyle/>
          <a:p>
            <a:r>
              <a:rPr lang="en-US" sz="2000" dirty="0"/>
              <a:t>General Clinic Information</a:t>
            </a:r>
          </a:p>
          <a:p>
            <a:r>
              <a:rPr lang="en-US" sz="2000" dirty="0"/>
              <a:t>MHS GENESIS Patient Portal</a:t>
            </a:r>
          </a:p>
          <a:p>
            <a:r>
              <a:rPr lang="en-US" sz="2000" dirty="0"/>
              <a:t>Patient and Family Partnership Council </a:t>
            </a:r>
          </a:p>
          <a:p>
            <a:r>
              <a:rPr lang="en-US" sz="2000" dirty="0"/>
              <a:t>TRICARE (Referrals, Displaced Beneficiaries, HNH)</a:t>
            </a:r>
          </a:p>
          <a:p>
            <a:r>
              <a:rPr lang="en-US" sz="2000" dirty="0"/>
              <a:t>EFMP </a:t>
            </a:r>
          </a:p>
          <a:p>
            <a:r>
              <a:rPr lang="en-US" sz="2000" dirty="0"/>
              <a:t>Access (Primary Care, Specialty Care &amp; Networks)</a:t>
            </a:r>
          </a:p>
          <a:p>
            <a:r>
              <a:rPr lang="en-US" sz="2000" dirty="0"/>
              <a:t>Booking FAQs</a:t>
            </a:r>
          </a:p>
          <a:p>
            <a:r>
              <a:rPr lang="en-US" sz="2000" dirty="0"/>
              <a:t>Mental Health Services</a:t>
            </a:r>
          </a:p>
          <a:p>
            <a:r>
              <a:rPr lang="en-US" sz="2000" dirty="0"/>
              <a:t>Dental Care for Dependents</a:t>
            </a:r>
          </a:p>
          <a:p>
            <a:r>
              <a:rPr lang="en-US" sz="2000" dirty="0"/>
              <a:t>Tour Norm Updates &amp; Recognitions</a:t>
            </a:r>
          </a:p>
          <a:p>
            <a:r>
              <a:rPr lang="en-US" sz="2000" dirty="0"/>
              <a:t>USO Entertainment</a:t>
            </a:r>
          </a:p>
          <a:p>
            <a:r>
              <a:rPr lang="en-US" sz="2000" dirty="0"/>
              <a:t>Open Forum Q&amp;A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63000" y="6518275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20FB-CB9A-424A-B4B6-73D7B9241C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272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56DAE-6FF7-E375-BAB5-98506E18A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C2659D-E9E3-4A03-47D1-7101DB720308}"/>
              </a:ext>
            </a:extLst>
          </p:cNvPr>
          <p:cNvGrpSpPr/>
          <p:nvPr/>
        </p:nvGrpSpPr>
        <p:grpSpPr>
          <a:xfrm>
            <a:off x="413948" y="1631097"/>
            <a:ext cx="8316104" cy="4481096"/>
            <a:chOff x="243696" y="1342340"/>
            <a:chExt cx="8316104" cy="4481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879189-ADBB-B455-EE3B-2AB5EDD0D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029" y="1342340"/>
              <a:ext cx="2555109" cy="2765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9ADCA11-9664-5C1C-8A35-1282D0842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825" y="1550942"/>
              <a:ext cx="2425835" cy="2425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915F37-25DE-EB5E-B450-BFBDAD85B772}"/>
                </a:ext>
              </a:extLst>
            </p:cNvPr>
            <p:cNvSpPr txBox="1"/>
            <p:nvPr/>
          </p:nvSpPr>
          <p:spPr>
            <a:xfrm>
              <a:off x="243696" y="3976777"/>
              <a:ext cx="415577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51st Medical Group Facebook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MTF hours, announcements, updates, etc.</a:t>
              </a:r>
            </a:p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1A499E-C250-6785-D658-86BDD729B31A}"/>
                </a:ext>
              </a:extLst>
            </p:cNvPr>
            <p:cNvSpPr txBox="1"/>
            <p:nvPr/>
          </p:nvSpPr>
          <p:spPr>
            <a:xfrm>
              <a:off x="4611159" y="3976777"/>
              <a:ext cx="39486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ISOS </a:t>
              </a:r>
              <a:r>
                <a:rPr lang="en-US" sz="2400" b="1" dirty="0" err="1">
                  <a:solidFill>
                    <a:srgbClr val="002060"/>
                  </a:solidFill>
                </a:rPr>
                <a:t>MyCare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Overseas App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Track referrals &amp; appointments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Submit claims, find network providers, etc.</a:t>
              </a:r>
              <a:endParaRPr lang="en-US" sz="2000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D7E4B66-EC5B-650B-97C9-3739F712B9EC}"/>
              </a:ext>
            </a:extLst>
          </p:cNvPr>
          <p:cNvSpPr txBox="1">
            <a:spLocks/>
          </p:cNvSpPr>
          <p:nvPr/>
        </p:nvSpPr>
        <p:spPr>
          <a:xfrm>
            <a:off x="706327" y="405555"/>
            <a:ext cx="7731346" cy="101611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5pPr>
            <a:lvl6pPr marL="457146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6pPr>
            <a:lvl7pPr marL="914293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7pPr>
            <a:lvl8pPr marL="137144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8pPr>
            <a:lvl9pPr marL="1828586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 kern="0" dirty="0"/>
              <a:t>Medical Group QR Codes</a:t>
            </a:r>
          </a:p>
        </p:txBody>
      </p:sp>
    </p:spTree>
    <p:extLst>
      <p:ext uri="{BB962C8B-B14F-4D97-AF65-F5344CB8AC3E}">
        <p14:creationId xmlns:p14="http://schemas.microsoft.com/office/powerpoint/2010/main" val="219059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18A5C-9138-0C3F-C52D-30EC23DD5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0DCC9-90CE-4513-A649-93321E8CDF5E}" type="slidenum">
              <a:rPr lang="en-US" sz="1400" smtClean="0"/>
              <a:pPr>
                <a:defRPr/>
              </a:pPr>
              <a:t>5</a:t>
            </a:fld>
            <a:endParaRPr lang="en-US" sz="1400" dirty="0">
              <a:solidFill>
                <a:srgbClr val="808080"/>
              </a:solidFill>
            </a:endParaRPr>
          </a:p>
        </p:txBody>
      </p:sp>
      <p:pic>
        <p:nvPicPr>
          <p:cNvPr id="4" name="Picture 3" descr="Graphical user interface&#10;&#10;AI-generated content may be incorrect.">
            <a:extLst>
              <a:ext uri="{FF2B5EF4-FFF2-40B4-BE49-F238E27FC236}">
                <a16:creationId xmlns:a16="http://schemas.microsoft.com/office/drawing/2014/main" id="{6A824647-E00C-3EC2-0470-F39CE56E3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/>
          <a:stretch>
            <a:fillRect/>
          </a:stretch>
        </p:blipFill>
        <p:spPr>
          <a:xfrm>
            <a:off x="-431092" y="0"/>
            <a:ext cx="10006183" cy="690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A22B-77C8-A9C7-F01A-085F1F4C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125E4-2A33-EE55-0394-AA6D54591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C89464FB-406C-65A9-79EC-4BC875F8FC35}"/>
              </a:ext>
            </a:extLst>
          </p:cNvPr>
          <p:cNvSpPr txBox="1"/>
          <p:nvPr/>
        </p:nvSpPr>
        <p:spPr>
          <a:xfrm>
            <a:off x="534838" y="1447133"/>
            <a:ext cx="8037662" cy="4834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General Clinic Information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u="sng" spc="-20" dirty="0">
                <a:solidFill>
                  <a:srgbClr val="002060"/>
                </a:solidFill>
                <a:latin typeface="Arial"/>
                <a:cs typeface="Arial"/>
              </a:rPr>
              <a:t>Appointment Line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000" spc="-20" dirty="0">
                <a:solidFill>
                  <a:srgbClr val="002060"/>
                </a:solidFill>
                <a:latin typeface="Arial"/>
                <a:cs typeface="Arial"/>
              </a:rPr>
              <a:t>Mon - Fri 0700-1600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COMM: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Arial"/>
                <a:cs typeface="Arial"/>
              </a:rPr>
              <a:t>0505-784-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DOCS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 (3627)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DSN: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Arial"/>
                <a:cs typeface="Arial"/>
              </a:rPr>
              <a:t>784-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DOCS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(3627)</a:t>
            </a:r>
            <a:endParaRPr lang="en-US" sz="2000" spc="-1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2000" spc="-1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u="sng" spc="-10" dirty="0">
                <a:solidFill>
                  <a:srgbClr val="002060"/>
                </a:solidFill>
                <a:latin typeface="Arial"/>
                <a:cs typeface="Arial"/>
              </a:rPr>
              <a:t>Reoccurring Closures</a:t>
            </a:r>
          </a:p>
          <a:p>
            <a:pPr algn="ctr">
              <a:lnSpc>
                <a:spcPct val="100000"/>
              </a:lnSpc>
            </a:pPr>
            <a:r>
              <a:rPr lang="en-US" sz="2000" spc="-10" dirty="0">
                <a:solidFill>
                  <a:srgbClr val="002060"/>
                </a:solidFill>
                <a:latin typeface="Arial"/>
                <a:cs typeface="Arial"/>
              </a:rPr>
              <a:t>Clinic closed for medical readiness training on </a:t>
            </a:r>
            <a:br>
              <a:rPr lang="en-US" sz="2000" spc="-1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2000" spc="-10" dirty="0">
                <a:solidFill>
                  <a:srgbClr val="002060"/>
                </a:solidFill>
                <a:latin typeface="Arial"/>
                <a:cs typeface="Arial"/>
              </a:rPr>
              <a:t>the 3</a:t>
            </a:r>
            <a:r>
              <a:rPr lang="en-US" sz="2000" spc="-10" baseline="30000" dirty="0">
                <a:solidFill>
                  <a:srgbClr val="002060"/>
                </a:solidFill>
                <a:latin typeface="Arial"/>
                <a:cs typeface="Arial"/>
              </a:rPr>
              <a:t>rd</a:t>
            </a:r>
            <a:r>
              <a:rPr lang="en-US" sz="2000" spc="-10" dirty="0">
                <a:solidFill>
                  <a:srgbClr val="002060"/>
                </a:solidFill>
                <a:latin typeface="Arial"/>
                <a:cs typeface="Arial"/>
              </a:rPr>
              <a:t> Thursday of each month.</a:t>
            </a:r>
          </a:p>
          <a:p>
            <a:pPr algn="ctr">
              <a:lnSpc>
                <a:spcPct val="100000"/>
              </a:lnSpc>
            </a:pPr>
            <a:r>
              <a:rPr lang="en-US" sz="2000" spc="-10" dirty="0">
                <a:solidFill>
                  <a:srgbClr val="002060"/>
                </a:solidFill>
                <a:latin typeface="Arial"/>
                <a:cs typeface="Arial"/>
              </a:rPr>
              <a:t>Closed for federal holidays and limited services on FW Down Days.</a:t>
            </a:r>
          </a:p>
          <a:p>
            <a:pPr algn="ctr">
              <a:lnSpc>
                <a:spcPct val="100000"/>
              </a:lnSpc>
            </a:pPr>
            <a:endParaRPr lang="en-US" sz="2000" spc="-1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en-US" sz="2000" b="1" u="sng" spc="-20" dirty="0">
                <a:solidFill>
                  <a:srgbClr val="002060"/>
                </a:solidFill>
                <a:cs typeface="Arial"/>
              </a:rPr>
              <a:t>(UPDATED) Pharmacy Hours</a:t>
            </a:r>
          </a:p>
          <a:p>
            <a:pPr algn="ctr"/>
            <a:r>
              <a:rPr lang="en-US" sz="2000" spc="-20" dirty="0">
                <a:solidFill>
                  <a:srgbClr val="002060"/>
                </a:solidFill>
                <a:cs typeface="Arial"/>
              </a:rPr>
              <a:t>Mon - Fri 0730-1630</a:t>
            </a:r>
            <a:endParaRPr lang="en-US" sz="2000" spc="-1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037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192D7-A461-762E-914C-83EB83CF2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F4D2-8177-79F8-87FE-7AF6F9D0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514AF-0938-20B5-10C6-BF9175C50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2A211-B5E3-C961-C457-E16CBBE6B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46" y="1328286"/>
            <a:ext cx="3871708" cy="50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92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9EA64-6C0D-B042-AF7A-DF16626E3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D544-310A-8A1E-C6BE-95099F4B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ECEF8-5754-257F-D9F7-5F51A90FE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50657D5A-BCAB-7912-DECC-8C5CA283AFD1}"/>
              </a:ext>
            </a:extLst>
          </p:cNvPr>
          <p:cNvSpPr txBox="1"/>
          <p:nvPr/>
        </p:nvSpPr>
        <p:spPr>
          <a:xfrm>
            <a:off x="553169" y="1705143"/>
            <a:ext cx="8037662" cy="1287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Patient Handbook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en-US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pc="-1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2A1B9-DB1E-D05B-64EA-2EEDCF32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12" y="2269440"/>
            <a:ext cx="3402577" cy="3364173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75832B2F-5483-6F8C-6359-00792267F993}"/>
              </a:ext>
            </a:extLst>
          </p:cNvPr>
          <p:cNvSpPr txBox="1"/>
          <p:nvPr/>
        </p:nvSpPr>
        <p:spPr>
          <a:xfrm>
            <a:off x="553169" y="5784870"/>
            <a:ext cx="803766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Scroll down to the 51 MDG Patient Handbook</a:t>
            </a:r>
            <a:endParaRPr lang="en-US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789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A33A5-7404-7064-94D7-6860A574E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1FC0-EB3B-8461-1D05-4F8003CE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8E6B7-15B4-5B5C-DF91-DE3B8285C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4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 dirty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08B23-2201-E124-68F9-BA022A8DB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59" y="1817767"/>
            <a:ext cx="4715873" cy="3953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DDDACD-7827-5C95-ED07-D8172FAFF3FC}"/>
              </a:ext>
            </a:extLst>
          </p:cNvPr>
          <p:cNvSpPr txBox="1"/>
          <p:nvPr/>
        </p:nvSpPr>
        <p:spPr>
          <a:xfrm>
            <a:off x="317936" y="1817767"/>
            <a:ext cx="378326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ON-BASE EMERGENCIES: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 911 </a:t>
            </a: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any DSN line.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using a Korean cell phone, dial </a:t>
            </a:r>
            <a:r>
              <a:rPr lang="en-US" sz="2000" b="1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0505-784-9111</a:t>
            </a: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151C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OFF-BASE EMERGENCIES: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 119 </a:t>
            </a: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(Korean Emergency Services)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off-base for stroke, cardiac arrest, severe trauma, etc.</a:t>
            </a:r>
          </a:p>
        </p:txBody>
      </p:sp>
    </p:spTree>
    <p:extLst>
      <p:ext uri="{BB962C8B-B14F-4D97-AF65-F5344CB8AC3E}">
        <p14:creationId xmlns:p14="http://schemas.microsoft.com/office/powerpoint/2010/main" val="41920590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Custom Design">
  <a:themeElements>
    <a:clrScheme name="DHA">
      <a:dk1>
        <a:srgbClr val="990000"/>
      </a:dk1>
      <a:lt1>
        <a:sysClr val="window" lastClr="FFFFFF"/>
      </a:lt1>
      <a:dk2>
        <a:srgbClr val="002060"/>
      </a:dk2>
      <a:lt2>
        <a:srgbClr val="DBE5F1"/>
      </a:lt2>
      <a:accent1>
        <a:srgbClr val="990000"/>
      </a:accent1>
      <a:accent2>
        <a:srgbClr val="DECBCB"/>
      </a:accent2>
      <a:accent3>
        <a:srgbClr val="002060"/>
      </a:accent3>
      <a:accent4>
        <a:srgbClr val="DBE5F1"/>
      </a:accent4>
      <a:accent5>
        <a:srgbClr val="7F7F7F"/>
      </a:accent5>
      <a:accent6>
        <a:srgbClr val="F2F2F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RS Theme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F659B5F243443A2C93865F5BBEF48" ma:contentTypeVersion="2" ma:contentTypeDescription="Create a new document." ma:contentTypeScope="" ma:versionID="b8278d8322600053208d422db50d6823">
  <xsd:schema xmlns:xsd="http://www.w3.org/2001/XMLSchema" xmlns:xs="http://www.w3.org/2001/XMLSchema" xmlns:p="http://schemas.microsoft.com/office/2006/metadata/properties" xmlns:ns2="27fdf4b1-8ec5-4b22-97fe-e3ccdae330da" targetNamespace="http://schemas.microsoft.com/office/2006/metadata/properties" ma:root="true" ma:fieldsID="2bbe8ad6e14252b7a7bb551d4bbb7bb3" ns2:_="">
    <xsd:import namespace="27fdf4b1-8ec5-4b22-97fe-e3ccdae330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df4b1-8ec5-4b22-97fe-e3ccdae33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35F7A-E031-4C45-BE5B-C231E99368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441330-0D58-4D2F-926C-C1632A9EABFC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27fdf4b1-8ec5-4b22-97fe-e3ccdae330da"/>
  </ds:schemaRefs>
</ds:datastoreItem>
</file>

<file path=customXml/itemProps3.xml><?xml version="1.0" encoding="utf-8"?>
<ds:datastoreItem xmlns:ds="http://schemas.openxmlformats.org/officeDocument/2006/customXml" ds:itemID="{0E15FBBB-560E-470E-B1E8-1378AE161A99}">
  <ds:schemaRefs>
    <ds:schemaRef ds:uri="27fdf4b1-8ec5-4b22-97fe-e3ccdae330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de631a7-e12a-47ff-b5ad-541b82ec57a7}" enabled="1" method="Privileged" siteId="{8903a443-af33-4ed4-acf5-ee613bcb2f59}" removed="0"/>
  <clbl:label id="{37adc8ff-f4a3-4a14-9c0d-84b4985de0d2}" enabled="1" method="Privileged" siteId="{8331b18d-2d87-48ef-a35f-ac8818ebf9b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41326</TotalTime>
  <Words>1663</Words>
  <Application>Microsoft Office PowerPoint</Application>
  <PresentationFormat>On-screen Show (4:3)</PresentationFormat>
  <Paragraphs>253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Gulim</vt:lpstr>
      <vt:lpstr>Arial</vt:lpstr>
      <vt:lpstr>Bell MT</vt:lpstr>
      <vt:lpstr>Calibri</vt:lpstr>
      <vt:lpstr>Century Schoolbook</vt:lpstr>
      <vt:lpstr>Wingdings</vt:lpstr>
      <vt:lpstr>51 FW</vt:lpstr>
      <vt:lpstr>12_36ABW_CC</vt:lpstr>
      <vt:lpstr>1_51 FW</vt:lpstr>
      <vt:lpstr>LRS Theme</vt:lpstr>
      <vt:lpstr>2_51 FW</vt:lpstr>
      <vt:lpstr>13_36ABW_CC</vt:lpstr>
      <vt:lpstr>14_36ABW_CC</vt:lpstr>
      <vt:lpstr>15_36ABW_CC</vt:lpstr>
      <vt:lpstr>11_51 FW</vt:lpstr>
      <vt:lpstr>11_36ABW_CC</vt:lpstr>
      <vt:lpstr>18_Custom Design</vt:lpstr>
      <vt:lpstr>Scan Here to Submit a Question</vt:lpstr>
      <vt:lpstr>PowerPoint Presentation</vt:lpstr>
      <vt:lpstr>Agenda</vt:lpstr>
      <vt:lpstr>PowerPoint Presentation</vt:lpstr>
      <vt:lpstr>PowerPoint Presentation</vt:lpstr>
      <vt:lpstr>Medical Care</vt:lpstr>
      <vt:lpstr>Medical Care</vt:lpstr>
      <vt:lpstr>Medical Care</vt:lpstr>
      <vt:lpstr>Emergencies</vt:lpstr>
      <vt:lpstr>MHS GENESIS Patient Portal</vt:lpstr>
      <vt:lpstr>Patient and Family Partnership Council (PFPC)</vt:lpstr>
      <vt:lpstr> TRICARE In-Processing &amp; ISOS</vt:lpstr>
      <vt:lpstr>Medical Referrals</vt:lpstr>
      <vt:lpstr>Displaced Beneficiaries</vt:lpstr>
      <vt:lpstr>Host Nation Hospital Support</vt:lpstr>
      <vt:lpstr>Exceptional Family Member Program (EFMP)</vt:lpstr>
      <vt:lpstr>Exceptional Family Member Program (EFMP)</vt:lpstr>
      <vt:lpstr>Clinic Access</vt:lpstr>
      <vt:lpstr>Booking FAQs</vt:lpstr>
      <vt:lpstr>Mental Health</vt:lpstr>
      <vt:lpstr>Dental Care For Dependents</vt:lpstr>
      <vt:lpstr>Tour Normalization Updates</vt:lpstr>
      <vt:lpstr>Recognitions</vt:lpstr>
      <vt:lpstr>USO Entertainment</vt:lpstr>
      <vt:lpstr>Summary</vt:lpstr>
      <vt:lpstr>Open Forum Q&amp;A</vt:lpstr>
      <vt:lpstr>Join Us Next Time!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GEIST, ANDREW C Capt USAF PACAF 25 FS/PILOT</dc:creator>
  <cp:lastModifiedBy>Hwang, Joseph 1ST LT USAF 51 MDG (USA)</cp:lastModifiedBy>
  <cp:revision>1255</cp:revision>
  <cp:lastPrinted>2025-06-06T03:00:17Z</cp:lastPrinted>
  <dcterms:created xsi:type="dcterms:W3CDTF">2018-07-10T07:55:01Z</dcterms:created>
  <dcterms:modified xsi:type="dcterms:W3CDTF">2026-04-20T06:09:11Z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0x010100DE1F659B5F243443A2C93865F5BBEF48</vt:lpwstr>
  </property>
</Properties>
</file>