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theme/theme2.xml" ContentType="application/vnd.openxmlformats-officedocument.theme+xml"/>
  <Override PartName="/ppt/comments/modernComment_1AD_5149511B.xml" ContentType="application/vnd.ms-powerpoint.comments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comments/modernComment_7FBC12B4_56855629.xml" ContentType="application/vnd.ms-powerpoint.comments+xml"/>
  <Override PartName="/ppt/revisionInfo.xml" ContentType="application/vnd.ms-powerpoint.revisioninfo+xml"/>
  <Override PartName="/ppt/authors.xml" ContentType="application/vnd.ms-powerpoint.authors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  <Override PartName="/docMetadata/LabelInfo.xml" ContentType="application/vnd.ms-office.classificationlabel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6" Type="http://schemas.microsoft.com/office/2020/02/relationships/classificationlabels" Target="docMetadata/LabelInfo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3" r:id="rId4"/>
  </p:sldMasterIdLst>
  <p:notesMasterIdLst>
    <p:notesMasterId r:id="rId35"/>
  </p:notesMasterIdLst>
  <p:sldIdLst>
    <p:sldId id="429" r:id="rId5"/>
    <p:sldId id="315" r:id="rId6"/>
    <p:sldId id="427" r:id="rId7"/>
    <p:sldId id="2143032005" r:id="rId8"/>
    <p:sldId id="437" r:id="rId9"/>
    <p:sldId id="2143032000" r:id="rId10"/>
    <p:sldId id="2143032002" r:id="rId11"/>
    <p:sldId id="4210" r:id="rId12"/>
    <p:sldId id="4229" r:id="rId13"/>
    <p:sldId id="4212" r:id="rId14"/>
    <p:sldId id="2143031999" r:id="rId15"/>
    <p:sldId id="2143031994" r:id="rId16"/>
    <p:sldId id="2143031993" r:id="rId17"/>
    <p:sldId id="4215" r:id="rId18"/>
    <p:sldId id="4227" r:id="rId19"/>
    <p:sldId id="2143032001" r:id="rId20"/>
    <p:sldId id="2143032003" r:id="rId21"/>
    <p:sldId id="4208" r:id="rId22"/>
    <p:sldId id="4209" r:id="rId23"/>
    <p:sldId id="4228" r:id="rId24"/>
    <p:sldId id="4222" r:id="rId25"/>
    <p:sldId id="2143032004" r:id="rId26"/>
    <p:sldId id="2143031990" r:id="rId27"/>
    <p:sldId id="2143031992" r:id="rId28"/>
    <p:sldId id="4216" r:id="rId29"/>
    <p:sldId id="4214" r:id="rId30"/>
    <p:sldId id="2143031991" r:id="rId31"/>
    <p:sldId id="2143031997" r:id="rId32"/>
    <p:sldId id="2143031988" r:id="rId33"/>
    <p:sldId id="426" r:id="rId34"/>
  </p:sldIdLst>
  <p:sldSz cx="9144000" cy="6858000" type="screen4x3"/>
  <p:notesSz cx="7010400" cy="92964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authors.xml><?xml version="1.0" encoding="utf-8"?>
<p188:authorLst xmlns:a="http://schemas.openxmlformats.org/drawingml/2006/main" xmlns:r="http://schemas.openxmlformats.org/officeDocument/2006/relationships" xmlns:p188="http://schemas.microsoft.com/office/powerpoint/2018/8/main">
  <p188:author id="{702D3653-84C1-825B-8F2D-081F1E44EC7D}" name="STRICKLAND, KRISTINA D Capt USAF PACAF 51 FW/PA" initials="KS" userId="S::kristina.strickland@us.af.mil::78dd4b13-982e-4e98-9766-593f8f131ea0" providerId="AD"/>
</p188: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E0090F22-181E-4230-B0C1-24F0D0980606}" v="1" dt="2026-10-13T02:05:38.186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4995" autoAdjust="0"/>
    <p:restoredTop sz="94660"/>
  </p:normalViewPr>
  <p:slideViewPr>
    <p:cSldViewPr snapToGrid="0">
      <p:cViewPr varScale="1">
        <p:scale>
          <a:sx n="163" d="100"/>
          <a:sy n="163" d="100"/>
        </p:scale>
        <p:origin x="144" y="30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26" Type="http://schemas.openxmlformats.org/officeDocument/2006/relationships/slide" Target="slides/slide22.xml"/><Relationship Id="rId39" Type="http://schemas.openxmlformats.org/officeDocument/2006/relationships/tableStyles" Target="tableStyles.xml"/><Relationship Id="rId21" Type="http://schemas.openxmlformats.org/officeDocument/2006/relationships/slide" Target="slides/slide17.xml"/><Relationship Id="rId34" Type="http://schemas.openxmlformats.org/officeDocument/2006/relationships/slide" Target="slides/slide30.xml"/><Relationship Id="rId7" Type="http://schemas.openxmlformats.org/officeDocument/2006/relationships/slide" Target="slides/slide3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0" Type="http://schemas.openxmlformats.org/officeDocument/2006/relationships/slide" Target="slides/slide16.xml"/><Relationship Id="rId29" Type="http://schemas.openxmlformats.org/officeDocument/2006/relationships/slide" Target="slides/slide25.xml"/><Relationship Id="rId41" Type="http://schemas.microsoft.com/office/2018/10/relationships/authors" Target="authors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24" Type="http://schemas.openxmlformats.org/officeDocument/2006/relationships/slide" Target="slides/slide20.xml"/><Relationship Id="rId32" Type="http://schemas.openxmlformats.org/officeDocument/2006/relationships/slide" Target="slides/slide28.xml"/><Relationship Id="rId37" Type="http://schemas.openxmlformats.org/officeDocument/2006/relationships/viewProps" Target="viewProps.xml"/><Relationship Id="rId40" Type="http://schemas.microsoft.com/office/2015/10/relationships/revisionInfo" Target="revisionInfo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slide" Target="slides/slide19.xml"/><Relationship Id="rId28" Type="http://schemas.openxmlformats.org/officeDocument/2006/relationships/slide" Target="slides/slide24.xml"/><Relationship Id="rId36" Type="http://schemas.openxmlformats.org/officeDocument/2006/relationships/presProps" Target="presProps.xml"/><Relationship Id="rId10" Type="http://schemas.openxmlformats.org/officeDocument/2006/relationships/slide" Target="slides/slide6.xml"/><Relationship Id="rId19" Type="http://schemas.openxmlformats.org/officeDocument/2006/relationships/slide" Target="slides/slide15.xml"/><Relationship Id="rId31" Type="http://schemas.openxmlformats.org/officeDocument/2006/relationships/slide" Target="slides/slide27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slide" Target="slides/slide18.xml"/><Relationship Id="rId27" Type="http://schemas.openxmlformats.org/officeDocument/2006/relationships/slide" Target="slides/slide23.xml"/><Relationship Id="rId30" Type="http://schemas.openxmlformats.org/officeDocument/2006/relationships/slide" Target="slides/slide26.xml"/><Relationship Id="rId35" Type="http://schemas.openxmlformats.org/officeDocument/2006/relationships/notesMaster" Target="notesMasters/notesMaster1.xml"/><Relationship Id="rId8" Type="http://schemas.openxmlformats.org/officeDocument/2006/relationships/slide" Target="slides/slide4.xml"/><Relationship Id="rId3" Type="http://schemas.openxmlformats.org/officeDocument/2006/relationships/customXml" Target="../customXml/item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openxmlformats.org/officeDocument/2006/relationships/slide" Target="slides/slide21.xml"/><Relationship Id="rId33" Type="http://schemas.openxmlformats.org/officeDocument/2006/relationships/slide" Target="slides/slide29.xml"/><Relationship Id="rId38" Type="http://schemas.openxmlformats.org/officeDocument/2006/relationships/theme" Target="theme/theme1.xml"/></Relationships>
</file>

<file path=ppt/comments/modernComment_1AD_5149511B.xml><?xml version="1.0" encoding="utf-8"?>
<p188:cmLst xmlns:a="http://schemas.openxmlformats.org/drawingml/2006/main" xmlns:r="http://schemas.openxmlformats.org/officeDocument/2006/relationships" xmlns:p188="http://schemas.microsoft.com/office/powerpoint/2018/8/main">
  <p188:cm id="{119106F8-8889-4910-9D66-8DC4E64BE4CD}" authorId="{702D3653-84C1-825B-8F2D-081F1E44EC7D}" created="2026-01-20T02:20:18.374">
    <ac:deMkLst xmlns:ac="http://schemas.microsoft.com/office/drawing/2013/main/command">
      <pc:docMk xmlns:pc="http://schemas.microsoft.com/office/powerpoint/2013/main/command"/>
      <pc:sldMk xmlns:pc="http://schemas.microsoft.com/office/powerpoint/2013/main/command" cId="1363759387" sldId="429"/>
      <ac:picMk id="8" creationId="{8A684715-568B-A337-D85D-ABFE6E4DDAB3}"/>
    </ac:deMkLst>
    <p188:txBody>
      <a:bodyPr/>
      <a:lstStyle/>
      <a:p>
        <a:r>
          <a:rPr lang="en-US"/>
          <a:t>PA will update the QR Code</a:t>
        </a:r>
      </a:p>
    </p188:txBody>
  </p188:cm>
</p188:cmLst>
</file>

<file path=ppt/comments/modernComment_7FBC12B4_56855629.xml><?xml version="1.0" encoding="utf-8"?>
<p188:cmLst xmlns:a="http://schemas.openxmlformats.org/drawingml/2006/main" xmlns:r="http://schemas.openxmlformats.org/officeDocument/2006/relationships" xmlns:p188="http://schemas.microsoft.com/office/powerpoint/2018/8/main">
  <p188:cm id="{05DEB63C-71FB-40E6-BF79-EB6B8B7D4CCC}" authorId="{702D3653-84C1-825B-8F2D-081F1E44EC7D}" created="2026-01-20T02:22:27.857">
    <pc:sldMkLst xmlns:pc="http://schemas.microsoft.com/office/powerpoint/2013/main/command">
      <pc:docMk/>
      <pc:sldMk cId="1451578921" sldId="2143031988"/>
    </pc:sldMkLst>
    <p188:txBody>
      <a:bodyPr/>
      <a:lstStyle/>
      <a:p>
        <a:r>
          <a:rPr lang="en-US"/>
          <a:t>PA Will Update QR Code</a:t>
        </a:r>
      </a:p>
    </p188:txBody>
  </p188:cm>
</p188:cmLst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37840" cy="466434"/>
          </a:xfrm>
          <a:prstGeom prst="rect">
            <a:avLst/>
          </a:prstGeom>
        </p:spPr>
        <p:txBody>
          <a:bodyPr vert="horz" lIns="93177" tIns="46589" rIns="93177" bIns="46589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970938" y="0"/>
            <a:ext cx="3037840" cy="466434"/>
          </a:xfrm>
          <a:prstGeom prst="rect">
            <a:avLst/>
          </a:prstGeom>
        </p:spPr>
        <p:txBody>
          <a:bodyPr vert="horz" lIns="93177" tIns="46589" rIns="93177" bIns="46589" rtlCol="0"/>
          <a:lstStyle>
            <a:lvl1pPr algn="r">
              <a:defRPr sz="1200"/>
            </a:lvl1pPr>
          </a:lstStyle>
          <a:p>
            <a:fld id="{04378E1D-C273-4A7C-8A03-A86D263DBFB0}" type="datetimeFigureOut">
              <a:rPr lang="en-US" smtClean="0"/>
              <a:t>10/18/2026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414463" y="1162050"/>
            <a:ext cx="4181475" cy="31369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3177" tIns="46589" rIns="93177" bIns="46589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701040" y="4473892"/>
            <a:ext cx="5608320" cy="3660458"/>
          </a:xfrm>
          <a:prstGeom prst="rect">
            <a:avLst/>
          </a:prstGeom>
        </p:spPr>
        <p:txBody>
          <a:bodyPr vert="horz" lIns="93177" tIns="46589" rIns="93177" bIns="46589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829967"/>
            <a:ext cx="3037840" cy="466433"/>
          </a:xfrm>
          <a:prstGeom prst="rect">
            <a:avLst/>
          </a:prstGeom>
        </p:spPr>
        <p:txBody>
          <a:bodyPr vert="horz" lIns="93177" tIns="46589" rIns="93177" bIns="46589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970938" y="8829967"/>
            <a:ext cx="3037840" cy="466433"/>
          </a:xfrm>
          <a:prstGeom prst="rect">
            <a:avLst/>
          </a:prstGeom>
        </p:spPr>
        <p:txBody>
          <a:bodyPr vert="horz" lIns="93177" tIns="46589" rIns="93177" bIns="46589" rtlCol="0" anchor="b"/>
          <a:lstStyle>
            <a:lvl1pPr algn="r">
              <a:defRPr sz="1200"/>
            </a:lvl1pPr>
          </a:lstStyle>
          <a:p>
            <a:fld id="{22A7FF3F-4D7A-4DF4-A166-D12793E3B11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2415613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7AF initiative (USAF and 7AF only)</a:t>
            </a:r>
          </a:p>
          <a:p>
            <a:pPr lvl="1"/>
            <a:r>
              <a:rPr lang="en-US" dirty="0"/>
              <a:t>Phase 1: July 2024 – Oct 2025 (36 FS)</a:t>
            </a:r>
          </a:p>
          <a:p>
            <a:pPr lvl="1"/>
            <a:r>
              <a:rPr lang="en-US" dirty="0"/>
              <a:t>Phase 2: Nov 2025 – July 2026 (35 FS)</a:t>
            </a:r>
          </a:p>
          <a:p>
            <a:pPr lvl="1"/>
            <a:r>
              <a:rPr lang="en-US" dirty="0"/>
              <a:t>Experimental test – 2 x ~30-31 Primary Aircraft Assigned Super Squadrons at Osan AB</a:t>
            </a:r>
          </a:p>
          <a:p>
            <a:pPr lvl="1"/>
            <a:r>
              <a:rPr lang="en-US" dirty="0"/>
              <a:t>Korean Basing Action = permanent (TBD)</a:t>
            </a:r>
          </a:p>
          <a:p>
            <a:pPr lvl="1"/>
            <a:r>
              <a:rPr lang="en-US" dirty="0"/>
              <a:t>Maximize efficiencies in one location to increase sortie generation</a:t>
            </a:r>
          </a:p>
          <a:p>
            <a:pPr lvl="1"/>
            <a:r>
              <a:rPr lang="en-US" dirty="0"/>
              <a:t>(LOEs: F2N!, Invest in Osan AB)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2A7FF3F-4D7A-4DF4-A166-D12793E3B11B}" type="slidenum">
              <a:rPr lang="en-US" smtClean="0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2731186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GPM: Add MHS appointments online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2A7FF3F-4D7A-4DF4-A166-D12793E3B11B}" type="slidenum">
              <a:rPr lang="en-US" smtClean="0"/>
              <a:t>14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6266049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Line 2"/>
          <p:cNvSpPr>
            <a:spLocks noChangeShapeType="1"/>
          </p:cNvSpPr>
          <p:nvPr/>
        </p:nvSpPr>
        <p:spPr bwMode="auto">
          <a:xfrm>
            <a:off x="381000" y="6451600"/>
            <a:ext cx="8382000" cy="0"/>
          </a:xfrm>
          <a:prstGeom prst="line">
            <a:avLst/>
          </a:prstGeom>
          <a:noFill/>
          <a:ln w="57150">
            <a:solidFill>
              <a:srgbClr val="0C2D83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endParaRPr lang="en-US" sz="1800">
              <a:solidFill>
                <a:srgbClr val="000000"/>
              </a:solidFill>
            </a:endParaRPr>
          </a:p>
        </p:txBody>
      </p:sp>
      <p:sp>
        <p:nvSpPr>
          <p:cNvPr id="4" name="Text Box 3"/>
          <p:cNvSpPr txBox="1">
            <a:spLocks noChangeArrowheads="1"/>
          </p:cNvSpPr>
          <p:nvPr/>
        </p:nvSpPr>
        <p:spPr bwMode="auto">
          <a:xfrm>
            <a:off x="1270000" y="1233490"/>
            <a:ext cx="6553200" cy="4001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0" fontAlgn="base" hangingPunct="0">
              <a:spcBef>
                <a:spcPct val="50000"/>
              </a:spcBef>
              <a:spcAft>
                <a:spcPct val="0"/>
              </a:spcAft>
              <a:defRPr/>
            </a:pPr>
            <a:r>
              <a:rPr lang="en-US" altLang="en-US" sz="2000" b="1">
                <a:solidFill>
                  <a:srgbClr val="151C77"/>
                </a:solidFill>
                <a:latin typeface="Century Schoolbook" panose="02040604050505020304" pitchFamily="18" charset="0"/>
              </a:rPr>
              <a:t>I n t e g r i t y  -  S e r v i c e  -  E x c e l l e n c e</a:t>
            </a:r>
          </a:p>
        </p:txBody>
      </p:sp>
      <p:sp>
        <p:nvSpPr>
          <p:cNvPr id="5" name="Text Box 4"/>
          <p:cNvSpPr txBox="1">
            <a:spLocks noChangeArrowheads="1"/>
          </p:cNvSpPr>
          <p:nvPr/>
        </p:nvSpPr>
        <p:spPr bwMode="auto">
          <a:xfrm>
            <a:off x="2603203" y="500066"/>
            <a:ext cx="4053482" cy="6463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lang="en-US" altLang="en-US" sz="3600" b="1">
                <a:solidFill>
                  <a:srgbClr val="161670"/>
                </a:solidFill>
              </a:rPr>
              <a:t>51st Fighter Wing</a:t>
            </a:r>
          </a:p>
        </p:txBody>
      </p:sp>
      <p:sp>
        <p:nvSpPr>
          <p:cNvPr id="6" name="Line 5"/>
          <p:cNvSpPr>
            <a:spLocks noChangeShapeType="1"/>
          </p:cNvSpPr>
          <p:nvPr/>
        </p:nvSpPr>
        <p:spPr bwMode="auto">
          <a:xfrm>
            <a:off x="381000" y="1231900"/>
            <a:ext cx="8382000" cy="0"/>
          </a:xfrm>
          <a:prstGeom prst="line">
            <a:avLst/>
          </a:prstGeom>
          <a:noFill/>
          <a:ln w="57150">
            <a:solidFill>
              <a:srgbClr val="0C2D83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endParaRPr lang="en-US" sz="1800">
              <a:solidFill>
                <a:srgbClr val="000000"/>
              </a:solidFill>
            </a:endParaRPr>
          </a:p>
        </p:txBody>
      </p:sp>
      <p:pic>
        <p:nvPicPr>
          <p:cNvPr id="7" name="Picture 14" descr="51 FW - Leading the Charge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6888" y="2309817"/>
            <a:ext cx="3535362" cy="34877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9" name="Picture 16" descr="51 FW - Leading the Charge.PNG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2438" y="200025"/>
            <a:ext cx="887412" cy="876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12328" name="Rectangle 8"/>
          <p:cNvSpPr>
            <a:spLocks noGrp="1" noChangeArrowheads="1"/>
          </p:cNvSpPr>
          <p:nvPr>
            <p:ph type="subTitle" idx="1"/>
          </p:nvPr>
        </p:nvSpPr>
        <p:spPr>
          <a:xfrm>
            <a:off x="4095750" y="3924300"/>
            <a:ext cx="4495800" cy="1047750"/>
          </a:xfrm>
        </p:spPr>
        <p:txBody>
          <a:bodyPr/>
          <a:lstStyle>
            <a:lvl1pPr marL="0" indent="0" algn="r">
              <a:buFont typeface="Wingdings" pitchFamily="2" charset="2"/>
              <a:buNone/>
              <a:defRPr sz="2800"/>
            </a:lvl1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10" name="Rectangle 4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7988300" y="6518275"/>
            <a:ext cx="114300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0" fontAlgn="auto" hangingPunct="0">
              <a:spcBef>
                <a:spcPts val="0"/>
              </a:spcBef>
              <a:spcAft>
                <a:spcPts val="0"/>
              </a:spcAft>
              <a:defRPr sz="1000" i="0">
                <a:solidFill>
                  <a:srgbClr val="969696"/>
                </a:solidFill>
                <a:latin typeface="Arial" pitchFamily="34" charset="0"/>
                <a:cs typeface="+mn-cs"/>
              </a:defRPr>
            </a:lvl1pPr>
          </a:lstStyle>
          <a:p>
            <a:pPr>
              <a:defRPr/>
            </a:pPr>
            <a:fld id="{BBFB20FB-CB9A-424A-B4B6-73D7B9241CBC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58065464"/>
      </p:ext>
    </p:extLst>
  </p:cSld>
  <p:clrMapOvr>
    <a:masterClrMapping/>
  </p:clrMapOvr>
  <p:transition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ctr"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0"/>
          </p:nvPr>
        </p:nvSpPr>
        <p:spPr>
          <a:xfrm>
            <a:off x="8750300" y="6518275"/>
            <a:ext cx="381000" cy="304800"/>
          </a:xfrm>
        </p:spPr>
        <p:txBody>
          <a:bodyPr/>
          <a:lstStyle/>
          <a:p>
            <a:pPr>
              <a:defRPr/>
            </a:pPr>
            <a:fld id="{BBFB20FB-CB9A-424A-B4B6-73D7B9241CBC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  <p:sp>
        <p:nvSpPr>
          <p:cNvPr id="5" name="Content Placeholder 4"/>
          <p:cNvSpPr>
            <a:spLocks noGrp="1"/>
          </p:cNvSpPr>
          <p:nvPr>
            <p:ph sz="quarter" idx="11"/>
          </p:nvPr>
        </p:nvSpPr>
        <p:spPr>
          <a:xfrm>
            <a:off x="365125" y="1471613"/>
            <a:ext cx="8447088" cy="487045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8" name="Text Placeholder 7"/>
          <p:cNvSpPr>
            <a:spLocks noGrp="1"/>
          </p:cNvSpPr>
          <p:nvPr>
            <p:ph type="body" sz="quarter" idx="12"/>
          </p:nvPr>
        </p:nvSpPr>
        <p:spPr>
          <a:xfrm>
            <a:off x="7431088" y="6518275"/>
            <a:ext cx="1319212" cy="304800"/>
          </a:xfrm>
        </p:spPr>
        <p:txBody>
          <a:bodyPr/>
          <a:lstStyle>
            <a:lvl1pPr marL="0" indent="0">
              <a:buFontTx/>
              <a:buNone/>
              <a:defRPr sz="1000">
                <a:solidFill>
                  <a:schemeClr val="tx1"/>
                </a:solidFill>
              </a:defRPr>
            </a:lvl1pPr>
            <a:lvl2pPr marL="406389" indent="0">
              <a:buFontTx/>
              <a:buNone/>
              <a:defRPr sz="1000">
                <a:solidFill>
                  <a:schemeClr val="tx1"/>
                </a:solidFill>
              </a:defRPr>
            </a:lvl2pPr>
            <a:lvl3pPr marL="803255" indent="0">
              <a:buFontTx/>
              <a:buNone/>
              <a:defRPr sz="1000">
                <a:solidFill>
                  <a:schemeClr val="tx1"/>
                </a:solidFill>
              </a:defRPr>
            </a:lvl3pPr>
            <a:lvl4pPr marL="1371566" indent="0">
              <a:buFontTx/>
              <a:buNone/>
              <a:defRPr sz="1000">
                <a:solidFill>
                  <a:schemeClr val="tx1"/>
                </a:solidFill>
              </a:defRPr>
            </a:lvl4pPr>
            <a:lvl5pPr marL="1828755" indent="0">
              <a:buFontTx/>
              <a:buNone/>
              <a:defRPr sz="1000">
                <a:solidFill>
                  <a:schemeClr val="tx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252528871"/>
      </p:ext>
    </p:extLst>
  </p:cSld>
  <p:clrMapOvr>
    <a:masterClrMapping/>
  </p:clrMapOvr>
  <p:transition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22154" y="194619"/>
            <a:ext cx="6733029" cy="1016114"/>
          </a:xfrm>
        </p:spPr>
        <p:txBody>
          <a:bodyPr/>
          <a:lstStyle>
            <a:lvl1pPr algn="ctr">
              <a:defRPr sz="36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11"/>
          </p:nvPr>
        </p:nvSpPr>
        <p:spPr>
          <a:xfrm>
            <a:off x="365125" y="1471613"/>
            <a:ext cx="8447088" cy="487045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0" name="Rectangle 4">
            <a:extLst>
              <a:ext uri="{FF2B5EF4-FFF2-40B4-BE49-F238E27FC236}">
                <a16:creationId xmlns:a16="http://schemas.microsoft.com/office/drawing/2014/main" id="{B9AF9D3D-67C0-3E48-2346-63A9D619EF1A}"/>
              </a:ext>
            </a:extLst>
          </p:cNvPr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7988300" y="6518275"/>
            <a:ext cx="114300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29" tIns="45714" rIns="91429" bIns="45714" numCol="1" anchor="t" anchorCtr="0" compatLnSpc="1">
            <a:prstTxWarp prst="textNoShape">
              <a:avLst/>
            </a:prstTxWarp>
          </a:bodyPr>
          <a:lstStyle>
            <a:lvl1pPr algn="r" eaLnBrk="0" hangingPunct="0">
              <a:defRPr sz="1000">
                <a:solidFill>
                  <a:srgbClr val="969696"/>
                </a:solidFill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7B6A8F7A-6063-476F-B19C-50FFE16C23F2}" type="slidenum">
              <a:rPr lang="en-US" smtClean="0">
                <a:cs typeface="Arial" charset="0"/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‹#›</a:t>
            </a:fld>
            <a:endParaRPr lang="en-US">
              <a:solidFill>
                <a:srgbClr val="808080"/>
              </a:solidFill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258130547"/>
      </p:ext>
    </p:extLst>
  </p:cSld>
  <p:clrMapOvr>
    <a:masterClrMapping/>
  </p:clrMapOvr>
  <p:transition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470DCC9-90CE-4513-A649-93321E8CDF5E}" type="slidenum">
              <a:rPr lang="en-US"/>
              <a:pPr>
                <a:defRPr/>
              </a:pPr>
              <a:t>‹#›</a:t>
            </a:fld>
            <a:endParaRPr lang="en-US" dirty="0">
              <a:solidFill>
                <a:srgbClr val="80808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6249170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.png"/><Relationship Id="rId5" Type="http://schemas.openxmlformats.org/officeDocument/2006/relationships/theme" Target="../theme/theme1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body" idx="1"/>
          </p:nvPr>
        </p:nvSpPr>
        <p:spPr bwMode="auto">
          <a:xfrm>
            <a:off x="533402" y="1536700"/>
            <a:ext cx="8131175" cy="4324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text styles</a:t>
            </a:r>
          </a:p>
          <a:p>
            <a:pPr lvl="1"/>
            <a:r>
              <a:rPr lang="en-US" altLang="en-US"/>
              <a:t>Second level</a:t>
            </a:r>
          </a:p>
          <a:p>
            <a:pPr lvl="2"/>
            <a:r>
              <a:rPr lang="en-US" altLang="en-US"/>
              <a:t>Third level</a:t>
            </a:r>
          </a:p>
        </p:txBody>
      </p:sp>
      <p:sp>
        <p:nvSpPr>
          <p:cNvPr id="311300" name="Rectangle 4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7988300" y="6518275"/>
            <a:ext cx="114300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0" fontAlgn="auto" hangingPunct="0">
              <a:spcBef>
                <a:spcPts val="0"/>
              </a:spcBef>
              <a:spcAft>
                <a:spcPts val="0"/>
              </a:spcAft>
              <a:defRPr sz="1000" i="0">
                <a:solidFill>
                  <a:srgbClr val="969696"/>
                </a:solidFill>
                <a:latin typeface="Arial" pitchFamily="34" charset="0"/>
                <a:cs typeface="+mn-cs"/>
              </a:defRPr>
            </a:lvl1pPr>
          </a:lstStyle>
          <a:p>
            <a:pPr>
              <a:defRPr/>
            </a:pPr>
            <a:fld id="{BBFB20FB-CB9A-424A-B4B6-73D7B9241CBC}" type="slidenum">
              <a:rPr lang="en-US"/>
              <a:pPr>
                <a:defRPr/>
              </a:pPr>
              <a:t>‹#›</a:t>
            </a:fld>
            <a:endParaRPr lang="en-US"/>
          </a:p>
        </p:txBody>
      </p:sp>
      <p:sp>
        <p:nvSpPr>
          <p:cNvPr id="1028" name="Rectangle 6"/>
          <p:cNvSpPr>
            <a:spLocks noGrp="1" noChangeArrowheads="1"/>
          </p:cNvSpPr>
          <p:nvPr>
            <p:ph type="title"/>
          </p:nvPr>
        </p:nvSpPr>
        <p:spPr bwMode="auto">
          <a:xfrm>
            <a:off x="1663700" y="76200"/>
            <a:ext cx="7086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Title of Slide</a:t>
            </a:r>
          </a:p>
        </p:txBody>
      </p:sp>
      <p:sp>
        <p:nvSpPr>
          <p:cNvPr id="1029" name="Line 7"/>
          <p:cNvSpPr>
            <a:spLocks noChangeShapeType="1"/>
          </p:cNvSpPr>
          <p:nvPr/>
        </p:nvSpPr>
        <p:spPr bwMode="auto">
          <a:xfrm>
            <a:off x="381000" y="6451600"/>
            <a:ext cx="8382000" cy="0"/>
          </a:xfrm>
          <a:prstGeom prst="line">
            <a:avLst/>
          </a:prstGeom>
          <a:noFill/>
          <a:ln w="57150">
            <a:solidFill>
              <a:srgbClr val="0C2D83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endParaRPr lang="en-US" sz="1800">
              <a:solidFill>
                <a:srgbClr val="000000"/>
              </a:solidFill>
            </a:endParaRPr>
          </a:p>
        </p:txBody>
      </p:sp>
      <p:sp>
        <p:nvSpPr>
          <p:cNvPr id="1030" name="Line 8"/>
          <p:cNvSpPr>
            <a:spLocks noChangeShapeType="1"/>
          </p:cNvSpPr>
          <p:nvPr/>
        </p:nvSpPr>
        <p:spPr bwMode="auto">
          <a:xfrm>
            <a:off x="381000" y="1231900"/>
            <a:ext cx="8382000" cy="0"/>
          </a:xfrm>
          <a:prstGeom prst="line">
            <a:avLst/>
          </a:prstGeom>
          <a:noFill/>
          <a:ln w="57150">
            <a:solidFill>
              <a:srgbClr val="0C2D83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endParaRPr lang="en-US" sz="1800">
              <a:solidFill>
                <a:srgbClr val="000000"/>
              </a:solidFill>
            </a:endParaRPr>
          </a:p>
        </p:txBody>
      </p:sp>
      <p:pic>
        <p:nvPicPr>
          <p:cNvPr id="1033" name="Picture 9" descr="51 FW - Leading the Charge.PNG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2438" y="200025"/>
            <a:ext cx="887412" cy="876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" name="Rectangle 4"/>
          <p:cNvSpPr txBox="1">
            <a:spLocks noChangeArrowheads="1"/>
          </p:cNvSpPr>
          <p:nvPr userDrawn="1"/>
        </p:nvSpPr>
        <p:spPr bwMode="auto">
          <a:xfrm>
            <a:off x="1339850" y="6461124"/>
            <a:ext cx="6765405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defPPr>
              <a:defRPr lang="en-US"/>
            </a:defPPr>
            <a:lvl1pPr marL="0" algn="r" defTabSz="914400" rtl="0" eaLnBrk="0" fontAlgn="auto" latinLnBrk="0" hangingPunct="0">
              <a:spcBef>
                <a:spcPts val="0"/>
              </a:spcBef>
              <a:spcAft>
                <a:spcPts val="0"/>
              </a:spcAft>
              <a:defRPr sz="1000" i="0" kern="1200">
                <a:solidFill>
                  <a:srgbClr val="969696"/>
                </a:solidFill>
                <a:latin typeface="Arial" pitchFamily="34" charset="0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1" i="1" u="none" strike="noStrike" kern="1200" cap="none" spc="0" normalizeH="0" baseline="0" noProof="0">
                <a:ln>
                  <a:noFill/>
                </a:ln>
                <a:solidFill>
                  <a:srgbClr val="151C77"/>
                </a:solidFill>
                <a:effectLst/>
                <a:uLnTx/>
                <a:uFillTx/>
                <a:latin typeface="Century Schoolbook" pitchFamily="18" charset="0"/>
                <a:ea typeface="+mn-ea"/>
                <a:cs typeface="Arial" charset="0"/>
              </a:rPr>
              <a:t>We Guard the Freedom of 51 Million People</a:t>
            </a:r>
          </a:p>
        </p:txBody>
      </p:sp>
    </p:spTree>
    <p:extLst>
      <p:ext uri="{BB962C8B-B14F-4D97-AF65-F5344CB8AC3E}">
        <p14:creationId xmlns:p14="http://schemas.microsoft.com/office/powerpoint/2010/main" val="69496797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5" r:id="rId1"/>
    <p:sldLayoutId id="2147483667" r:id="rId2"/>
    <p:sldLayoutId id="2147483668" r:id="rId3"/>
    <p:sldLayoutId id="2147483669" r:id="rId4"/>
  </p:sldLayoutIdLst>
  <p:transition/>
  <p:hf hdr="0" ftr="0" dt="0"/>
  <p:txStyles>
    <p:titleStyle>
      <a:lvl1pPr algn="r" rtl="0" eaLnBrk="0" fontAlgn="base" hangingPunct="0">
        <a:spcBef>
          <a:spcPct val="0"/>
        </a:spcBef>
        <a:spcAft>
          <a:spcPct val="0"/>
        </a:spcAft>
        <a:defRPr sz="4000" b="1">
          <a:solidFill>
            <a:srgbClr val="151C77"/>
          </a:solidFill>
          <a:latin typeface="+mj-lt"/>
          <a:ea typeface="+mj-ea"/>
          <a:cs typeface="+mj-cs"/>
        </a:defRPr>
      </a:lvl1pPr>
      <a:lvl2pPr algn="r" rtl="0" eaLnBrk="0" fontAlgn="base" hangingPunct="0">
        <a:spcBef>
          <a:spcPct val="0"/>
        </a:spcBef>
        <a:spcAft>
          <a:spcPct val="0"/>
        </a:spcAft>
        <a:defRPr sz="4000" b="1">
          <a:solidFill>
            <a:srgbClr val="151C77"/>
          </a:solidFill>
          <a:latin typeface="Arial" pitchFamily="34" charset="0"/>
        </a:defRPr>
      </a:lvl2pPr>
      <a:lvl3pPr algn="r" rtl="0" eaLnBrk="0" fontAlgn="base" hangingPunct="0">
        <a:spcBef>
          <a:spcPct val="0"/>
        </a:spcBef>
        <a:spcAft>
          <a:spcPct val="0"/>
        </a:spcAft>
        <a:defRPr sz="4000" b="1">
          <a:solidFill>
            <a:srgbClr val="151C77"/>
          </a:solidFill>
          <a:latin typeface="Arial" pitchFamily="34" charset="0"/>
        </a:defRPr>
      </a:lvl3pPr>
      <a:lvl4pPr algn="r" rtl="0" eaLnBrk="0" fontAlgn="base" hangingPunct="0">
        <a:spcBef>
          <a:spcPct val="0"/>
        </a:spcBef>
        <a:spcAft>
          <a:spcPct val="0"/>
        </a:spcAft>
        <a:defRPr sz="4000" b="1">
          <a:solidFill>
            <a:srgbClr val="151C77"/>
          </a:solidFill>
          <a:latin typeface="Arial" pitchFamily="34" charset="0"/>
        </a:defRPr>
      </a:lvl4pPr>
      <a:lvl5pPr algn="r" rtl="0" eaLnBrk="0" fontAlgn="base" hangingPunct="0">
        <a:spcBef>
          <a:spcPct val="0"/>
        </a:spcBef>
        <a:spcAft>
          <a:spcPct val="0"/>
        </a:spcAft>
        <a:defRPr sz="4000" b="1">
          <a:solidFill>
            <a:srgbClr val="151C77"/>
          </a:solidFill>
          <a:latin typeface="Arial" pitchFamily="34" charset="0"/>
        </a:defRPr>
      </a:lvl5pPr>
      <a:lvl6pPr marL="457189" algn="r" rtl="0" eaLnBrk="1" fontAlgn="base" hangingPunct="1">
        <a:spcBef>
          <a:spcPct val="0"/>
        </a:spcBef>
        <a:spcAft>
          <a:spcPct val="0"/>
        </a:spcAft>
        <a:defRPr sz="4000" b="1">
          <a:solidFill>
            <a:srgbClr val="151C77"/>
          </a:solidFill>
          <a:latin typeface="Arial" pitchFamily="34" charset="0"/>
        </a:defRPr>
      </a:lvl6pPr>
      <a:lvl7pPr marL="914377" algn="r" rtl="0" eaLnBrk="1" fontAlgn="base" hangingPunct="1">
        <a:spcBef>
          <a:spcPct val="0"/>
        </a:spcBef>
        <a:spcAft>
          <a:spcPct val="0"/>
        </a:spcAft>
        <a:defRPr sz="4000" b="1">
          <a:solidFill>
            <a:srgbClr val="151C77"/>
          </a:solidFill>
          <a:latin typeface="Arial" pitchFamily="34" charset="0"/>
        </a:defRPr>
      </a:lvl7pPr>
      <a:lvl8pPr marL="1371566" algn="r" rtl="0" eaLnBrk="1" fontAlgn="base" hangingPunct="1">
        <a:spcBef>
          <a:spcPct val="0"/>
        </a:spcBef>
        <a:spcAft>
          <a:spcPct val="0"/>
        </a:spcAft>
        <a:defRPr sz="4000" b="1">
          <a:solidFill>
            <a:srgbClr val="151C77"/>
          </a:solidFill>
          <a:latin typeface="Arial" pitchFamily="34" charset="0"/>
        </a:defRPr>
      </a:lvl8pPr>
      <a:lvl9pPr marL="1828754" algn="r" rtl="0" eaLnBrk="1" fontAlgn="base" hangingPunct="1">
        <a:spcBef>
          <a:spcPct val="0"/>
        </a:spcBef>
        <a:spcAft>
          <a:spcPct val="0"/>
        </a:spcAft>
        <a:defRPr sz="4000" b="1">
          <a:solidFill>
            <a:srgbClr val="151C77"/>
          </a:solidFill>
          <a:latin typeface="Arial" pitchFamily="34" charset="0"/>
        </a:defRPr>
      </a:lvl9pPr>
    </p:titleStyle>
    <p:bodyStyle>
      <a:lvl1pPr marL="285744" indent="-285744" algn="l" rtl="0" eaLnBrk="0" fontAlgn="base" hangingPunct="0">
        <a:spcBef>
          <a:spcPct val="20000"/>
        </a:spcBef>
        <a:spcAft>
          <a:spcPct val="0"/>
        </a:spcAft>
        <a:buClr>
          <a:srgbClr val="151C77"/>
        </a:buClr>
        <a:buSzPct val="120000"/>
        <a:buFont typeface="Wingdings" panose="05000000000000000000" pitchFamily="2" charset="2"/>
        <a:buChar char="§"/>
        <a:defRPr sz="2400" b="1">
          <a:solidFill>
            <a:srgbClr val="151C77"/>
          </a:solidFill>
          <a:latin typeface="+mn-lt"/>
          <a:ea typeface="+mn-ea"/>
          <a:cs typeface="+mn-cs"/>
        </a:defRPr>
      </a:lvl1pPr>
      <a:lvl2pPr marL="688957" indent="-282568" algn="l" rtl="0" eaLnBrk="0" fontAlgn="base" hangingPunct="0">
        <a:spcBef>
          <a:spcPct val="20000"/>
        </a:spcBef>
        <a:spcAft>
          <a:spcPct val="0"/>
        </a:spcAft>
        <a:buClr>
          <a:srgbClr val="151C77"/>
        </a:buClr>
        <a:buSzPct val="120000"/>
        <a:buFont typeface="Wingdings" panose="05000000000000000000" pitchFamily="2" charset="2"/>
        <a:buChar char="§"/>
        <a:defRPr sz="2200" b="1">
          <a:solidFill>
            <a:srgbClr val="151C77"/>
          </a:solidFill>
          <a:latin typeface="+mn-lt"/>
        </a:defRPr>
      </a:lvl2pPr>
      <a:lvl3pPr marL="1027088" indent="-223833" algn="l" rtl="0" eaLnBrk="0" fontAlgn="base" hangingPunct="0">
        <a:spcBef>
          <a:spcPct val="20000"/>
        </a:spcBef>
        <a:spcAft>
          <a:spcPct val="0"/>
        </a:spcAft>
        <a:buClr>
          <a:srgbClr val="151C77"/>
        </a:buClr>
        <a:buSzPct val="120000"/>
        <a:buFont typeface="Wingdings" panose="05000000000000000000" pitchFamily="2" charset="2"/>
        <a:buChar char="§"/>
        <a:defRPr b="1">
          <a:solidFill>
            <a:srgbClr val="151C77"/>
          </a:solidFill>
          <a:latin typeface="+mn-lt"/>
        </a:defRPr>
      </a:lvl3pPr>
      <a:lvl4pPr marL="1600160" indent="-228594" algn="l" rtl="0" eaLnBrk="0" fontAlgn="base" hangingPunct="0">
        <a:spcBef>
          <a:spcPct val="20000"/>
        </a:spcBef>
        <a:spcAft>
          <a:spcPct val="0"/>
        </a:spcAft>
        <a:buClr>
          <a:srgbClr val="003399"/>
        </a:buClr>
        <a:buSzPct val="80000"/>
        <a:buFont typeface="Wingdings" panose="05000000000000000000" pitchFamily="2" charset="2"/>
        <a:buChar char="n"/>
        <a:defRPr sz="2000">
          <a:solidFill>
            <a:schemeClr val="tx1"/>
          </a:solidFill>
          <a:latin typeface="+mn-lt"/>
        </a:defRPr>
      </a:lvl4pPr>
      <a:lvl5pPr marL="2057349" indent="-228594" algn="l" rtl="0" eaLnBrk="0" fontAlgn="base" hangingPunct="0">
        <a:spcBef>
          <a:spcPct val="20000"/>
        </a:spcBef>
        <a:spcAft>
          <a:spcPct val="0"/>
        </a:spcAft>
        <a:buClr>
          <a:srgbClr val="003399"/>
        </a:buClr>
        <a:buSzPct val="80000"/>
        <a:buFont typeface="Wingdings" panose="05000000000000000000" pitchFamily="2" charset="2"/>
        <a:buChar char="n"/>
        <a:defRPr sz="2000">
          <a:solidFill>
            <a:schemeClr val="tx1"/>
          </a:solidFill>
          <a:latin typeface="+mn-lt"/>
        </a:defRPr>
      </a:lvl5pPr>
      <a:lvl6pPr marL="2514537" indent="-228594" algn="l" rtl="0" eaLnBrk="1" fontAlgn="base" hangingPunct="1">
        <a:spcBef>
          <a:spcPct val="20000"/>
        </a:spcBef>
        <a:spcAft>
          <a:spcPct val="0"/>
        </a:spcAft>
        <a:buClr>
          <a:srgbClr val="003399"/>
        </a:buClr>
        <a:buSzPct val="80000"/>
        <a:buFont typeface="Wingdings" pitchFamily="2" charset="2"/>
        <a:buChar char="n"/>
        <a:defRPr sz="2000">
          <a:solidFill>
            <a:schemeClr val="tx1"/>
          </a:solidFill>
          <a:latin typeface="+mn-lt"/>
        </a:defRPr>
      </a:lvl6pPr>
      <a:lvl7pPr marL="2971726" indent="-228594" algn="l" rtl="0" eaLnBrk="1" fontAlgn="base" hangingPunct="1">
        <a:spcBef>
          <a:spcPct val="20000"/>
        </a:spcBef>
        <a:spcAft>
          <a:spcPct val="0"/>
        </a:spcAft>
        <a:buClr>
          <a:srgbClr val="003399"/>
        </a:buClr>
        <a:buSzPct val="80000"/>
        <a:buFont typeface="Wingdings" pitchFamily="2" charset="2"/>
        <a:buChar char="n"/>
        <a:defRPr sz="2000">
          <a:solidFill>
            <a:schemeClr val="tx1"/>
          </a:solidFill>
          <a:latin typeface="+mn-lt"/>
        </a:defRPr>
      </a:lvl7pPr>
      <a:lvl8pPr marL="3428914" indent="-228594" algn="l" rtl="0" eaLnBrk="1" fontAlgn="base" hangingPunct="1">
        <a:spcBef>
          <a:spcPct val="20000"/>
        </a:spcBef>
        <a:spcAft>
          <a:spcPct val="0"/>
        </a:spcAft>
        <a:buClr>
          <a:srgbClr val="003399"/>
        </a:buClr>
        <a:buSzPct val="80000"/>
        <a:buFont typeface="Wingdings" pitchFamily="2" charset="2"/>
        <a:buChar char="n"/>
        <a:defRPr sz="2000">
          <a:solidFill>
            <a:schemeClr val="tx1"/>
          </a:solidFill>
          <a:latin typeface="+mn-lt"/>
        </a:defRPr>
      </a:lvl8pPr>
      <a:lvl9pPr marL="3886103" indent="-228594" algn="l" rtl="0" eaLnBrk="1" fontAlgn="base" hangingPunct="1">
        <a:spcBef>
          <a:spcPct val="20000"/>
        </a:spcBef>
        <a:spcAft>
          <a:spcPct val="0"/>
        </a:spcAft>
        <a:buClr>
          <a:srgbClr val="003399"/>
        </a:buClr>
        <a:buSzPct val="80000"/>
        <a:buFont typeface="Wingdings" pitchFamily="2" charset="2"/>
        <a:buChar char="n"/>
        <a:defRPr sz="20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189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377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566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754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5943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131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320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509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microsoft.com/office/2018/10/relationships/comments" Target="../comments/modernComment_1AD_5149511B.xml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4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3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4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4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g"/><Relationship Id="rId1" Type="http://schemas.openxmlformats.org/officeDocument/2006/relationships/slideLayout" Target="../slideLayouts/slideLayout3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3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3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3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hyperlink" Target="https://www.hopkinsmedicine.org/patient-care/patients-visitors/patient-family-advisory-councils" TargetMode="External"/><Relationship Id="rId1" Type="http://schemas.openxmlformats.org/officeDocument/2006/relationships/slideLayout" Target="../slideLayouts/slideLayout3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emf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3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eg"/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3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hyperlink" Target="mailto:usaf.osan.51-mdg.mbx.osan-efmpm@health.mil" TargetMode="External"/><Relationship Id="rId1" Type="http://schemas.openxmlformats.org/officeDocument/2006/relationships/slideLayout" Target="../slideLayouts/slideLayout3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hyperlink" Target="mailto:usaf.osan.51-mdg.mbx.osan-efmpm@health.mil" TargetMode="External"/><Relationship Id="rId1" Type="http://schemas.openxmlformats.org/officeDocument/2006/relationships/slideLayout" Target="../slideLayouts/slideLayout3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hyperlink" Target="mailto:michael.b.flannery.mil@health.mil" TargetMode="External"/><Relationship Id="rId1" Type="http://schemas.openxmlformats.org/officeDocument/2006/relationships/slideLayout" Target="../slideLayouts/slideLayout3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microsoft.com/office/2018/10/relationships/comments" Target="../comments/modernComment_7FBC12B4_56855629.xml"/><Relationship Id="rId1" Type="http://schemas.openxmlformats.org/officeDocument/2006/relationships/slideLayout" Target="../slideLayouts/slideLayout3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9A4C452A-1562-8888-CE0A-B868E348DDA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3200"/>
              <a:t>Scan Here to Submit a Question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11CFE3CF-3D63-8EBB-04B7-785E07D5BC9B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BBFB20FB-CB9A-424A-B4B6-73D7B9241CBC}" type="slidenum">
              <a:rPr lang="en-US" smtClean="0"/>
              <a:pPr>
                <a:defRPr/>
              </a:pPr>
              <a:t>1</a:t>
            </a:fld>
            <a:endParaRPr lang="en-US"/>
          </a:p>
        </p:txBody>
      </p:sp>
      <p:sp>
        <p:nvSpPr>
          <p:cNvPr id="7" name="Content Placeholder 3">
            <a:extLst>
              <a:ext uri="{FF2B5EF4-FFF2-40B4-BE49-F238E27FC236}">
                <a16:creationId xmlns:a16="http://schemas.microsoft.com/office/drawing/2014/main" id="{71635F8E-BF08-833F-BDC7-23D9F14ECC82}"/>
              </a:ext>
            </a:extLst>
          </p:cNvPr>
          <p:cNvSpPr txBox="1">
            <a:spLocks/>
          </p:cNvSpPr>
          <p:nvPr/>
        </p:nvSpPr>
        <p:spPr bwMode="auto">
          <a:xfrm>
            <a:off x="2527787" y="5033581"/>
            <a:ext cx="4088424" cy="5099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285744" indent="-285744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151C77"/>
              </a:buClr>
              <a:buSzPct val="120000"/>
              <a:buFont typeface="Wingdings" panose="05000000000000000000" pitchFamily="2" charset="2"/>
              <a:buChar char="§"/>
              <a:defRPr sz="2400" b="1">
                <a:solidFill>
                  <a:srgbClr val="151C77"/>
                </a:solidFill>
                <a:latin typeface="+mn-lt"/>
                <a:ea typeface="+mn-ea"/>
                <a:cs typeface="+mn-cs"/>
              </a:defRPr>
            </a:lvl1pPr>
            <a:lvl2pPr marL="688957" indent="-282568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151C77"/>
              </a:buClr>
              <a:buSzPct val="120000"/>
              <a:buFont typeface="Wingdings" panose="05000000000000000000" pitchFamily="2" charset="2"/>
              <a:buChar char="§"/>
              <a:defRPr sz="2200" b="1">
                <a:solidFill>
                  <a:srgbClr val="151C77"/>
                </a:solidFill>
                <a:latin typeface="+mn-lt"/>
              </a:defRPr>
            </a:lvl2pPr>
            <a:lvl3pPr marL="1027088" indent="-223833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151C77"/>
              </a:buClr>
              <a:buSzPct val="120000"/>
              <a:buFont typeface="Wingdings" panose="05000000000000000000" pitchFamily="2" charset="2"/>
              <a:buChar char="§"/>
              <a:defRPr b="1">
                <a:solidFill>
                  <a:srgbClr val="151C77"/>
                </a:solidFill>
                <a:latin typeface="+mn-lt"/>
              </a:defRPr>
            </a:lvl3pPr>
            <a:lvl4pPr marL="1600160" indent="-228594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3399"/>
              </a:buClr>
              <a:buSzPct val="8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+mn-lt"/>
              </a:defRPr>
            </a:lvl4pPr>
            <a:lvl5pPr marL="2057349" indent="-228594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3399"/>
              </a:buClr>
              <a:buSzPct val="8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+mn-lt"/>
              </a:defRPr>
            </a:lvl5pPr>
            <a:lvl6pPr marL="2514537" indent="-228594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003399"/>
              </a:buClr>
              <a:buSzPct val="80000"/>
              <a:buFont typeface="Wingdings" pitchFamily="2" charset="2"/>
              <a:buChar char="n"/>
              <a:defRPr sz="2000">
                <a:solidFill>
                  <a:schemeClr val="tx1"/>
                </a:solidFill>
                <a:latin typeface="+mn-lt"/>
              </a:defRPr>
            </a:lvl6pPr>
            <a:lvl7pPr marL="2971726" indent="-228594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003399"/>
              </a:buClr>
              <a:buSzPct val="80000"/>
              <a:buFont typeface="Wingdings" pitchFamily="2" charset="2"/>
              <a:buChar char="n"/>
              <a:defRPr sz="2000">
                <a:solidFill>
                  <a:schemeClr val="tx1"/>
                </a:solidFill>
                <a:latin typeface="+mn-lt"/>
              </a:defRPr>
            </a:lvl7pPr>
            <a:lvl8pPr marL="3428914" indent="-228594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003399"/>
              </a:buClr>
              <a:buSzPct val="80000"/>
              <a:buFont typeface="Wingdings" pitchFamily="2" charset="2"/>
              <a:buChar char="n"/>
              <a:defRPr sz="2000">
                <a:solidFill>
                  <a:schemeClr val="tx1"/>
                </a:solidFill>
                <a:latin typeface="+mn-lt"/>
              </a:defRPr>
            </a:lvl8pPr>
            <a:lvl9pPr marL="3886103" indent="-228594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003399"/>
              </a:buClr>
              <a:buSzPct val="80000"/>
              <a:buFont typeface="Wingdings" pitchFamily="2" charset="2"/>
              <a:buChar char="n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285744" marR="0" lvl="0" indent="-285744" algn="l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rgbClr val="151C77"/>
              </a:buClr>
              <a:buSzPct val="120000"/>
              <a:buFont typeface="Wingdings" panose="05000000000000000000" pitchFamily="2" charset="2"/>
              <a:buChar char="§"/>
              <a:tabLst/>
              <a:defRPr/>
            </a:pPr>
            <a:endParaRPr kumimoji="0" lang="en-US" sz="100" b="1" i="0" u="none" strike="noStrike" kern="0" cap="none" spc="0" normalizeH="0" baseline="0" noProof="0">
              <a:ln>
                <a:noFill/>
              </a:ln>
              <a:solidFill>
                <a:srgbClr val="151C77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rgbClr val="151C77"/>
              </a:buClr>
              <a:buSzPct val="120000"/>
              <a:buFont typeface="Wingdings" panose="05000000000000000000" pitchFamily="2" charset="2"/>
              <a:buNone/>
              <a:tabLst/>
              <a:defRPr/>
            </a:pPr>
            <a:r>
              <a:rPr kumimoji="0" lang="en-US" sz="1600" b="1" i="0" u="none" strike="noStrike" kern="0" cap="none" spc="0" normalizeH="0" baseline="0" noProof="0">
                <a:ln>
                  <a:noFill/>
                </a:ln>
                <a:solidFill>
                  <a:srgbClr val="151C77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Scan Here to Submit a Question Online.</a:t>
            </a:r>
            <a:endParaRPr kumimoji="0" lang="en-US" sz="1100" b="1" i="0" u="none" strike="noStrike" kern="0" cap="none" spc="0" normalizeH="0" baseline="0" noProof="0">
              <a:ln>
                <a:noFill/>
              </a:ln>
              <a:solidFill>
                <a:srgbClr val="151C77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  <a:p>
            <a:pPr marL="688957" marR="0" lvl="1" indent="-282568" algn="l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rgbClr val="151C77"/>
              </a:buClr>
              <a:buSzPct val="120000"/>
              <a:buFont typeface="Wingdings" panose="05000000000000000000" pitchFamily="2" charset="2"/>
              <a:buChar char="§"/>
              <a:tabLst/>
              <a:defRPr/>
            </a:pPr>
            <a:endParaRPr kumimoji="0" lang="en-US" sz="1800" b="1" i="0" u="none" strike="noStrike" kern="0" cap="none" spc="0" normalizeH="0" baseline="0" noProof="0">
              <a:ln>
                <a:noFill/>
              </a:ln>
              <a:solidFill>
                <a:srgbClr val="151C77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  <a:p>
            <a:pPr marL="285744" marR="0" lvl="0" indent="-285744" algn="l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rgbClr val="151C77"/>
              </a:buClr>
              <a:buSzPct val="120000"/>
              <a:buFont typeface="Wingdings" panose="05000000000000000000" pitchFamily="2" charset="2"/>
              <a:buChar char="§"/>
              <a:tabLst/>
              <a:defRPr/>
            </a:pPr>
            <a:endParaRPr kumimoji="0" lang="en-US" sz="2000" b="1" i="0" u="none" strike="noStrike" kern="0" cap="none" spc="0" normalizeH="0" baseline="0" noProof="0">
              <a:ln>
                <a:noFill/>
              </a:ln>
              <a:solidFill>
                <a:srgbClr val="151C77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  <a:p>
            <a:pPr marL="285744" marR="0" lvl="0" indent="-285744" algn="l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rgbClr val="151C77"/>
              </a:buClr>
              <a:buSzPct val="120000"/>
              <a:buFont typeface="Wingdings" panose="05000000000000000000" pitchFamily="2" charset="2"/>
              <a:buChar char="§"/>
              <a:tabLst/>
              <a:defRPr/>
            </a:pPr>
            <a:endParaRPr kumimoji="0" lang="en-US" sz="2000" b="1" i="0" u="none" strike="noStrike" kern="0" cap="none" spc="0" normalizeH="0" baseline="0" noProof="0">
              <a:ln>
                <a:noFill/>
              </a:ln>
              <a:solidFill>
                <a:srgbClr val="151C77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  <a:p>
            <a:pPr marL="285744" marR="0" lvl="0" indent="-285744" algn="l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rgbClr val="151C77"/>
              </a:buClr>
              <a:buSzPct val="120000"/>
              <a:buFont typeface="Wingdings" panose="05000000000000000000" pitchFamily="2" charset="2"/>
              <a:buChar char="§"/>
              <a:tabLst/>
              <a:defRPr/>
            </a:pPr>
            <a:endParaRPr kumimoji="0" lang="en-US" sz="2000" b="1" i="0" u="none" strike="noStrike" kern="0" cap="none" spc="0" normalizeH="0" baseline="0" noProof="0">
              <a:ln>
                <a:noFill/>
              </a:ln>
              <a:solidFill>
                <a:srgbClr val="151C77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pic>
        <p:nvPicPr>
          <p:cNvPr id="5" name="Picture 4" descr="Qr code&#10;&#10;AI-generated content may be incorrect.">
            <a:extLst>
              <a:ext uri="{FF2B5EF4-FFF2-40B4-BE49-F238E27FC236}">
                <a16:creationId xmlns:a16="http://schemas.microsoft.com/office/drawing/2014/main" id="{133C8CFE-8064-7B19-AD37-B7D37D2DC57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740056" y="1375114"/>
            <a:ext cx="3659451" cy="365945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63759387"/>
      </p:ext>
    </p:extLst>
  </p:cSld>
  <p:clrMapOvr>
    <a:masterClrMapping/>
  </p:clrMapOvr>
  <p:transition/>
  <p:extLst>
    <p:ext uri="{6950BFC3-D8DA-4A85-94F7-54DA5524770B}">
      <p188:commentRel xmlns:p188="http://schemas.microsoft.com/office/powerpoint/2018/8/main" r:id="rId2"/>
    </p:ext>
  </p:extLs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ubtitle 1"/>
          <p:cNvSpPr>
            <a:spLocks noGrp="1"/>
          </p:cNvSpPr>
          <p:nvPr>
            <p:ph type="subTitle" idx="1"/>
          </p:nvPr>
        </p:nvSpPr>
        <p:spPr>
          <a:xfrm>
            <a:off x="3862070" y="2905125"/>
            <a:ext cx="5139690" cy="1047750"/>
          </a:xfrm>
        </p:spPr>
        <p:txBody>
          <a:bodyPr/>
          <a:lstStyle/>
          <a:p>
            <a:pPr lvl="0" algn="ctr">
              <a:lnSpc>
                <a:spcPct val="120000"/>
              </a:lnSpc>
              <a:spcBef>
                <a:spcPct val="0"/>
              </a:spcBef>
              <a:spcAft>
                <a:spcPts val="0"/>
              </a:spcAft>
              <a:defRPr/>
            </a:pPr>
            <a:r>
              <a:rPr lang="en-US" altLang="en-US" sz="3600" kern="1200">
                <a:solidFill>
                  <a:srgbClr val="000066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/>
                <a:cs typeface="Arial"/>
              </a:rPr>
              <a:t>Medical</a:t>
            </a:r>
            <a:endParaRPr lang="en-US"/>
          </a:p>
          <a:p>
            <a:pPr lvl="0" algn="ctr" eaLnBrk="1" fontAlgn="auto" hangingPunct="1">
              <a:lnSpc>
                <a:spcPct val="120000"/>
              </a:lnSpc>
              <a:spcBef>
                <a:spcPct val="0"/>
              </a:spcBef>
              <a:spcAft>
                <a:spcPts val="0"/>
              </a:spcAft>
              <a:buClrTx/>
              <a:buSzTx/>
              <a:defRPr/>
            </a:pPr>
            <a:r>
              <a:rPr lang="en-US" altLang="en-US" sz="3200" kern="1200">
                <a:solidFill>
                  <a:srgbClr val="000066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</a:rPr>
              <a:t>Osan AB Townhall</a:t>
            </a:r>
          </a:p>
          <a:p>
            <a:pPr algn="ctr" eaLnBrk="1" fontAlgn="auto" hangingPunct="1">
              <a:lnSpc>
                <a:spcPct val="120000"/>
              </a:lnSpc>
              <a:spcBef>
                <a:spcPct val="0"/>
              </a:spcBef>
              <a:spcAft>
                <a:spcPts val="0"/>
              </a:spcAft>
              <a:buClrTx/>
              <a:buSzTx/>
              <a:defRPr/>
            </a:pPr>
            <a:r>
              <a:rPr lang="en-US" altLang="en-US" sz="3200" kern="1200">
                <a:solidFill>
                  <a:srgbClr val="000066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/>
                <a:cs typeface="Arial"/>
              </a:rPr>
              <a:t>14 October 2026</a:t>
            </a:r>
            <a:endParaRPr lang="en-US" altLang="en-US" sz="4400" kern="1200">
              <a:solidFill>
                <a:srgbClr val="000066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/>
              <a:cs typeface="Arial"/>
            </a:endParaRP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pPr>
              <a:defRPr/>
            </a:pPr>
            <a:fld id="{BBFB20FB-CB9A-424A-B4B6-73D7B9241CBC}" type="slidenum">
              <a:rPr lang="en-US" smtClean="0"/>
              <a:pPr>
                <a:defRPr/>
              </a:pPr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80708998"/>
      </p:ext>
    </p:extLst>
  </p:cSld>
  <p:clrMapOvr>
    <a:masterClrMapping/>
  </p:clrMapOvr>
  <p:transition/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1697D03-DA89-E139-7B78-02B8960A2D5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D92A2E9-E63F-C7BA-F208-7F49DF86CC8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28700" y="61062"/>
            <a:ext cx="7086600" cy="1143000"/>
          </a:xfrm>
        </p:spPr>
        <p:txBody>
          <a:bodyPr/>
          <a:lstStyle/>
          <a:p>
            <a:r>
              <a:rPr lang="en-US" dirty="0"/>
              <a:t>Agenda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B0842804-FC24-9554-BDBB-CBD840E7B2AE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BBFB20FB-CB9A-424A-B4B6-73D7B9241CBC}" type="slidenum">
              <a:rPr lang="en-US" smtClean="0"/>
              <a:pPr>
                <a:defRPr/>
              </a:pPr>
              <a:t>3</a:t>
            </a:fld>
            <a:endParaRPr lang="en-US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36C43BC0-4841-093D-6479-4A271B4EA98F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3462C422-E2C1-F7FD-EFE3-D5FF9BA3FFD8}"/>
              </a:ext>
            </a:extLst>
          </p:cNvPr>
          <p:cNvSpPr>
            <a:spLocks noGrp="1"/>
          </p:cNvSpPr>
          <p:nvPr>
            <p:ph sz="quarter" idx="11"/>
          </p:nvPr>
        </p:nvSpPr>
        <p:spPr>
          <a:xfrm>
            <a:off x="365124" y="1471613"/>
            <a:ext cx="8611095" cy="4870450"/>
          </a:xfrm>
        </p:spPr>
        <p:txBody>
          <a:bodyPr/>
          <a:lstStyle/>
          <a:p>
            <a:r>
              <a:rPr lang="en-US" sz="1800" dirty="0"/>
              <a:t>AAFES Medical Contracted Services Update</a:t>
            </a:r>
          </a:p>
          <a:p>
            <a:r>
              <a:rPr lang="en-US" sz="1800" dirty="0"/>
              <a:t>Open Items from Last Medical Town Hall</a:t>
            </a:r>
          </a:p>
          <a:p>
            <a:r>
              <a:rPr lang="en-US" sz="1800" dirty="0"/>
              <a:t>General Clinic Information</a:t>
            </a:r>
          </a:p>
          <a:p>
            <a:r>
              <a:rPr lang="en-US" sz="1800" dirty="0"/>
              <a:t>MHS GENESIS Patient Portal</a:t>
            </a:r>
          </a:p>
          <a:p>
            <a:r>
              <a:rPr lang="en-US" sz="1800" dirty="0"/>
              <a:t>Patient and Family Partnership Council </a:t>
            </a:r>
          </a:p>
          <a:p>
            <a:r>
              <a:rPr lang="en-US" sz="1800" dirty="0"/>
              <a:t>Flu &amp; Smallpox</a:t>
            </a:r>
          </a:p>
          <a:p>
            <a:r>
              <a:rPr lang="en-US" sz="1800" dirty="0"/>
              <a:t>Sports Physicals</a:t>
            </a:r>
          </a:p>
          <a:p>
            <a:r>
              <a:rPr lang="en-US" sz="1800" dirty="0"/>
              <a:t>TRICARE (Referrals, Displaced Beneficiaries, HNH, TRICARE Prime Remote Overseas)</a:t>
            </a:r>
          </a:p>
          <a:p>
            <a:r>
              <a:rPr lang="en-US" sz="1800" dirty="0"/>
              <a:t>EFMP </a:t>
            </a:r>
          </a:p>
          <a:p>
            <a:r>
              <a:rPr lang="en-US" sz="1800" dirty="0"/>
              <a:t>Access (Primary Care, Specialty Care &amp; Networks)</a:t>
            </a:r>
          </a:p>
          <a:p>
            <a:r>
              <a:rPr lang="en-US" sz="1800" dirty="0"/>
              <a:t>Booking FAQs</a:t>
            </a:r>
          </a:p>
          <a:p>
            <a:r>
              <a:rPr lang="en-US" sz="1800" dirty="0"/>
              <a:t>Mental Health Services</a:t>
            </a:r>
          </a:p>
          <a:p>
            <a:r>
              <a:rPr lang="en-US" sz="1800" dirty="0"/>
              <a:t>Dental Care for Dependents</a:t>
            </a:r>
          </a:p>
          <a:p>
            <a:r>
              <a:rPr lang="en-US" sz="1800" dirty="0"/>
              <a:t>Open Forum Q&amp;A</a:t>
            </a:r>
          </a:p>
        </p:txBody>
      </p:sp>
    </p:spTree>
    <p:extLst>
      <p:ext uri="{BB962C8B-B14F-4D97-AF65-F5344CB8AC3E}">
        <p14:creationId xmlns:p14="http://schemas.microsoft.com/office/powerpoint/2010/main" val="2272963636"/>
      </p:ext>
    </p:extLst>
  </p:cSld>
  <p:clrMapOvr>
    <a:masterClrMapping/>
  </p:clrMapOvr>
  <p:transition/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E9CE9A95-B8D4-21C1-ABC6-661A1F3F10CC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3470DCC9-90CE-4513-A649-93321E8CDF5E}" type="slidenum">
              <a:rPr lang="en-US" smtClean="0"/>
              <a:pPr>
                <a:defRPr/>
              </a:pPr>
              <a:t>4</a:t>
            </a:fld>
            <a:endParaRPr lang="en-US" dirty="0">
              <a:solidFill>
                <a:srgbClr val="808080"/>
              </a:solidFill>
            </a:endParaRPr>
          </a:p>
        </p:txBody>
      </p:sp>
      <p:pic>
        <p:nvPicPr>
          <p:cNvPr id="3" name="Picture 2" descr="Text&#10;&#10;AI-generated content may be incorrect.">
            <a:extLst>
              <a:ext uri="{FF2B5EF4-FFF2-40B4-BE49-F238E27FC236}">
                <a16:creationId xmlns:a16="http://schemas.microsoft.com/office/drawing/2014/main" id="{A977F50B-32B3-A20F-63B1-145E3FD8083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85888" y="1239714"/>
            <a:ext cx="4152624" cy="5187463"/>
          </a:xfrm>
          <a:prstGeom prst="rect">
            <a:avLst/>
          </a:prstGeom>
        </p:spPr>
      </p:pic>
      <p:pic>
        <p:nvPicPr>
          <p:cNvPr id="4" name="Picture 3" descr="A picture containing website&#10;&#10;AI-generated content may be incorrect.">
            <a:extLst>
              <a:ext uri="{FF2B5EF4-FFF2-40B4-BE49-F238E27FC236}">
                <a16:creationId xmlns:a16="http://schemas.microsoft.com/office/drawing/2014/main" id="{657E616F-A9BA-1C77-9513-DD7F71BC1BF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268643" y="1233622"/>
            <a:ext cx="3517113" cy="5189400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49D8CF8D-552E-03E9-E459-6B2D0F43FB11}"/>
              </a:ext>
            </a:extLst>
          </p:cNvPr>
          <p:cNvSpPr txBox="1"/>
          <p:nvPr/>
        </p:nvSpPr>
        <p:spPr>
          <a:xfrm>
            <a:off x="1179401" y="184262"/>
            <a:ext cx="6816088" cy="95410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2800" b="1" i="0" u="none" strike="noStrike" spc="0" dirty="0">
                <a:solidFill>
                  <a:srgbClr val="002060"/>
                </a:solidFill>
                <a:effectLst/>
                <a:latin typeface="+mn-lt"/>
              </a:rPr>
              <a:t>Ready Families &amp; Emergency Evacuation Event </a:t>
            </a:r>
            <a:r>
              <a:rPr lang="en-US" sz="2800" b="0" i="0" dirty="0">
                <a:solidFill>
                  <a:srgbClr val="002060"/>
                </a:solidFill>
                <a:effectLst/>
                <a:latin typeface="+mn-lt"/>
              </a:rPr>
              <a:t>​</a:t>
            </a:r>
            <a:endParaRPr lang="en-US" sz="2800" dirty="0">
              <a:solidFill>
                <a:srgbClr val="00206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5616330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B4E2B47-CD1C-DDBA-1417-59B3F7EEEEF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6F7E39B-DCA4-FE31-96A4-947D2070580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l"/>
            <a:r>
              <a:rPr lang="en-US" dirty="0"/>
              <a:t>AAFES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252B97A9-1E5F-A0EE-174D-8A88B80EF6FB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BBFB20FB-CB9A-424A-B4B6-73D7B9241CBC}" type="slidenum">
              <a:rPr lang="en-US" smtClean="0"/>
              <a:pPr>
                <a:defRPr/>
              </a:pPr>
              <a:t>5</a:t>
            </a:fld>
            <a:endParaRPr lang="en-US"/>
          </a:p>
        </p:txBody>
      </p:sp>
      <p:pic>
        <p:nvPicPr>
          <p:cNvPr id="6" name="Content Placeholder 5">
            <a:extLst>
              <a:ext uri="{FF2B5EF4-FFF2-40B4-BE49-F238E27FC236}">
                <a16:creationId xmlns:a16="http://schemas.microsoft.com/office/drawing/2014/main" id="{6BD0BC0A-0EF5-09AC-442E-10A5243E0C46}"/>
              </a:ext>
            </a:extLst>
          </p:cNvPr>
          <p:cNvPicPr>
            <a:picLocks noGrp="1" noChangeAspect="1"/>
          </p:cNvPicPr>
          <p:nvPr>
            <p:ph sz="quarter" idx="11"/>
          </p:nvPr>
        </p:nvPicPr>
        <p:blipFill>
          <a:blip r:embed="rId3"/>
          <a:stretch>
            <a:fillRect/>
          </a:stretch>
        </p:blipFill>
        <p:spPr bwMode="auto">
          <a:xfrm>
            <a:off x="673073" y="1291012"/>
            <a:ext cx="7797854" cy="424188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3E4E322C-FAA2-6579-687C-20803AAB7D82}"/>
              </a:ext>
            </a:extLst>
          </p:cNvPr>
          <p:cNvSpPr txBox="1"/>
          <p:nvPr/>
        </p:nvSpPr>
        <p:spPr>
          <a:xfrm>
            <a:off x="673073" y="5703376"/>
            <a:ext cx="6642127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Wingdings" panose="05000000000000000000" pitchFamily="2" charset="2"/>
              <a:buChar char="Ø"/>
            </a:pPr>
            <a:r>
              <a:rPr lang="en-US" sz="14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Dental Services – Target opening spring/summer 2027.</a:t>
            </a:r>
          </a:p>
        </p:txBody>
      </p:sp>
    </p:spTree>
    <p:extLst>
      <p:ext uri="{BB962C8B-B14F-4D97-AF65-F5344CB8AC3E}">
        <p14:creationId xmlns:p14="http://schemas.microsoft.com/office/powerpoint/2010/main" val="1860880851"/>
      </p:ext>
    </p:extLst>
  </p:cSld>
  <p:clrMapOvr>
    <a:masterClrMapping/>
  </p:clrMapOvr>
  <p:transition/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03BE35D-59EF-A00E-D75C-2096A8A3A12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2FCD68E-2CCA-6292-2CA6-64B6715ADD6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06327" y="158760"/>
            <a:ext cx="7731346" cy="1016114"/>
          </a:xfrm>
        </p:spPr>
        <p:txBody>
          <a:bodyPr/>
          <a:lstStyle/>
          <a:p>
            <a:r>
              <a:rPr lang="en-US" sz="3200" dirty="0"/>
              <a:t>Open Items from April Town Hall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752BBB21-09E4-970E-1EB8-64461EB1ADE0}"/>
              </a:ext>
            </a:extLst>
          </p:cNvPr>
          <p:cNvSpPr>
            <a:spLocks noGrp="1"/>
          </p:cNvSpPr>
          <p:nvPr>
            <p:ph sz="quarter" idx="11"/>
          </p:nvPr>
        </p:nvSpPr>
        <p:spPr>
          <a:xfrm>
            <a:off x="348456" y="1384527"/>
            <a:ext cx="8447088" cy="4870450"/>
          </a:xfrm>
        </p:spPr>
        <p:txBody>
          <a:bodyPr/>
          <a:lstStyle/>
          <a:p>
            <a:pPr lvl="0"/>
            <a:r>
              <a:rPr lang="en-US" sz="2000" dirty="0"/>
              <a:t>Can the base get pharmacy boxes for after-hours pickup?</a:t>
            </a:r>
          </a:p>
          <a:p>
            <a:pPr lvl="1"/>
            <a:r>
              <a:rPr lang="en-US" sz="1800" b="0" dirty="0"/>
              <a:t>Currently there is no plan to add this capability due to cost and time required to maintain.</a:t>
            </a:r>
          </a:p>
          <a:p>
            <a:pPr lvl="1"/>
            <a:r>
              <a:rPr lang="en-US" sz="1800" b="0" dirty="0">
                <a:ea typeface="+mn-ea"/>
                <a:cs typeface="+mn-cs"/>
              </a:rPr>
              <a:t>Access Initiatives: </a:t>
            </a:r>
          </a:p>
          <a:p>
            <a:pPr marL="1146155" lvl="2" indent="-342900">
              <a:buFont typeface="+mj-lt"/>
              <a:buAutoNum type="arabicPeriod"/>
            </a:pPr>
            <a:r>
              <a:rPr lang="en-US" b="0" dirty="0"/>
              <a:t>More robust electronic inventory management system with the goal of reducing wait times for out-of-stock medications.</a:t>
            </a:r>
          </a:p>
          <a:p>
            <a:pPr marL="1146155" lvl="2" indent="-342900">
              <a:buFont typeface="+mj-lt"/>
              <a:buAutoNum type="arabicPeriod"/>
            </a:pPr>
            <a:r>
              <a:rPr lang="en-US" b="0" dirty="0"/>
              <a:t>Q-flow systems, to include Q-Anywhere, the text to pharmacy system that BDAACH and many CONUS sites use</a:t>
            </a:r>
          </a:p>
          <a:p>
            <a:pPr marL="1146155" lvl="2" indent="-342900">
              <a:buFont typeface="+mj-lt"/>
              <a:buAutoNum type="arabicPeriod"/>
            </a:pPr>
            <a:r>
              <a:rPr lang="en-US" b="0" dirty="0"/>
              <a:t>Testing email prescription reminders (limited to out of stocks currently) as an additional patient communication tool for when prescriptions are ready to be picked up.</a:t>
            </a:r>
          </a:p>
          <a:p>
            <a:pPr marL="803255" lvl="2" indent="0">
              <a:buNone/>
            </a:pPr>
            <a:endParaRPr lang="en-US" sz="2000" b="0" dirty="0"/>
          </a:p>
          <a:p>
            <a:pPr lvl="2"/>
            <a:endParaRPr lang="en-US" sz="2000" b="0" dirty="0"/>
          </a:p>
          <a:p>
            <a:pPr lvl="1"/>
            <a:endParaRPr lang="en-US" sz="2000" b="0" dirty="0"/>
          </a:p>
          <a:p>
            <a:endParaRPr lang="en-US" sz="2000" dirty="0"/>
          </a:p>
          <a:p>
            <a:pPr marL="0" indent="0">
              <a:buNone/>
            </a:pPr>
            <a:endParaRPr lang="en-US" sz="2000" dirty="0"/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55D1FEEF-E1AC-AB42-D4A3-79565BE94182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763000" y="6518275"/>
            <a:ext cx="381000" cy="304800"/>
          </a:xfrm>
          <a:prstGeom prst="rect">
            <a:avLst/>
          </a:prstGeom>
        </p:spPr>
        <p:txBody>
          <a:bodyPr/>
          <a:lstStyle/>
          <a:p>
            <a:pPr marL="0" marR="0" lvl="0" indent="0" algn="r" defTabSz="914400" rtl="0" eaLnBrk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BFB20FB-CB9A-424A-B4B6-73D7B9241CBC}" type="slidenum">
              <a:rPr kumimoji="0" lang="en-US" sz="1400" b="0" i="0" u="none" strike="noStrike" kern="1200" cap="none" spc="0" normalizeH="0" baseline="0" noProof="0" smtClean="0">
                <a:ln>
                  <a:noFill/>
                </a:ln>
                <a:solidFill>
                  <a:srgbClr val="969696"/>
                </a:solidFill>
                <a:effectLst/>
                <a:uLnTx/>
                <a:uFillTx/>
                <a:latin typeface="Arial" pitchFamily="34" charset="0"/>
                <a:ea typeface="+mn-ea"/>
                <a:cs typeface="+mn-cs"/>
              </a:rPr>
              <a:pPr marL="0" marR="0" lvl="0" indent="0" algn="r" defTabSz="914400" rtl="0" eaLnBrk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6</a:t>
            </a:fld>
            <a:endParaRPr kumimoji="0" lang="en-US" sz="1400" b="0" i="0" u="none" strike="noStrike" kern="1200" cap="none" spc="0" normalizeH="0" baseline="0" noProof="0" dirty="0">
              <a:ln>
                <a:noFill/>
              </a:ln>
              <a:solidFill>
                <a:srgbClr val="969696"/>
              </a:solidFill>
              <a:effectLst/>
              <a:uLnTx/>
              <a:uFillTx/>
              <a:latin typeface="Arial" pitchFamily="34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868300274"/>
      </p:ext>
    </p:extLst>
  </p:cSld>
  <p:clrMapOvr>
    <a:masterClrMapping/>
  </p:clrMapOvr>
  <p:transition/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A80419A-2A92-2935-A592-CE88E6EFEFE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65215E8-243B-4765-FC7F-48ADBCE57C2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06327" y="158760"/>
            <a:ext cx="7731346" cy="1016114"/>
          </a:xfrm>
        </p:spPr>
        <p:txBody>
          <a:bodyPr/>
          <a:lstStyle/>
          <a:p>
            <a:r>
              <a:rPr lang="en-US" sz="3200" dirty="0"/>
              <a:t>Open Items from April Town Hall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8473FB05-F799-7093-6D93-259E21E1BE2E}"/>
              </a:ext>
            </a:extLst>
          </p:cNvPr>
          <p:cNvSpPr>
            <a:spLocks noGrp="1"/>
          </p:cNvSpPr>
          <p:nvPr>
            <p:ph sz="quarter" idx="11"/>
          </p:nvPr>
        </p:nvSpPr>
        <p:spPr>
          <a:xfrm>
            <a:off x="348456" y="1384527"/>
            <a:ext cx="4709319" cy="4870450"/>
          </a:xfrm>
        </p:spPr>
        <p:txBody>
          <a:bodyPr/>
          <a:lstStyle/>
          <a:p>
            <a:r>
              <a:rPr lang="en-US" sz="2000" dirty="0"/>
              <a:t>How can patients dispose of used medical sharps/needles?</a:t>
            </a:r>
          </a:p>
          <a:p>
            <a:pPr marL="803257" lvl="1" indent="-342900" eaLnBrk="1" hangingPunct="1">
              <a:defRPr/>
            </a:pPr>
            <a:r>
              <a:rPr lang="en-US" sz="1800" b="0" dirty="0"/>
              <a:t>The Pharmacy &amp; 51 MDG </a:t>
            </a:r>
            <a:r>
              <a:rPr lang="en-US" sz="1800" dirty="0"/>
              <a:t>DO NOT </a:t>
            </a:r>
            <a:r>
              <a:rPr lang="en-US" sz="1800" b="0" dirty="0"/>
              <a:t>take these back</a:t>
            </a:r>
            <a:endParaRPr lang="en-US" sz="1800" b="0" kern="1200" spc="-10" dirty="0">
              <a:solidFill>
                <a:srgbClr val="002060"/>
              </a:solidFill>
              <a:ea typeface="+mn-ea"/>
              <a:cs typeface="Arial"/>
            </a:endParaRPr>
          </a:p>
          <a:p>
            <a:pPr marL="803257" lvl="1" indent="-342900" eaLnBrk="1" hangingPunct="1">
              <a:defRPr/>
            </a:pPr>
            <a:r>
              <a:rPr lang="en-US" sz="1800" b="0" dirty="0">
                <a:ea typeface="+mn-ea"/>
                <a:cs typeface="+mn-cs"/>
              </a:rPr>
              <a:t>Pharmacy has sharps containers that patients can request </a:t>
            </a:r>
          </a:p>
          <a:p>
            <a:pPr marL="803257" lvl="1" indent="-342900" eaLnBrk="1" hangingPunct="1">
              <a:defRPr/>
            </a:pPr>
            <a:r>
              <a:rPr lang="en-US" sz="1800" b="0" dirty="0">
                <a:ea typeface="+mn-ea"/>
                <a:cs typeface="+mn-cs"/>
              </a:rPr>
              <a:t>ON BASE </a:t>
            </a:r>
          </a:p>
          <a:p>
            <a:pPr marL="1141388" lvl="2" indent="-342900" eaLnBrk="1" hangingPunct="1">
              <a:defRPr/>
            </a:pPr>
            <a:r>
              <a:rPr lang="en-US" b="0" dirty="0">
                <a:ea typeface="+mn-ea"/>
                <a:cs typeface="+mn-cs"/>
              </a:rPr>
              <a:t>Use any leak-proof heavy-duty plastic container with a lid (i.e. laundry detergent) dispose in normal trash (NOT RECYCLING)</a:t>
            </a:r>
            <a:endParaRPr lang="en-US" sz="1400" b="0" kern="1200" spc="-10" dirty="0">
              <a:solidFill>
                <a:srgbClr val="002060"/>
              </a:solidFill>
              <a:latin typeface="Arial"/>
              <a:ea typeface="+mn-ea"/>
              <a:cs typeface="Arial"/>
            </a:endParaRPr>
          </a:p>
          <a:p>
            <a:pPr marL="803257" lvl="1" indent="-342900" eaLnBrk="1" hangingPunct="1">
              <a:defRPr/>
            </a:pPr>
            <a:r>
              <a:rPr lang="en-US" sz="1800" b="0" dirty="0"/>
              <a:t>OFF BASE</a:t>
            </a:r>
          </a:p>
          <a:p>
            <a:pPr lvl="2"/>
            <a:r>
              <a:rPr lang="en-US" b="0" dirty="0">
                <a:ea typeface="+mn-ea"/>
                <a:cs typeface="+mn-cs"/>
              </a:rPr>
              <a:t>Patients are encouraged to ask their realtors questions regarding waste disposal.</a:t>
            </a:r>
          </a:p>
          <a:p>
            <a:endParaRPr lang="en-US" sz="2200" dirty="0"/>
          </a:p>
          <a:p>
            <a:pPr lvl="1"/>
            <a:endParaRPr lang="en-US" sz="1800" dirty="0"/>
          </a:p>
          <a:p>
            <a:endParaRPr lang="en-US" sz="2000" dirty="0"/>
          </a:p>
          <a:p>
            <a:pPr marL="0" indent="0">
              <a:buNone/>
            </a:pPr>
            <a:endParaRPr lang="en-US" sz="2000" dirty="0"/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621E8F7D-B0D4-3C28-9E3B-584FE970B370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763000" y="6518275"/>
            <a:ext cx="381000" cy="304800"/>
          </a:xfrm>
          <a:prstGeom prst="rect">
            <a:avLst/>
          </a:prstGeom>
        </p:spPr>
        <p:txBody>
          <a:bodyPr/>
          <a:lstStyle/>
          <a:p>
            <a:pPr marL="0" marR="0" lvl="0" indent="0" algn="r" defTabSz="914400" rtl="0" eaLnBrk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BFB20FB-CB9A-424A-B4B6-73D7B9241CBC}" type="slidenum">
              <a:rPr kumimoji="0" lang="en-US" sz="1400" b="0" i="0" u="none" strike="noStrike" kern="1200" cap="none" spc="0" normalizeH="0" baseline="0" noProof="0" smtClean="0">
                <a:ln>
                  <a:noFill/>
                </a:ln>
                <a:solidFill>
                  <a:srgbClr val="969696"/>
                </a:solidFill>
                <a:effectLst/>
                <a:uLnTx/>
                <a:uFillTx/>
                <a:latin typeface="Arial" pitchFamily="34" charset="0"/>
                <a:ea typeface="+mn-ea"/>
                <a:cs typeface="+mn-cs"/>
              </a:rPr>
              <a:pPr marL="0" marR="0" lvl="0" indent="0" algn="r" defTabSz="914400" rtl="0" eaLnBrk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7</a:t>
            </a:fld>
            <a:endParaRPr kumimoji="0" lang="en-US" sz="1400" b="0" i="0" u="none" strike="noStrike" kern="1200" cap="none" spc="0" normalizeH="0" baseline="0" noProof="0" dirty="0">
              <a:ln>
                <a:noFill/>
              </a:ln>
              <a:solidFill>
                <a:srgbClr val="969696"/>
              </a:solidFill>
              <a:effectLst/>
              <a:uLnTx/>
              <a:uFillTx/>
              <a:latin typeface="Arial" pitchFamily="34" charset="0"/>
              <a:ea typeface="+mn-ea"/>
              <a:cs typeface="+mn-cs"/>
            </a:endParaRPr>
          </a:p>
        </p:txBody>
      </p:sp>
      <p:pic>
        <p:nvPicPr>
          <p:cNvPr id="5" name="Content Placeholder 5">
            <a:extLst>
              <a:ext uri="{FF2B5EF4-FFF2-40B4-BE49-F238E27FC236}">
                <a16:creationId xmlns:a16="http://schemas.microsoft.com/office/drawing/2014/main" id="{4A7C85E4-96AF-8870-F696-3838AB50C75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5028670" y="1720912"/>
            <a:ext cx="3924830" cy="4197680"/>
          </a:xfrm>
          <a:prstGeom prst="rect">
            <a:avLst/>
          </a:pr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097338660"/>
      </p:ext>
    </p:extLst>
  </p:cSld>
  <p:clrMapOvr>
    <a:masterClrMapping/>
  </p:clrMapOvr>
  <p:transition/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D1856DAE-6FF7-E375-BAB5-98506E18A5B3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7B6A8F7A-6063-476F-B19C-50FFE16C23F2}" type="slidenum">
              <a:rPr lang="en-US" sz="1400" smtClean="0">
                <a:cs typeface="Arial" charset="0"/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8</a:t>
            </a:fld>
            <a:endParaRPr lang="en-US" sz="1400" dirty="0">
              <a:solidFill>
                <a:srgbClr val="808080"/>
              </a:solidFill>
              <a:cs typeface="Arial" charset="0"/>
            </a:endParaRPr>
          </a:p>
        </p:txBody>
      </p:sp>
      <p:grpSp>
        <p:nvGrpSpPr>
          <p:cNvPr id="2" name="Group 1">
            <a:extLst>
              <a:ext uri="{FF2B5EF4-FFF2-40B4-BE49-F238E27FC236}">
                <a16:creationId xmlns:a16="http://schemas.microsoft.com/office/drawing/2014/main" id="{27C2659D-E9E3-4A03-47D1-7101DB720308}"/>
              </a:ext>
            </a:extLst>
          </p:cNvPr>
          <p:cNvGrpSpPr/>
          <p:nvPr/>
        </p:nvGrpSpPr>
        <p:grpSpPr>
          <a:xfrm>
            <a:off x="413948" y="1631097"/>
            <a:ext cx="8316104" cy="4481096"/>
            <a:chOff x="243696" y="1342340"/>
            <a:chExt cx="8316104" cy="4481096"/>
          </a:xfrm>
        </p:grpSpPr>
        <p:pic>
          <p:nvPicPr>
            <p:cNvPr id="5" name="Picture 4">
              <a:extLst>
                <a:ext uri="{FF2B5EF4-FFF2-40B4-BE49-F238E27FC236}">
                  <a16:creationId xmlns:a16="http://schemas.microsoft.com/office/drawing/2014/main" id="{2F879189-ADBB-B455-EE3B-2AB5EDD0DF53}"/>
                </a:ext>
              </a:extLst>
            </p:cNvPr>
            <p:cNvPicPr>
              <a:picLocks noChangeAspect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044029" y="1342340"/>
              <a:ext cx="2555109" cy="2765770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6" name="Picture 2">
              <a:extLst>
                <a:ext uri="{FF2B5EF4-FFF2-40B4-BE49-F238E27FC236}">
                  <a16:creationId xmlns:a16="http://schemas.microsoft.com/office/drawing/2014/main" id="{29ADCA11-9664-5C1C-8A35-1282D0842BFC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371825" y="1550942"/>
              <a:ext cx="2425835" cy="242583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8" name="TextBox 7">
              <a:extLst>
                <a:ext uri="{FF2B5EF4-FFF2-40B4-BE49-F238E27FC236}">
                  <a16:creationId xmlns:a16="http://schemas.microsoft.com/office/drawing/2014/main" id="{71915F37-25DE-EB5E-B450-BFBDAD85B772}"/>
                </a:ext>
              </a:extLst>
            </p:cNvPr>
            <p:cNvSpPr txBox="1"/>
            <p:nvPr/>
          </p:nvSpPr>
          <p:spPr>
            <a:xfrm>
              <a:off x="243696" y="3976777"/>
              <a:ext cx="4155776" cy="184665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2800" b="1" dirty="0">
                  <a:solidFill>
                    <a:srgbClr val="002060"/>
                  </a:solidFill>
                </a:rPr>
                <a:t>51st Medical Group Facebook</a:t>
              </a:r>
            </a:p>
            <a:p>
              <a:pPr algn="ctr"/>
              <a:r>
                <a:rPr lang="en-US" sz="2000" b="1" dirty="0">
                  <a:solidFill>
                    <a:srgbClr val="002060"/>
                  </a:solidFill>
                </a:rPr>
                <a:t>MTF hours, announcements, updates, etc.</a:t>
              </a:r>
            </a:p>
            <a:p>
              <a:pPr algn="ctr"/>
              <a:endParaRPr lang="en-US" dirty="0"/>
            </a:p>
          </p:txBody>
        </p:sp>
        <p:sp>
          <p:nvSpPr>
            <p:cNvPr id="9" name="TextBox 8">
              <a:extLst>
                <a:ext uri="{FF2B5EF4-FFF2-40B4-BE49-F238E27FC236}">
                  <a16:creationId xmlns:a16="http://schemas.microsoft.com/office/drawing/2014/main" id="{5E1A499E-C250-6785-D658-86BDD729B31A}"/>
                </a:ext>
              </a:extLst>
            </p:cNvPr>
            <p:cNvSpPr txBox="1"/>
            <p:nvPr/>
          </p:nvSpPr>
          <p:spPr>
            <a:xfrm>
              <a:off x="4611159" y="3976777"/>
              <a:ext cx="3948641" cy="175432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2400" b="1" dirty="0">
                  <a:solidFill>
                    <a:srgbClr val="002060"/>
                  </a:solidFill>
                </a:rPr>
                <a:t>ISOS </a:t>
              </a:r>
              <a:r>
                <a:rPr lang="en-US" sz="2400" b="1" dirty="0" err="1">
                  <a:solidFill>
                    <a:srgbClr val="002060"/>
                  </a:solidFill>
                </a:rPr>
                <a:t>MyCare</a:t>
              </a:r>
              <a:r>
                <a:rPr lang="en-US" sz="2400" b="1" dirty="0">
                  <a:solidFill>
                    <a:srgbClr val="002060"/>
                  </a:solidFill>
                </a:rPr>
                <a:t> </a:t>
              </a:r>
            </a:p>
            <a:p>
              <a:pPr algn="ctr"/>
              <a:r>
                <a:rPr lang="en-US" sz="2400" b="1" dirty="0">
                  <a:solidFill>
                    <a:srgbClr val="002060"/>
                  </a:solidFill>
                </a:rPr>
                <a:t>Overseas App</a:t>
              </a:r>
            </a:p>
            <a:p>
              <a:pPr algn="ctr"/>
              <a:r>
                <a:rPr lang="en-US" sz="2000" b="1" dirty="0">
                  <a:solidFill>
                    <a:srgbClr val="002060"/>
                  </a:solidFill>
                </a:rPr>
                <a:t>Track referrals &amp; appointments</a:t>
              </a:r>
            </a:p>
            <a:p>
              <a:pPr algn="ctr"/>
              <a:r>
                <a:rPr lang="en-US" sz="2000" b="1" dirty="0">
                  <a:solidFill>
                    <a:srgbClr val="002060"/>
                  </a:solidFill>
                </a:rPr>
                <a:t>Submit claims, find network providers, etc.</a:t>
              </a:r>
              <a:endParaRPr lang="en-US" sz="2000" dirty="0"/>
            </a:p>
          </p:txBody>
        </p:sp>
      </p:grpSp>
      <p:sp>
        <p:nvSpPr>
          <p:cNvPr id="10" name="Title 1">
            <a:extLst>
              <a:ext uri="{FF2B5EF4-FFF2-40B4-BE49-F238E27FC236}">
                <a16:creationId xmlns:a16="http://schemas.microsoft.com/office/drawing/2014/main" id="{DD7E4B66-EC5B-650B-97C9-3739F712B9EC}"/>
              </a:ext>
            </a:extLst>
          </p:cNvPr>
          <p:cNvSpPr txBox="1">
            <a:spLocks/>
          </p:cNvSpPr>
          <p:nvPr/>
        </p:nvSpPr>
        <p:spPr>
          <a:xfrm>
            <a:off x="706327" y="405555"/>
            <a:ext cx="7731346" cy="1016114"/>
          </a:xfrm>
          <a:prstGeom prst="rect">
            <a:avLst/>
          </a:prstGeom>
        </p:spPr>
        <p:txBody>
          <a:bodyPr/>
          <a:lstStyle>
            <a:lvl1pPr algn="r" rtl="0" eaLnBrk="0" fontAlgn="base" hangingPunct="0">
              <a:spcBef>
                <a:spcPct val="0"/>
              </a:spcBef>
              <a:spcAft>
                <a:spcPct val="0"/>
              </a:spcAft>
              <a:defRPr sz="4000" b="1">
                <a:solidFill>
                  <a:srgbClr val="151C77"/>
                </a:solidFill>
                <a:latin typeface="+mj-lt"/>
                <a:ea typeface="+mj-ea"/>
                <a:cs typeface="+mj-cs"/>
              </a:defRPr>
            </a:lvl1pPr>
            <a:lvl2pPr algn="r" rtl="0" eaLnBrk="0" fontAlgn="base" hangingPunct="0">
              <a:spcBef>
                <a:spcPct val="0"/>
              </a:spcBef>
              <a:spcAft>
                <a:spcPct val="0"/>
              </a:spcAft>
              <a:defRPr sz="4000" b="1">
                <a:solidFill>
                  <a:srgbClr val="151C77"/>
                </a:solidFill>
                <a:latin typeface="Arial" pitchFamily="34" charset="0"/>
              </a:defRPr>
            </a:lvl2pPr>
            <a:lvl3pPr algn="r" rtl="0" eaLnBrk="0" fontAlgn="base" hangingPunct="0">
              <a:spcBef>
                <a:spcPct val="0"/>
              </a:spcBef>
              <a:spcAft>
                <a:spcPct val="0"/>
              </a:spcAft>
              <a:defRPr sz="4000" b="1">
                <a:solidFill>
                  <a:srgbClr val="151C77"/>
                </a:solidFill>
                <a:latin typeface="Arial" pitchFamily="34" charset="0"/>
              </a:defRPr>
            </a:lvl3pPr>
            <a:lvl4pPr algn="r" rtl="0" eaLnBrk="0" fontAlgn="base" hangingPunct="0">
              <a:spcBef>
                <a:spcPct val="0"/>
              </a:spcBef>
              <a:spcAft>
                <a:spcPct val="0"/>
              </a:spcAft>
              <a:defRPr sz="4000" b="1">
                <a:solidFill>
                  <a:srgbClr val="151C77"/>
                </a:solidFill>
                <a:latin typeface="Arial" pitchFamily="34" charset="0"/>
              </a:defRPr>
            </a:lvl4pPr>
            <a:lvl5pPr algn="r" rtl="0" eaLnBrk="0" fontAlgn="base" hangingPunct="0">
              <a:spcBef>
                <a:spcPct val="0"/>
              </a:spcBef>
              <a:spcAft>
                <a:spcPct val="0"/>
              </a:spcAft>
              <a:defRPr sz="4000" b="1">
                <a:solidFill>
                  <a:srgbClr val="151C77"/>
                </a:solidFill>
                <a:latin typeface="Arial" pitchFamily="34" charset="0"/>
              </a:defRPr>
            </a:lvl5pPr>
            <a:lvl6pPr marL="457146" algn="r" rtl="0" fontAlgn="base">
              <a:spcBef>
                <a:spcPct val="0"/>
              </a:spcBef>
              <a:spcAft>
                <a:spcPct val="0"/>
              </a:spcAft>
              <a:defRPr sz="4000" b="1">
                <a:solidFill>
                  <a:srgbClr val="151C77"/>
                </a:solidFill>
                <a:latin typeface="Arial" pitchFamily="34" charset="0"/>
              </a:defRPr>
            </a:lvl6pPr>
            <a:lvl7pPr marL="914293" algn="r" rtl="0" fontAlgn="base">
              <a:spcBef>
                <a:spcPct val="0"/>
              </a:spcBef>
              <a:spcAft>
                <a:spcPct val="0"/>
              </a:spcAft>
              <a:defRPr sz="4000" b="1">
                <a:solidFill>
                  <a:srgbClr val="151C77"/>
                </a:solidFill>
                <a:latin typeface="Arial" pitchFamily="34" charset="0"/>
              </a:defRPr>
            </a:lvl7pPr>
            <a:lvl8pPr marL="1371440" algn="r" rtl="0" fontAlgn="base">
              <a:spcBef>
                <a:spcPct val="0"/>
              </a:spcBef>
              <a:spcAft>
                <a:spcPct val="0"/>
              </a:spcAft>
              <a:defRPr sz="4000" b="1">
                <a:solidFill>
                  <a:srgbClr val="151C77"/>
                </a:solidFill>
                <a:latin typeface="Arial" pitchFamily="34" charset="0"/>
              </a:defRPr>
            </a:lvl8pPr>
            <a:lvl9pPr marL="1828586" algn="r" rtl="0" fontAlgn="base">
              <a:spcBef>
                <a:spcPct val="0"/>
              </a:spcBef>
              <a:spcAft>
                <a:spcPct val="0"/>
              </a:spcAft>
              <a:defRPr sz="4000" b="1">
                <a:solidFill>
                  <a:srgbClr val="151C77"/>
                </a:solidFill>
                <a:latin typeface="Arial" pitchFamily="34" charset="0"/>
              </a:defRPr>
            </a:lvl9pPr>
          </a:lstStyle>
          <a:p>
            <a:pPr algn="ctr"/>
            <a:r>
              <a:rPr lang="en-US" sz="3600" kern="0" dirty="0"/>
              <a:t>Medical Group QR Codes</a:t>
            </a:r>
          </a:p>
        </p:txBody>
      </p:sp>
    </p:spTree>
    <p:extLst>
      <p:ext uri="{BB962C8B-B14F-4D97-AF65-F5344CB8AC3E}">
        <p14:creationId xmlns:p14="http://schemas.microsoft.com/office/powerpoint/2010/main" val="2190599092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C7318A5C-9138-0C3F-C52D-30EC23DD5731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3470DCC9-90CE-4513-A649-93321E8CDF5E}" type="slidenum">
              <a:rPr lang="en-US" sz="1400" smtClean="0"/>
              <a:pPr>
                <a:defRPr/>
              </a:pPr>
              <a:t>9</a:t>
            </a:fld>
            <a:endParaRPr lang="en-US" sz="1400" dirty="0">
              <a:solidFill>
                <a:srgbClr val="808080"/>
              </a:solidFill>
            </a:endParaRPr>
          </a:p>
        </p:txBody>
      </p:sp>
      <p:pic>
        <p:nvPicPr>
          <p:cNvPr id="4" name="Picture 3" descr="Graphical user interface&#10;&#10;AI-generated content may be incorrect.">
            <a:extLst>
              <a:ext uri="{FF2B5EF4-FFF2-40B4-BE49-F238E27FC236}">
                <a16:creationId xmlns:a16="http://schemas.microsoft.com/office/drawing/2014/main" id="{6A824647-E00C-3EC2-0470-F39CE56E3A7D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46667"/>
          <a:stretch>
            <a:fillRect/>
          </a:stretch>
        </p:blipFill>
        <p:spPr>
          <a:xfrm>
            <a:off x="-431092" y="0"/>
            <a:ext cx="10006183" cy="690644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69558021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B11A22B-77C8-A9C7-F01A-085F1F4CCA0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Medical Care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0B0125E4-2A33-EE55-0394-AA6D545913D1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7B6A8F7A-6063-476F-B19C-50FFE16C23F2}" type="slidenum">
              <a:rPr lang="en-US" sz="1400" smtClean="0">
                <a:cs typeface="Arial" charset="0"/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10</a:t>
            </a:fld>
            <a:endParaRPr lang="en-US" sz="1400" dirty="0">
              <a:solidFill>
                <a:srgbClr val="808080"/>
              </a:solidFill>
              <a:cs typeface="Arial" charset="0"/>
            </a:endParaRPr>
          </a:p>
        </p:txBody>
      </p:sp>
      <p:sp>
        <p:nvSpPr>
          <p:cNvPr id="5" name="object 8">
            <a:extLst>
              <a:ext uri="{FF2B5EF4-FFF2-40B4-BE49-F238E27FC236}">
                <a16:creationId xmlns:a16="http://schemas.microsoft.com/office/drawing/2014/main" id="{C89464FB-406C-65A9-79EC-4BC875F8FC35}"/>
              </a:ext>
            </a:extLst>
          </p:cNvPr>
          <p:cNvSpPr txBox="1"/>
          <p:nvPr/>
        </p:nvSpPr>
        <p:spPr>
          <a:xfrm>
            <a:off x="534838" y="1447133"/>
            <a:ext cx="8037662" cy="4834657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algn="ctr">
              <a:lnSpc>
                <a:spcPct val="100000"/>
              </a:lnSpc>
              <a:spcBef>
                <a:spcPts val="100"/>
              </a:spcBef>
            </a:pPr>
            <a:r>
              <a:rPr lang="en-US" sz="3200" b="1" dirty="0">
                <a:solidFill>
                  <a:srgbClr val="002060"/>
                </a:solidFill>
                <a:latin typeface="Arial"/>
                <a:cs typeface="Arial"/>
              </a:rPr>
              <a:t>General Clinic Information</a:t>
            </a:r>
          </a:p>
          <a:p>
            <a:pPr algn="ctr">
              <a:lnSpc>
                <a:spcPct val="100000"/>
              </a:lnSpc>
              <a:spcBef>
                <a:spcPts val="100"/>
              </a:spcBef>
            </a:pPr>
            <a:endParaRPr lang="en-US" sz="2000" dirty="0">
              <a:solidFill>
                <a:srgbClr val="002060"/>
              </a:solidFill>
              <a:latin typeface="Arial"/>
              <a:cs typeface="Arial"/>
            </a:endParaRPr>
          </a:p>
          <a:p>
            <a:pPr algn="ctr">
              <a:lnSpc>
                <a:spcPct val="100000"/>
              </a:lnSpc>
              <a:spcBef>
                <a:spcPts val="100"/>
              </a:spcBef>
            </a:pPr>
            <a:r>
              <a:rPr lang="en-US" sz="2000" b="1" u="sng" spc="-20" dirty="0">
                <a:solidFill>
                  <a:srgbClr val="002060"/>
                </a:solidFill>
                <a:latin typeface="Arial"/>
                <a:cs typeface="Arial"/>
              </a:rPr>
              <a:t>Appointment Line</a:t>
            </a:r>
          </a:p>
          <a:p>
            <a:pPr algn="ctr">
              <a:lnSpc>
                <a:spcPct val="100000"/>
              </a:lnSpc>
              <a:spcBef>
                <a:spcPts val="100"/>
              </a:spcBef>
            </a:pPr>
            <a:r>
              <a:rPr lang="en-US" sz="2000" spc="-20" dirty="0">
                <a:solidFill>
                  <a:srgbClr val="002060"/>
                </a:solidFill>
                <a:latin typeface="Arial"/>
                <a:cs typeface="Arial"/>
              </a:rPr>
              <a:t>Mon - Fri 0700-1600</a:t>
            </a:r>
          </a:p>
          <a:p>
            <a:pPr algn="ctr">
              <a:lnSpc>
                <a:spcPct val="100000"/>
              </a:lnSpc>
              <a:spcBef>
                <a:spcPts val="100"/>
              </a:spcBef>
            </a:pPr>
            <a:r>
              <a:rPr sz="2000" dirty="0">
                <a:solidFill>
                  <a:srgbClr val="002060"/>
                </a:solidFill>
                <a:latin typeface="Arial"/>
                <a:cs typeface="Arial"/>
              </a:rPr>
              <a:t>COMM:</a:t>
            </a:r>
            <a:r>
              <a:rPr sz="2000" spc="-10" dirty="0">
                <a:solidFill>
                  <a:srgbClr val="002060"/>
                </a:solidFill>
                <a:latin typeface="Arial"/>
                <a:cs typeface="Arial"/>
              </a:rPr>
              <a:t> </a:t>
            </a:r>
            <a:r>
              <a:rPr sz="2000" spc="-25" dirty="0">
                <a:solidFill>
                  <a:srgbClr val="002060"/>
                </a:solidFill>
                <a:latin typeface="Arial"/>
                <a:cs typeface="Arial"/>
              </a:rPr>
              <a:t>0505-784-</a:t>
            </a:r>
            <a:r>
              <a:rPr sz="2000" dirty="0">
                <a:solidFill>
                  <a:srgbClr val="002060"/>
                </a:solidFill>
                <a:latin typeface="Arial"/>
                <a:cs typeface="Arial"/>
              </a:rPr>
              <a:t>DOCS</a:t>
            </a:r>
            <a:r>
              <a:rPr sz="2000" spc="-10" dirty="0">
                <a:solidFill>
                  <a:srgbClr val="002060"/>
                </a:solidFill>
                <a:latin typeface="Arial"/>
                <a:cs typeface="Arial"/>
              </a:rPr>
              <a:t> (3627)</a:t>
            </a:r>
            <a:endParaRPr sz="2000" dirty="0">
              <a:solidFill>
                <a:srgbClr val="002060"/>
              </a:solidFill>
              <a:latin typeface="Arial"/>
              <a:cs typeface="Arial"/>
            </a:endParaRPr>
          </a:p>
          <a:p>
            <a:pPr algn="ctr">
              <a:lnSpc>
                <a:spcPct val="100000"/>
              </a:lnSpc>
            </a:pPr>
            <a:r>
              <a:rPr sz="2000" dirty="0">
                <a:solidFill>
                  <a:srgbClr val="002060"/>
                </a:solidFill>
                <a:latin typeface="Arial"/>
                <a:cs typeface="Arial"/>
              </a:rPr>
              <a:t>DSN:</a:t>
            </a:r>
            <a:r>
              <a:rPr sz="2000" spc="-55" dirty="0">
                <a:solidFill>
                  <a:srgbClr val="002060"/>
                </a:solidFill>
                <a:latin typeface="Arial"/>
                <a:cs typeface="Arial"/>
              </a:rPr>
              <a:t> </a:t>
            </a:r>
            <a:r>
              <a:rPr sz="2000" spc="-25" dirty="0">
                <a:solidFill>
                  <a:srgbClr val="002060"/>
                </a:solidFill>
                <a:latin typeface="Arial"/>
                <a:cs typeface="Arial"/>
              </a:rPr>
              <a:t>784-</a:t>
            </a:r>
            <a:r>
              <a:rPr sz="2000" dirty="0">
                <a:solidFill>
                  <a:srgbClr val="002060"/>
                </a:solidFill>
                <a:latin typeface="Arial"/>
                <a:cs typeface="Arial"/>
              </a:rPr>
              <a:t>DOCS</a:t>
            </a:r>
            <a:r>
              <a:rPr sz="2000" spc="-50" dirty="0">
                <a:solidFill>
                  <a:srgbClr val="002060"/>
                </a:solidFill>
                <a:latin typeface="Arial"/>
                <a:cs typeface="Arial"/>
              </a:rPr>
              <a:t> </a:t>
            </a:r>
            <a:r>
              <a:rPr sz="2000" spc="-10" dirty="0">
                <a:solidFill>
                  <a:srgbClr val="002060"/>
                </a:solidFill>
                <a:latin typeface="Arial"/>
                <a:cs typeface="Arial"/>
              </a:rPr>
              <a:t>(3627)</a:t>
            </a:r>
            <a:endParaRPr lang="en-US" sz="2000" spc="-10" dirty="0">
              <a:solidFill>
                <a:srgbClr val="002060"/>
              </a:solidFill>
              <a:latin typeface="Arial"/>
              <a:cs typeface="Arial"/>
            </a:endParaRPr>
          </a:p>
          <a:p>
            <a:pPr algn="ctr">
              <a:lnSpc>
                <a:spcPct val="100000"/>
              </a:lnSpc>
            </a:pPr>
            <a:endParaRPr lang="en-US" sz="2000" spc="-10" dirty="0">
              <a:solidFill>
                <a:srgbClr val="002060"/>
              </a:solidFill>
              <a:latin typeface="Arial"/>
              <a:cs typeface="Arial"/>
            </a:endParaRPr>
          </a:p>
          <a:p>
            <a:pPr algn="ctr">
              <a:lnSpc>
                <a:spcPct val="100000"/>
              </a:lnSpc>
            </a:pPr>
            <a:r>
              <a:rPr lang="en-US" sz="2000" b="1" u="sng" spc="-10" dirty="0">
                <a:solidFill>
                  <a:srgbClr val="002060"/>
                </a:solidFill>
                <a:latin typeface="Arial"/>
                <a:cs typeface="Arial"/>
              </a:rPr>
              <a:t>Reoccurring Closures</a:t>
            </a:r>
          </a:p>
          <a:p>
            <a:pPr algn="ctr">
              <a:lnSpc>
                <a:spcPct val="100000"/>
              </a:lnSpc>
            </a:pPr>
            <a:r>
              <a:rPr lang="en-US" sz="2000" spc="-10" dirty="0">
                <a:solidFill>
                  <a:srgbClr val="002060"/>
                </a:solidFill>
                <a:latin typeface="Arial"/>
                <a:cs typeface="Arial"/>
              </a:rPr>
              <a:t>Clinic closed for medical readiness training on </a:t>
            </a:r>
            <a:br>
              <a:rPr lang="en-US" sz="2000" spc="-10" dirty="0">
                <a:solidFill>
                  <a:srgbClr val="002060"/>
                </a:solidFill>
                <a:latin typeface="Arial"/>
                <a:cs typeface="Arial"/>
              </a:rPr>
            </a:br>
            <a:r>
              <a:rPr lang="en-US" sz="2000" spc="-10" dirty="0">
                <a:solidFill>
                  <a:srgbClr val="002060"/>
                </a:solidFill>
                <a:latin typeface="Arial"/>
                <a:cs typeface="Arial"/>
              </a:rPr>
              <a:t>the 3</a:t>
            </a:r>
            <a:r>
              <a:rPr lang="en-US" sz="2000" spc="-10" baseline="30000" dirty="0">
                <a:solidFill>
                  <a:srgbClr val="002060"/>
                </a:solidFill>
                <a:latin typeface="Arial"/>
                <a:cs typeface="Arial"/>
              </a:rPr>
              <a:t>rd</a:t>
            </a:r>
            <a:r>
              <a:rPr lang="en-US" sz="2000" spc="-10" dirty="0">
                <a:solidFill>
                  <a:srgbClr val="002060"/>
                </a:solidFill>
                <a:latin typeface="Arial"/>
                <a:cs typeface="Arial"/>
              </a:rPr>
              <a:t> Thursday of each month.</a:t>
            </a:r>
          </a:p>
          <a:p>
            <a:pPr algn="ctr">
              <a:lnSpc>
                <a:spcPct val="100000"/>
              </a:lnSpc>
            </a:pPr>
            <a:r>
              <a:rPr lang="en-US" sz="2000" spc="-10" dirty="0">
                <a:solidFill>
                  <a:srgbClr val="002060"/>
                </a:solidFill>
                <a:latin typeface="Arial"/>
                <a:cs typeface="Arial"/>
              </a:rPr>
              <a:t>Closed for federal holidays and some FW Down Days.</a:t>
            </a:r>
          </a:p>
          <a:p>
            <a:pPr algn="ctr">
              <a:lnSpc>
                <a:spcPct val="100000"/>
              </a:lnSpc>
            </a:pPr>
            <a:endParaRPr lang="en-US" sz="2000" spc="-10" dirty="0">
              <a:solidFill>
                <a:srgbClr val="002060"/>
              </a:solidFill>
              <a:latin typeface="Arial"/>
              <a:cs typeface="Arial"/>
            </a:endParaRPr>
          </a:p>
          <a:p>
            <a:pPr algn="ctr"/>
            <a:r>
              <a:rPr lang="en-US" sz="2000" b="1" u="sng" spc="-20" dirty="0">
                <a:solidFill>
                  <a:srgbClr val="002060"/>
                </a:solidFill>
                <a:cs typeface="Arial"/>
              </a:rPr>
              <a:t>(UPDATED) Pharmacy Hours</a:t>
            </a:r>
          </a:p>
          <a:p>
            <a:pPr algn="ctr"/>
            <a:r>
              <a:rPr lang="en-US" sz="2000" spc="-20" dirty="0">
                <a:solidFill>
                  <a:srgbClr val="002060"/>
                </a:solidFill>
                <a:cs typeface="Arial"/>
              </a:rPr>
              <a:t>Mon - Fri 0730-1630</a:t>
            </a:r>
            <a:endParaRPr lang="en-US" sz="2000" spc="-10" dirty="0">
              <a:solidFill>
                <a:srgbClr val="002060"/>
              </a:solidFill>
              <a:latin typeface="Arial"/>
              <a:cs typeface="Arial"/>
            </a:endParaRPr>
          </a:p>
          <a:p>
            <a:pPr algn="ctr">
              <a:lnSpc>
                <a:spcPct val="100000"/>
              </a:lnSpc>
            </a:pPr>
            <a:r>
              <a:rPr lang="en-US" spc="-10" dirty="0">
                <a:solidFill>
                  <a:srgbClr val="002060"/>
                </a:solidFill>
                <a:latin typeface="Arial"/>
                <a:cs typeface="Arial"/>
              </a:rPr>
              <a:t> </a:t>
            </a:r>
            <a:endParaRPr dirty="0">
              <a:solidFill>
                <a:srgbClr val="002060"/>
              </a:solidFill>
              <a:latin typeface="Arial"/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362303715"/>
      </p:ext>
    </p:extLst>
  </p:cSld>
  <p:clrMapOvr>
    <a:masterClrMapping/>
  </p:clrMapOvr>
  <p:transition/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86192D7-A461-762E-914C-83EB83CF21C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C47F4D2-8177-79F8-87FE-7AF6F9D02CB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Medical Care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F90514AF-0938-20B5-10C6-BF9175C5091F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7B6A8F7A-6063-476F-B19C-50FFE16C23F2}" type="slidenum">
              <a:rPr lang="en-US" sz="1400" smtClean="0">
                <a:cs typeface="Arial" charset="0"/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11</a:t>
            </a:fld>
            <a:endParaRPr lang="en-US" sz="1400" dirty="0">
              <a:solidFill>
                <a:srgbClr val="808080"/>
              </a:solidFill>
              <a:cs typeface="Arial" charset="0"/>
            </a:endParaRP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4772A211-B5E3-C961-C457-E16CBBE6BC3A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532"/>
          <a:stretch>
            <a:fillRect/>
          </a:stretch>
        </p:blipFill>
        <p:spPr>
          <a:xfrm>
            <a:off x="2527310" y="1309727"/>
            <a:ext cx="4089379" cy="509921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48969225"/>
      </p:ext>
    </p:extLst>
  </p:cSld>
  <p:clrMapOvr>
    <a:masterClrMapping/>
  </p:clrMapOvr>
  <p:transition/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8A9EA64-6C0D-B042-AF7A-DF16626E321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807D544-310A-8A1E-C6BE-95099F4B47F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Medical Care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098ECEF8-5754-257F-D9F7-5F51A90FE57E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7B6A8F7A-6063-476F-B19C-50FFE16C23F2}" type="slidenum">
              <a:rPr lang="en-US" sz="1400" smtClean="0">
                <a:cs typeface="Arial" charset="0"/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12</a:t>
            </a:fld>
            <a:endParaRPr lang="en-US" sz="1400" dirty="0">
              <a:solidFill>
                <a:srgbClr val="808080"/>
              </a:solidFill>
              <a:cs typeface="Arial" charset="0"/>
            </a:endParaRPr>
          </a:p>
        </p:txBody>
      </p:sp>
      <p:sp>
        <p:nvSpPr>
          <p:cNvPr id="5" name="object 8">
            <a:extLst>
              <a:ext uri="{FF2B5EF4-FFF2-40B4-BE49-F238E27FC236}">
                <a16:creationId xmlns:a16="http://schemas.microsoft.com/office/drawing/2014/main" id="{50657D5A-BCAB-7912-DECC-8C5CA283AFD1}"/>
              </a:ext>
            </a:extLst>
          </p:cNvPr>
          <p:cNvSpPr txBox="1"/>
          <p:nvPr/>
        </p:nvSpPr>
        <p:spPr>
          <a:xfrm>
            <a:off x="553169" y="1705143"/>
            <a:ext cx="8037662" cy="1287532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algn="ctr">
              <a:lnSpc>
                <a:spcPct val="100000"/>
              </a:lnSpc>
              <a:spcBef>
                <a:spcPts val="100"/>
              </a:spcBef>
            </a:pPr>
            <a:r>
              <a:rPr lang="en-US" sz="2800" b="1" dirty="0">
                <a:solidFill>
                  <a:srgbClr val="002060"/>
                </a:solidFill>
                <a:latin typeface="Arial"/>
                <a:cs typeface="Arial"/>
              </a:rPr>
              <a:t>Patient Handbook</a:t>
            </a:r>
          </a:p>
          <a:p>
            <a:pPr algn="ctr">
              <a:lnSpc>
                <a:spcPct val="100000"/>
              </a:lnSpc>
              <a:spcBef>
                <a:spcPts val="100"/>
              </a:spcBef>
            </a:pPr>
            <a:endParaRPr lang="en-US" dirty="0">
              <a:solidFill>
                <a:srgbClr val="002060"/>
              </a:solidFill>
              <a:latin typeface="Arial"/>
              <a:cs typeface="Arial"/>
            </a:endParaRPr>
          </a:p>
          <a:p>
            <a:pPr algn="ctr">
              <a:lnSpc>
                <a:spcPct val="100000"/>
              </a:lnSpc>
            </a:pPr>
            <a:endParaRPr lang="en-US" spc="-10" dirty="0">
              <a:solidFill>
                <a:srgbClr val="002060"/>
              </a:solidFill>
              <a:latin typeface="Arial"/>
              <a:cs typeface="Arial"/>
            </a:endParaRPr>
          </a:p>
          <a:p>
            <a:pPr algn="ctr">
              <a:lnSpc>
                <a:spcPct val="100000"/>
              </a:lnSpc>
            </a:pPr>
            <a:r>
              <a:rPr lang="en-US" spc="-10" dirty="0">
                <a:solidFill>
                  <a:srgbClr val="002060"/>
                </a:solidFill>
                <a:latin typeface="Arial"/>
                <a:cs typeface="Arial"/>
              </a:rPr>
              <a:t> </a:t>
            </a:r>
            <a:endParaRPr dirty="0">
              <a:solidFill>
                <a:srgbClr val="002060"/>
              </a:solidFill>
              <a:latin typeface="Arial"/>
              <a:cs typeface="Arial"/>
            </a:endParaRP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3B12A1B9-DB1E-D05B-64EA-2EEDCF32B05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870712" y="2269440"/>
            <a:ext cx="3402577" cy="3364173"/>
          </a:xfrm>
          <a:prstGeom prst="rect">
            <a:avLst/>
          </a:prstGeom>
        </p:spPr>
      </p:pic>
      <p:sp>
        <p:nvSpPr>
          <p:cNvPr id="7" name="object 8">
            <a:extLst>
              <a:ext uri="{FF2B5EF4-FFF2-40B4-BE49-F238E27FC236}">
                <a16:creationId xmlns:a16="http://schemas.microsoft.com/office/drawing/2014/main" id="{75832B2F-5483-6F8C-6359-00792267F993}"/>
              </a:ext>
            </a:extLst>
          </p:cNvPr>
          <p:cNvSpPr txBox="1"/>
          <p:nvPr/>
        </p:nvSpPr>
        <p:spPr>
          <a:xfrm>
            <a:off x="553169" y="5784870"/>
            <a:ext cx="8037662" cy="443711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100"/>
              </a:spcBef>
            </a:pPr>
            <a:r>
              <a:rPr lang="en-US" sz="2800" b="1" dirty="0">
                <a:solidFill>
                  <a:srgbClr val="002060"/>
                </a:solidFill>
                <a:latin typeface="Arial"/>
                <a:cs typeface="Arial"/>
              </a:rPr>
              <a:t>Scroll down to the 51 MDG Patient Handbook</a:t>
            </a:r>
            <a:endParaRPr lang="en-US" dirty="0">
              <a:solidFill>
                <a:srgbClr val="002060"/>
              </a:solidFill>
              <a:latin typeface="Arial"/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211078964"/>
      </p:ext>
    </p:extLst>
  </p:cSld>
  <p:clrMapOvr>
    <a:masterClrMapping/>
  </p:clrMapOvr>
  <p:transition/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1AA33A5-7404-7064-94D7-6860A574EF7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6C61FC0-EB3B-8461-1D05-4F8003CE76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Emergencies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8B78E6B7-15B4-5B5C-DF91-DE3B8285C792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7B6A8F7A-6063-476F-B19C-50FFE16C23F2}" type="slidenum">
              <a:rPr lang="en-US" sz="1400" smtClean="0">
                <a:cs typeface="Arial" charset="0"/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13</a:t>
            </a:fld>
            <a:endParaRPr lang="en-US" sz="1400" dirty="0">
              <a:solidFill>
                <a:srgbClr val="808080"/>
              </a:solidFill>
              <a:cs typeface="Arial" charset="0"/>
            </a:endParaRP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B7F08B23-2201-E124-68F9-BA022A8DBA9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82859" y="1817767"/>
            <a:ext cx="4715873" cy="3953306"/>
          </a:xfrm>
          <a:prstGeom prst="rect">
            <a:avLst/>
          </a:prstGeom>
        </p:spPr>
      </p:pic>
      <p:sp>
        <p:nvSpPr>
          <p:cNvPr id="11" name="TextBox 10">
            <a:extLst>
              <a:ext uri="{FF2B5EF4-FFF2-40B4-BE49-F238E27FC236}">
                <a16:creationId xmlns:a16="http://schemas.microsoft.com/office/drawing/2014/main" id="{0ADDDACD-7827-5C95-ED07-D8172FAFF3FC}"/>
              </a:ext>
            </a:extLst>
          </p:cNvPr>
          <p:cNvSpPr txBox="1"/>
          <p:nvPr/>
        </p:nvSpPr>
        <p:spPr>
          <a:xfrm>
            <a:off x="317936" y="1817767"/>
            <a:ext cx="3783268" cy="409342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85750" indent="-285750" algn="l">
              <a:buFont typeface="Arial" panose="020B0604020202020204" pitchFamily="34" charset="0"/>
              <a:buChar char="•"/>
              <a:defRPr/>
            </a:pPr>
            <a:r>
              <a:rPr lang="en-US" sz="2000" dirty="0">
                <a:solidFill>
                  <a:srgbClr val="151C7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ON-BASE EMERGENCIES:</a:t>
            </a:r>
          </a:p>
          <a:p>
            <a:pPr marL="742950" lvl="1" indent="-285750">
              <a:buFont typeface="Arial" panose="020B0604020202020204" pitchFamily="34" charset="0"/>
              <a:buChar char="•"/>
              <a:defRPr/>
            </a:pPr>
            <a:r>
              <a:rPr lang="en-US" sz="2000" b="1" dirty="0">
                <a:solidFill>
                  <a:srgbClr val="151C7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Dial 911 </a:t>
            </a:r>
            <a:r>
              <a:rPr lang="en-US" sz="2000" dirty="0">
                <a:solidFill>
                  <a:srgbClr val="151C7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from any DSN line. </a:t>
            </a:r>
          </a:p>
          <a:p>
            <a:pPr marL="742950" lvl="1" indent="-285750">
              <a:buFont typeface="Arial" panose="020B0604020202020204" pitchFamily="34" charset="0"/>
              <a:buChar char="•"/>
              <a:defRPr/>
            </a:pPr>
            <a:r>
              <a:rPr lang="en-US" sz="2000" dirty="0">
                <a:solidFill>
                  <a:srgbClr val="151C7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If using a Korean cell phone, dial </a:t>
            </a:r>
            <a:r>
              <a:rPr lang="en-US" sz="2000" b="1" dirty="0">
                <a:solidFill>
                  <a:srgbClr val="151C7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0505-784-9111</a:t>
            </a:r>
            <a:r>
              <a:rPr lang="en-US" sz="2000" dirty="0">
                <a:solidFill>
                  <a:srgbClr val="151C7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</a:p>
          <a:p>
            <a:pPr marL="742950" lvl="1" indent="-285750">
              <a:buFont typeface="Arial" panose="020B0604020202020204" pitchFamily="34" charset="0"/>
              <a:buChar char="•"/>
              <a:defRPr/>
            </a:pPr>
            <a:endParaRPr lang="en-US" sz="2000" dirty="0">
              <a:solidFill>
                <a:srgbClr val="151C77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85750" indent="-285750" algn="l">
              <a:buFont typeface="Arial" panose="020B0604020202020204" pitchFamily="34" charset="0"/>
              <a:buChar char="•"/>
              <a:defRPr/>
            </a:pPr>
            <a:r>
              <a:rPr lang="en-US" sz="2000" dirty="0">
                <a:solidFill>
                  <a:srgbClr val="151C7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OFF-BASE EMERGENCIES:</a:t>
            </a:r>
          </a:p>
          <a:p>
            <a:pPr marL="742950" lvl="1" indent="-285750">
              <a:buFont typeface="Arial" panose="020B0604020202020204" pitchFamily="34" charset="0"/>
              <a:buChar char="•"/>
              <a:defRPr/>
            </a:pPr>
            <a:r>
              <a:rPr lang="en-US" sz="2000" b="1" dirty="0">
                <a:solidFill>
                  <a:srgbClr val="151C7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Dial 119 </a:t>
            </a:r>
            <a:r>
              <a:rPr lang="en-US" sz="2000" dirty="0">
                <a:solidFill>
                  <a:srgbClr val="151C7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(Korean Emergency Services)</a:t>
            </a:r>
          </a:p>
          <a:p>
            <a:pPr marL="742950" lvl="1" indent="-285750">
              <a:buFont typeface="Arial" panose="020B0604020202020204" pitchFamily="34" charset="0"/>
              <a:buChar char="•"/>
              <a:defRPr/>
            </a:pPr>
            <a:r>
              <a:rPr lang="en-US" sz="2000" dirty="0">
                <a:solidFill>
                  <a:srgbClr val="151C7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Go to closest ER for stroke, cardiac arrest, severe trauma, etc.</a:t>
            </a:r>
          </a:p>
        </p:txBody>
      </p:sp>
    </p:spTree>
    <p:extLst>
      <p:ext uri="{BB962C8B-B14F-4D97-AF65-F5344CB8AC3E}">
        <p14:creationId xmlns:p14="http://schemas.microsoft.com/office/powerpoint/2010/main" val="4192059009"/>
      </p:ext>
    </p:extLst>
  </p:cSld>
  <p:clrMapOvr>
    <a:masterClrMapping/>
  </p:clrMapOvr>
  <p:transition/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1CFA197-4F3A-F6B3-42B9-0829D505E16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22154" y="194619"/>
            <a:ext cx="7540846" cy="1016114"/>
          </a:xfrm>
        </p:spPr>
        <p:txBody>
          <a:bodyPr/>
          <a:lstStyle/>
          <a:p>
            <a:r>
              <a:rPr lang="en-US" dirty="0"/>
              <a:t>MHS GENESIS Patient Portal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7A2A1329-2C15-7851-DE30-EED4BE8874D5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7B6A8F7A-6063-476F-B19C-50FFE16C23F2}" type="slidenum">
              <a:rPr lang="en-US" sz="1400" smtClean="0">
                <a:cs typeface="Arial" charset="0"/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14</a:t>
            </a:fld>
            <a:endParaRPr lang="en-US" sz="1400" dirty="0">
              <a:solidFill>
                <a:srgbClr val="808080"/>
              </a:solidFill>
              <a:cs typeface="Arial" charset="0"/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716B9381-F383-DF8C-CE84-DE4C29F77F64}"/>
              </a:ext>
            </a:extLst>
          </p:cNvPr>
          <p:cNvSpPr txBox="1"/>
          <p:nvPr/>
        </p:nvSpPr>
        <p:spPr>
          <a:xfrm>
            <a:off x="245267" y="1423359"/>
            <a:ext cx="7709915" cy="132343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85750" indent="-285750" algn="l">
              <a:buFont typeface="Arial" panose="020B0604020202020204" pitchFamily="34" charset="0"/>
              <a:buChar char="•"/>
              <a:defRPr/>
            </a:pPr>
            <a:r>
              <a:rPr lang="en-US" sz="2000" dirty="0">
                <a:solidFill>
                  <a:srgbClr val="151C7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View Health Record </a:t>
            </a:r>
          </a:p>
          <a:p>
            <a:pPr marL="742950" lvl="1" indent="-285750">
              <a:buFont typeface="Arial" panose="020B0604020202020204" pitchFamily="34" charset="0"/>
              <a:buChar char="•"/>
              <a:defRPr/>
            </a:pPr>
            <a:r>
              <a:rPr lang="en-US" sz="2000" dirty="0">
                <a:solidFill>
                  <a:srgbClr val="151C7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(clinic visits and test results) </a:t>
            </a:r>
          </a:p>
          <a:p>
            <a:pPr marL="285750" indent="-285750">
              <a:buFont typeface="Arial" panose="020B0604020202020204" pitchFamily="34" charset="0"/>
              <a:buChar char="•"/>
              <a:defRPr/>
            </a:pPr>
            <a:r>
              <a:rPr lang="en-US" sz="2000" dirty="0">
                <a:solidFill>
                  <a:srgbClr val="151C7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Message your PCM Team</a:t>
            </a:r>
          </a:p>
          <a:p>
            <a:pPr marL="285750" indent="-285750" algn="l">
              <a:buFont typeface="Arial" panose="020B0604020202020204" pitchFamily="34" charset="0"/>
              <a:buChar char="•"/>
              <a:defRPr/>
            </a:pPr>
            <a:r>
              <a:rPr lang="en-US" sz="2000" dirty="0">
                <a:solidFill>
                  <a:srgbClr val="151C7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Pharmacy Refill Requests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BAE15BEC-CDA3-8FC4-33B4-33D5E09F98C9}"/>
              </a:ext>
            </a:extLst>
          </p:cNvPr>
          <p:cNvSpPr txBox="1"/>
          <p:nvPr/>
        </p:nvSpPr>
        <p:spPr>
          <a:xfrm>
            <a:off x="4816590" y="1423359"/>
            <a:ext cx="4082143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fontAlgn="base">
              <a:spcBef>
                <a:spcPts val="0"/>
              </a:spcBef>
              <a:spcAft>
                <a:spcPts val="0"/>
              </a:spcAft>
            </a:pPr>
            <a:r>
              <a:rPr lang="en-US" sz="1800" kern="0" dirty="0">
                <a:solidFill>
                  <a:srgbClr val="151C77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To access the MHS GENESIS </a:t>
            </a:r>
          </a:p>
          <a:p>
            <a:pPr marL="0" marR="0" fontAlgn="base">
              <a:spcBef>
                <a:spcPts val="0"/>
              </a:spcBef>
              <a:spcAft>
                <a:spcPts val="0"/>
              </a:spcAft>
            </a:pPr>
            <a:r>
              <a:rPr lang="en-US" sz="1800" kern="0" dirty="0">
                <a:solidFill>
                  <a:srgbClr val="151C77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Patient Portal visit: </a:t>
            </a:r>
          </a:p>
          <a:p>
            <a:pPr algn="l">
              <a:defRPr/>
            </a:pPr>
            <a:r>
              <a:rPr lang="en-US" sz="1800" dirty="0">
                <a:solidFill>
                  <a:srgbClr val="151C7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https://my.mhsgenesis.health.mil</a:t>
            </a:r>
            <a:endParaRPr lang="en-US" sz="1600" b="1" dirty="0">
              <a:solidFill>
                <a:srgbClr val="151C77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FEB0AFA4-6949-6B55-FDFF-AB8D4CFCF40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919549" y="3054575"/>
            <a:ext cx="5338238" cy="334770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48924137"/>
      </p:ext>
    </p:extLst>
  </p:cSld>
  <p:clrMapOvr>
    <a:masterClrMapping/>
  </p:clrMapOvr>
  <p:transition/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58B4F0E-2411-03E9-0A9B-C9CF41B7983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C4D6FBD-2954-5C0E-60AE-29EA89F8BF2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22155" y="194619"/>
            <a:ext cx="7709914" cy="1016114"/>
          </a:xfrm>
        </p:spPr>
        <p:txBody>
          <a:bodyPr/>
          <a:lstStyle/>
          <a:p>
            <a:pPr>
              <a:defRPr/>
            </a:pP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Patient and Family Partnership Council (PFPC)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1627A743-6688-AFE4-51A5-26DEB4DFBF5C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7B6A8F7A-6063-476F-B19C-50FFE16C23F2}" type="slidenum">
              <a:rPr lang="en-US" sz="1400" smtClean="0">
                <a:cs typeface="Arial" charset="0"/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15</a:t>
            </a:fld>
            <a:endParaRPr lang="en-US" sz="1400" dirty="0">
              <a:solidFill>
                <a:srgbClr val="808080"/>
              </a:solidFill>
              <a:cs typeface="Arial" charset="0"/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EA2117A0-0A3D-DC28-FA37-16A7E3CD142C}"/>
              </a:ext>
            </a:extLst>
          </p:cNvPr>
          <p:cNvSpPr txBox="1"/>
          <p:nvPr/>
        </p:nvSpPr>
        <p:spPr>
          <a:xfrm>
            <a:off x="245268" y="1423359"/>
            <a:ext cx="5023850" cy="34778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  <a:defRPr/>
            </a:pPr>
            <a:r>
              <a:rPr lang="en-US" sz="2000" dirty="0">
                <a:solidFill>
                  <a:srgbClr val="151C7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Patient and Family Partnership Council</a:t>
            </a:r>
          </a:p>
          <a:p>
            <a:pPr>
              <a:defRPr/>
            </a:pPr>
            <a:endParaRPr lang="en-US" sz="2000" dirty="0">
              <a:solidFill>
                <a:srgbClr val="151C77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85750" indent="-285750">
              <a:buFont typeface="Arial" panose="020B0604020202020204" pitchFamily="34" charset="0"/>
              <a:buChar char="•"/>
              <a:defRPr/>
            </a:pPr>
            <a:r>
              <a:rPr lang="en-US" sz="2000" dirty="0">
                <a:solidFill>
                  <a:srgbClr val="151C7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If interested, please send us your contact information (Name, Phone Number, Email) to the Patient Advocacy Org Box</a:t>
            </a:r>
          </a:p>
          <a:p>
            <a:pPr marL="285750" indent="-285750">
              <a:buFont typeface="Arial" panose="020B0604020202020204" pitchFamily="34" charset="0"/>
              <a:buChar char="•"/>
              <a:defRPr/>
            </a:pPr>
            <a:endParaRPr lang="en-US" sz="2000" dirty="0">
              <a:solidFill>
                <a:srgbClr val="151C77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85750" indent="-285750">
              <a:buFont typeface="Arial" panose="020B0604020202020204" pitchFamily="34" charset="0"/>
              <a:buChar char="•"/>
              <a:defRPr/>
            </a:pPr>
            <a:r>
              <a:rPr lang="en-US" sz="2000" dirty="0">
                <a:solidFill>
                  <a:srgbClr val="151C7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usaf.osan.51-mdg.mbx.mdg-patient-advocacy@health.mil</a:t>
            </a:r>
          </a:p>
          <a:p>
            <a:br>
              <a:rPr lang="en-US" sz="2000" dirty="0">
                <a:hlinkClick r:id="rId2"/>
              </a:rPr>
            </a:br>
            <a:endParaRPr lang="en-US" sz="2000" dirty="0">
              <a:solidFill>
                <a:srgbClr val="151C77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8" name="Picture 7" descr="Graphical user interface, website, timeline&#10;&#10;AI-generated content may be incorrect.">
            <a:extLst>
              <a:ext uri="{FF2B5EF4-FFF2-40B4-BE49-F238E27FC236}">
                <a16:creationId xmlns:a16="http://schemas.microsoft.com/office/drawing/2014/main" id="{1D192296-673A-A20E-2E48-33F7AE3B922F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02123" y="1317046"/>
            <a:ext cx="3396610" cy="509491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06726767"/>
      </p:ext>
    </p:extLst>
  </p:cSld>
  <p:clrMapOvr>
    <a:masterClrMapping/>
  </p:clrMapOvr>
  <p:transition/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C053093-4676-BFD1-3209-CC797963F26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63700" y="76200"/>
            <a:ext cx="7086600" cy="1143000"/>
          </a:xfrm>
        </p:spPr>
        <p:txBody>
          <a:bodyPr wrap="square" anchor="ctr">
            <a:normAutofit/>
          </a:bodyPr>
          <a:lstStyle/>
          <a:p>
            <a:r>
              <a:rPr lang="en-US" dirty="0"/>
              <a:t>Flu &amp; Smallpox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448B240A-C11F-A288-8723-370C79F6FCF0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>
          <a:xfrm>
            <a:off x="8750300" y="6518275"/>
            <a:ext cx="381000" cy="304800"/>
          </a:xfrm>
        </p:spPr>
        <p:txBody>
          <a:bodyPr wrap="square" anchor="t">
            <a:normAutofit/>
          </a:bodyPr>
          <a:lstStyle/>
          <a:p>
            <a:pPr fontAlgn="base">
              <a:spcBef>
                <a:spcPct val="0"/>
              </a:spcBef>
              <a:spcAft>
                <a:spcPts val="600"/>
              </a:spcAft>
              <a:defRPr/>
            </a:pPr>
            <a:fld id="{7B6A8F7A-6063-476F-B19C-50FFE16C23F2}" type="slidenum">
              <a:rPr lang="en-US" smtClean="0"/>
              <a:pPr fontAlgn="base">
                <a:spcBef>
                  <a:spcPct val="0"/>
                </a:spcBef>
                <a:spcAft>
                  <a:spcPts val="600"/>
                </a:spcAft>
                <a:defRPr/>
              </a:pPr>
              <a:t>16</a:t>
            </a:fld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5B93524-E5DF-A621-CD36-FCABB6098B48}"/>
              </a:ext>
            </a:extLst>
          </p:cNvPr>
          <p:cNvSpPr>
            <a:spLocks noGrp="1"/>
          </p:cNvSpPr>
          <p:nvPr>
            <p:ph sz="quarter" idx="11"/>
          </p:nvPr>
        </p:nvSpPr>
        <p:spPr>
          <a:xfrm>
            <a:off x="365125" y="1471613"/>
            <a:ext cx="4128294" cy="4870450"/>
          </a:xfrm>
        </p:spPr>
        <p:txBody>
          <a:bodyPr wrap="square" anchor="t">
            <a:normAutofit/>
          </a:bodyPr>
          <a:lstStyle/>
          <a:p>
            <a:r>
              <a:rPr lang="en-US" b="0" dirty="0"/>
              <a:t>Flu Vaccine</a:t>
            </a:r>
          </a:p>
          <a:p>
            <a:pPr lvl="1"/>
            <a:r>
              <a:rPr lang="en-US" sz="2400" b="0" dirty="0"/>
              <a:t>Available at the MDG!</a:t>
            </a:r>
          </a:p>
          <a:p>
            <a:pPr lvl="1"/>
            <a:r>
              <a:rPr lang="en-US" sz="2400" b="0" dirty="0"/>
              <a:t>Flu Line 22-23 Oct at the Base Gym</a:t>
            </a:r>
            <a:br>
              <a:rPr lang="en-US" sz="2400" b="0" dirty="0"/>
            </a:br>
            <a:endParaRPr lang="en-US" sz="2400" b="0" dirty="0"/>
          </a:p>
          <a:p>
            <a:r>
              <a:rPr lang="en-US" b="0" dirty="0"/>
              <a:t>Smallpox Vaccine</a:t>
            </a:r>
          </a:p>
          <a:p>
            <a:pPr lvl="1"/>
            <a:r>
              <a:rPr lang="en-US" sz="2400" b="0" dirty="0"/>
              <a:t>Currently unavailable</a:t>
            </a:r>
          </a:p>
        </p:txBody>
      </p:sp>
      <p:sp>
        <p:nvSpPr>
          <p:cNvPr id="13" name="Text Placeholder 4">
            <a:extLst>
              <a:ext uri="{FF2B5EF4-FFF2-40B4-BE49-F238E27FC236}">
                <a16:creationId xmlns:a16="http://schemas.microsoft.com/office/drawing/2014/main" id="{7DFCDE94-B876-0B2C-63BB-33913B31861F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7431088" y="6518275"/>
            <a:ext cx="1319212" cy="304800"/>
          </a:xfrm>
        </p:spPr>
        <p:txBody>
          <a:bodyPr/>
          <a:lstStyle/>
          <a:p>
            <a:endParaRPr lang="en-US"/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5A69FA88-D043-0DD8-E16C-3D44DD2F552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62730" y="1471613"/>
            <a:ext cx="3770671" cy="487045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257796003"/>
      </p:ext>
    </p:extLst>
  </p:cSld>
  <p:clrMapOvr>
    <a:masterClrMapping/>
  </p:clrMapOvr>
  <p:transition/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9F3A2FD-64EF-C9FD-C4B4-8C18B0EEBBA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22154" y="194619"/>
            <a:ext cx="6733029" cy="1016114"/>
          </a:xfrm>
        </p:spPr>
        <p:txBody>
          <a:bodyPr wrap="square" anchor="ctr">
            <a:normAutofit/>
          </a:bodyPr>
          <a:lstStyle/>
          <a:p>
            <a:r>
              <a:rPr lang="en-US" dirty="0"/>
              <a:t>Sports Physicals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5F41BF4-8EA0-E086-6B66-B1E5E0868AF5}"/>
              </a:ext>
            </a:extLst>
          </p:cNvPr>
          <p:cNvSpPr>
            <a:spLocks noGrp="1"/>
          </p:cNvSpPr>
          <p:nvPr>
            <p:ph sz="quarter" idx="11"/>
          </p:nvPr>
        </p:nvSpPr>
        <p:spPr>
          <a:xfrm>
            <a:off x="365125" y="1471613"/>
            <a:ext cx="4128294" cy="4870450"/>
          </a:xfrm>
        </p:spPr>
        <p:txBody>
          <a:bodyPr wrap="square" anchor="t">
            <a:normAutofit/>
          </a:bodyPr>
          <a:lstStyle/>
          <a:p>
            <a:r>
              <a:rPr lang="en-US" dirty="0"/>
              <a:t>Offered twice annually </a:t>
            </a:r>
          </a:p>
          <a:p>
            <a:pPr lvl="1"/>
            <a:r>
              <a:rPr lang="en-US" sz="2400" b="0" dirty="0"/>
              <a:t>Fall (before school starts)</a:t>
            </a:r>
          </a:p>
          <a:p>
            <a:pPr lvl="1"/>
            <a:r>
              <a:rPr lang="en-US" sz="2400" b="0" dirty="0"/>
              <a:t>Spring</a:t>
            </a:r>
          </a:p>
          <a:p>
            <a:r>
              <a:rPr lang="en-US" dirty="0"/>
              <a:t>Outside of these times members need to schedule an appointment with their provider.</a:t>
            </a:r>
          </a:p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0F80F84F-B2A5-90E2-C1F1-28954DFC7F02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7988300" y="6518275"/>
            <a:ext cx="1143000" cy="304800"/>
          </a:xfrm>
        </p:spPr>
        <p:txBody>
          <a:bodyPr wrap="square" anchor="t">
            <a:normAutofit/>
          </a:bodyPr>
          <a:lstStyle/>
          <a:p>
            <a:pPr fontAlgn="base">
              <a:spcBef>
                <a:spcPct val="0"/>
              </a:spcBef>
              <a:spcAft>
                <a:spcPts val="600"/>
              </a:spcAft>
              <a:defRPr/>
            </a:pPr>
            <a:fld id="{7B6A8F7A-6063-476F-B19C-50FFE16C23F2}" type="slidenum">
              <a:rPr lang="en-US" smtClean="0"/>
              <a:pPr fontAlgn="base">
                <a:spcBef>
                  <a:spcPct val="0"/>
                </a:spcBef>
                <a:spcAft>
                  <a:spcPts val="600"/>
                </a:spcAft>
                <a:defRPr/>
              </a:pPr>
              <a:t>17</a:t>
            </a:fld>
            <a:endParaRPr lang="en-US"/>
          </a:p>
        </p:txBody>
      </p:sp>
      <p:pic>
        <p:nvPicPr>
          <p:cNvPr id="5" name="Picture 4" descr="Clipart Sport Images – Browse 626,427 Stock Photos, Vectors, and Video |  Adobe Stock">
            <a:extLst>
              <a:ext uri="{FF2B5EF4-FFF2-40B4-BE49-F238E27FC236}">
                <a16:creationId xmlns:a16="http://schemas.microsoft.com/office/drawing/2014/main" id="{6EC50DE5-01C9-7ADB-B407-C41381AD41AD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29766" r="22767"/>
          <a:stretch>
            <a:fillRect/>
          </a:stretch>
        </p:blipFill>
        <p:spPr>
          <a:xfrm>
            <a:off x="4683919" y="1471613"/>
            <a:ext cx="4128294" cy="487045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188250429"/>
      </p:ext>
    </p:extLst>
  </p:cSld>
  <p:clrMapOvr>
    <a:masterClrMapping/>
  </p:clrMapOvr>
  <p:transition/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06326" y="158760"/>
            <a:ext cx="8056673" cy="1016114"/>
          </a:xfrm>
        </p:spPr>
        <p:txBody>
          <a:bodyPr/>
          <a:lstStyle/>
          <a:p>
            <a:r>
              <a:rPr lang="en-US" sz="3200" dirty="0"/>
              <a:t> TRICARE In-Processing &amp; ISOS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quarter" idx="11"/>
          </p:nvPr>
        </p:nvSpPr>
        <p:spPr>
          <a:xfrm>
            <a:off x="348456" y="1384527"/>
            <a:ext cx="8447088" cy="4870450"/>
          </a:xfrm>
        </p:spPr>
        <p:txBody>
          <a:bodyPr/>
          <a:lstStyle/>
          <a:p>
            <a:r>
              <a:rPr lang="en-US" sz="2000" dirty="0"/>
              <a:t>Mandatory TRICARE Briefing for AD Members</a:t>
            </a:r>
          </a:p>
          <a:p>
            <a:pPr lvl="1"/>
            <a:r>
              <a:rPr lang="en-US" sz="1800" b="0" dirty="0"/>
              <a:t>Tuesdays, Wednesdays, and Thursdays </a:t>
            </a:r>
          </a:p>
          <a:p>
            <a:pPr lvl="2"/>
            <a:r>
              <a:rPr lang="en-US" sz="1600" b="0" dirty="0"/>
              <a:t>(excluding federal holidays &amp; exercise weeks)</a:t>
            </a:r>
          </a:p>
          <a:p>
            <a:pPr lvl="1"/>
            <a:r>
              <a:rPr lang="en-US" sz="1800" b="0" dirty="0"/>
              <a:t>From 1300-1400</a:t>
            </a:r>
          </a:p>
          <a:p>
            <a:pPr lvl="1"/>
            <a:r>
              <a:rPr lang="en-US" sz="1800" b="0" dirty="0"/>
              <a:t>Mustang Community Center – Ballroom</a:t>
            </a:r>
          </a:p>
          <a:p>
            <a:r>
              <a:rPr lang="en-US" sz="2000" dirty="0"/>
              <a:t>International SOS (ISOS) is responsible for coordination of medical benefit of the TRICARE Overseas Program</a:t>
            </a:r>
          </a:p>
          <a:p>
            <a:pPr lvl="1"/>
            <a:r>
              <a:rPr lang="en-US" sz="1800" b="0" dirty="0"/>
              <a:t>Management of referrals for TRICARE Prime members</a:t>
            </a:r>
          </a:p>
          <a:p>
            <a:pPr lvl="1"/>
            <a:r>
              <a:rPr lang="en-US" sz="1800" b="0" dirty="0"/>
              <a:t>International medical claim dispute for ALL TRICARE members</a:t>
            </a:r>
          </a:p>
          <a:p>
            <a:pPr lvl="1"/>
            <a:r>
              <a:rPr lang="en-US" sz="1800" b="0" dirty="0"/>
              <a:t>Translation services for TRICARE Prime members stationed overseas</a:t>
            </a:r>
          </a:p>
          <a:p>
            <a:r>
              <a:rPr lang="en-US" sz="2000" dirty="0"/>
              <a:t>Questions on enrollment or benefits? </a:t>
            </a:r>
          </a:p>
          <a:p>
            <a:pPr lvl="1"/>
            <a:r>
              <a:rPr lang="en-US" sz="1600" b="0" dirty="0"/>
              <a:t>Visit the TOPA office on the Main Floor</a:t>
            </a:r>
          </a:p>
          <a:p>
            <a:endParaRPr lang="en-US" sz="2200" dirty="0"/>
          </a:p>
          <a:p>
            <a:pPr lvl="1"/>
            <a:endParaRPr lang="en-US" sz="1800" dirty="0"/>
          </a:p>
          <a:p>
            <a:endParaRPr lang="en-US" sz="2000" dirty="0"/>
          </a:p>
          <a:p>
            <a:pPr marL="0" indent="0">
              <a:buNone/>
            </a:pPr>
            <a:endParaRPr lang="en-US" sz="2000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4"/>
          </p:nvPr>
        </p:nvSpPr>
        <p:spPr>
          <a:xfrm>
            <a:off x="8763000" y="6518275"/>
            <a:ext cx="381000" cy="304800"/>
          </a:xfrm>
          <a:prstGeom prst="rect">
            <a:avLst/>
          </a:prstGeom>
        </p:spPr>
        <p:txBody>
          <a:bodyPr/>
          <a:lstStyle/>
          <a:p>
            <a:pPr marL="0" marR="0" lvl="0" indent="0" algn="r" defTabSz="914400" rtl="0" eaLnBrk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BFB20FB-CB9A-424A-B4B6-73D7B9241CBC}" type="slidenum">
              <a:rPr kumimoji="0" lang="en-US" sz="1400" b="0" i="0" u="none" strike="noStrike" kern="1200" cap="none" spc="0" normalizeH="0" baseline="0" noProof="0" smtClean="0">
                <a:ln>
                  <a:noFill/>
                </a:ln>
                <a:solidFill>
                  <a:srgbClr val="969696"/>
                </a:solidFill>
                <a:effectLst/>
                <a:uLnTx/>
                <a:uFillTx/>
                <a:latin typeface="Arial" pitchFamily="34" charset="0"/>
                <a:ea typeface="+mn-ea"/>
                <a:cs typeface="+mn-cs"/>
              </a:rPr>
              <a:pPr marL="0" marR="0" lvl="0" indent="0" algn="r" defTabSz="914400" rtl="0" eaLnBrk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18</a:t>
            </a:fld>
            <a:endParaRPr kumimoji="0" lang="en-US" sz="1400" b="0" i="0" u="none" strike="noStrike" kern="1200" cap="none" spc="0" normalizeH="0" baseline="0" noProof="0" dirty="0">
              <a:ln>
                <a:noFill/>
              </a:ln>
              <a:solidFill>
                <a:srgbClr val="969696"/>
              </a:solidFill>
              <a:effectLst/>
              <a:uLnTx/>
              <a:uFillTx/>
              <a:latin typeface="Arial" pitchFamily="34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927632179"/>
      </p:ext>
    </p:extLst>
  </p:cSld>
  <p:clrMapOvr>
    <a:masterClrMapping/>
  </p:clrMapOvr>
  <p:transition/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A85B7D9-44A1-FE28-366B-0F355974271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Medical Referrals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08D3C9D-C664-58E9-9FB5-638CF5295E4C}"/>
              </a:ext>
            </a:extLst>
          </p:cNvPr>
          <p:cNvSpPr>
            <a:spLocks noGrp="1"/>
          </p:cNvSpPr>
          <p:nvPr>
            <p:ph sz="quarter" idx="11"/>
          </p:nvPr>
        </p:nvSpPr>
        <p:spPr/>
        <p:txBody>
          <a:bodyPr/>
          <a:lstStyle/>
          <a:p>
            <a:r>
              <a:rPr lang="en-US" sz="2000" dirty="0"/>
              <a:t>TRICARE Prime:</a:t>
            </a:r>
          </a:p>
          <a:p>
            <a:pPr lvl="1"/>
            <a:r>
              <a:rPr lang="en-US" sz="2000" b="0" dirty="0"/>
              <a:t>Requires referrals for specialist visits &amp; some diagnostic services</a:t>
            </a:r>
          </a:p>
          <a:p>
            <a:pPr lvl="1"/>
            <a:r>
              <a:rPr lang="en-US" sz="2000" b="0" dirty="0"/>
              <a:t>Beneficiaries must get a referral from their Primary Care Manager (PCM) before seeing a specialist</a:t>
            </a:r>
            <a:br>
              <a:rPr lang="en-US" sz="2000" b="0" dirty="0"/>
            </a:br>
            <a:endParaRPr lang="en-US" sz="2000" b="0" dirty="0"/>
          </a:p>
          <a:p>
            <a:r>
              <a:rPr lang="en-US" sz="2000" dirty="0"/>
              <a:t>TRICARE Select:</a:t>
            </a:r>
          </a:p>
          <a:p>
            <a:pPr lvl="1"/>
            <a:r>
              <a:rPr lang="en-US" sz="2000" b="0" dirty="0"/>
              <a:t>Generally, does not require referrals for most health care services</a:t>
            </a:r>
          </a:p>
          <a:p>
            <a:pPr lvl="1"/>
            <a:r>
              <a:rPr lang="en-US" sz="2000" b="0" dirty="0"/>
              <a:t>Out-of-pocket costs (Co-pays)</a:t>
            </a:r>
          </a:p>
          <a:p>
            <a:pPr lvl="1"/>
            <a:r>
              <a:rPr lang="en-US" sz="2000" b="0" dirty="0"/>
              <a:t>Beneficiaries can choose any TRICARE-authorized provider without a referral, although some services may require pre-authorizations.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931AF49A-B990-ECFE-21D8-E279A65F4A14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7B6A8F7A-6063-476F-B19C-50FFE16C23F2}" type="slidenum">
              <a:rPr lang="en-US" sz="1400" smtClean="0">
                <a:cs typeface="Arial" charset="0"/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19</a:t>
            </a:fld>
            <a:endParaRPr lang="en-US" sz="1400" dirty="0">
              <a:solidFill>
                <a:srgbClr val="808080"/>
              </a:solidFill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529141639"/>
      </p:ext>
    </p:extLst>
  </p:cSld>
  <p:clrMapOvr>
    <a:masterClrMapping/>
  </p:clrMapOvr>
  <p:transition/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>
          <a:extLst>
            <a:ext uri="{FF2B5EF4-FFF2-40B4-BE49-F238E27FC236}">
              <a16:creationId xmlns:a16="http://schemas.microsoft.com/office/drawing/2014/main" id="{7519B8DE-0B10-F294-A100-CD51E656E6E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2424C79-1FAF-547F-6BAC-CB27F8F88BC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Displaced Beneficiaries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76C687A-6361-DB0A-8969-298EFBA18967}"/>
              </a:ext>
            </a:extLst>
          </p:cNvPr>
          <p:cNvSpPr>
            <a:spLocks noGrp="1"/>
          </p:cNvSpPr>
          <p:nvPr>
            <p:ph sz="quarter" idx="11"/>
          </p:nvPr>
        </p:nvSpPr>
        <p:spPr/>
        <p:txBody>
          <a:bodyPr/>
          <a:lstStyle/>
          <a:p>
            <a:r>
              <a:rPr lang="en-US" sz="2000" dirty="0"/>
              <a:t>Are you a displaced beneficiary?</a:t>
            </a:r>
          </a:p>
          <a:p>
            <a:pPr lvl="1"/>
            <a:r>
              <a:rPr lang="en-US" sz="2000" b="0" dirty="0"/>
              <a:t> If you were recently displaced from an overseas duty station or your home abroad, you’re still covered by TRICARE. This displacement counts as a qualifying life event, which opens a 90-day window for you to update your TRICARE region or make enrollment changes.</a:t>
            </a:r>
          </a:p>
          <a:p>
            <a:pPr lvl="1"/>
            <a:r>
              <a:rPr lang="en-US" sz="2000" b="0" dirty="0"/>
              <a:t>Accessible: ER, Urgent Care, Routine Care, Nurse Advice Line (NAL), Mental Health, and Prescriptions</a:t>
            </a:r>
          </a:p>
          <a:p>
            <a:pPr lvl="1"/>
            <a:endParaRPr lang="en-US" sz="2000" b="0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4309782B-C69B-0BEE-7E7D-AA206EDEA590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7B6A8F7A-6063-476F-B19C-50FFE16C23F2}" type="slidenum">
              <a:rPr lang="en-US" sz="1400" smtClean="0">
                <a:cs typeface="Arial" charset="0"/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20</a:t>
            </a:fld>
            <a:endParaRPr lang="en-US" sz="1400" dirty="0">
              <a:solidFill>
                <a:srgbClr val="808080"/>
              </a:solidFill>
              <a:cs typeface="Arial" charset="0"/>
            </a:endParaRPr>
          </a:p>
        </p:txBody>
      </p:sp>
      <p:graphicFrame>
        <p:nvGraphicFramePr>
          <p:cNvPr id="5" name="Table 4">
            <a:extLst>
              <a:ext uri="{FF2B5EF4-FFF2-40B4-BE49-F238E27FC236}">
                <a16:creationId xmlns:a16="http://schemas.microsoft.com/office/drawing/2014/main" id="{9C7B31A0-6827-353D-34B6-CC1751B3EE1E}"/>
              </a:ext>
            </a:extLst>
          </p:cNvPr>
          <p:cNvGraphicFramePr>
            <a:graphicFrameLocks noGrp="1"/>
          </p:cNvGraphicFramePr>
          <p:nvPr/>
        </p:nvGraphicFramePr>
        <p:xfrm>
          <a:off x="236558" y="4212139"/>
          <a:ext cx="8670884" cy="1561344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4335442">
                  <a:extLst>
                    <a:ext uri="{9D8B030D-6E8A-4147-A177-3AD203B41FA5}">
                      <a16:colId xmlns:a16="http://schemas.microsoft.com/office/drawing/2014/main" val="1871238851"/>
                    </a:ext>
                  </a:extLst>
                </a:gridCol>
                <a:gridCol w="4335442">
                  <a:extLst>
                    <a:ext uri="{9D8B030D-6E8A-4147-A177-3AD203B41FA5}">
                      <a16:colId xmlns:a16="http://schemas.microsoft.com/office/drawing/2014/main" val="4213010331"/>
                    </a:ext>
                  </a:extLst>
                </a:gridCol>
              </a:tblGrid>
              <a:tr h="369192">
                <a:tc gridSpan="2">
                  <a:txBody>
                    <a:bodyPr/>
                    <a:lstStyle/>
                    <a:p>
                      <a:r>
                        <a:rPr lang="en-US" b="1" dirty="0">
                          <a:solidFill>
                            <a:srgbClr val="C00000"/>
                          </a:solidFill>
                        </a:rPr>
                        <a:t>Key Phone Numbers</a:t>
                      </a: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75071903"/>
                  </a:ext>
                </a:extLst>
              </a:tr>
              <a:tr h="369192">
                <a:tc>
                  <a:txBody>
                    <a:bodyPr/>
                    <a:lstStyle/>
                    <a:p>
                      <a:r>
                        <a:rPr lang="en-US" sz="1600" b="1" dirty="0"/>
                        <a:t>MHS Nurse Advice Line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600" b="1" dirty="0"/>
                        <a:t>International SOS (Routine Care)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95840199"/>
                  </a:ext>
                </a:extLst>
              </a:tr>
              <a:tr h="819302">
                <a:tc>
                  <a:txBody>
                    <a:bodyPr/>
                    <a:lstStyle/>
                    <a:p>
                      <a:r>
                        <a:rPr lang="en-US" sz="1600" dirty="0"/>
                        <a:t>800-TRICARE (874-2273), opt 1</a:t>
                      </a:r>
                      <a:br>
                        <a:rPr lang="en-US" sz="1600" dirty="0"/>
                      </a:br>
                      <a:r>
                        <a:rPr lang="en-US" sz="1600" dirty="0"/>
                        <a:t>Available 24/7 – advice, care finder, virtual urgent car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600" dirty="0"/>
                        <a:t>877-451-8659</a:t>
                      </a:r>
                      <a:br>
                        <a:rPr lang="en-US" sz="1600" dirty="0"/>
                      </a:br>
                      <a:r>
                        <a:rPr lang="en-US" sz="1600" dirty="0"/>
                        <a:t>Call before getting care or making payments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60551507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696194395"/>
      </p:ext>
    </p:extLst>
  </p:cSld>
  <p:clrMapOvr>
    <a:masterClrMapping/>
  </p:clrMapOvr>
  <p:transition/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092FA3E-29F1-F0DA-6B75-F9A349CA1BB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07165" y="173230"/>
            <a:ext cx="6733029" cy="1016114"/>
          </a:xfrm>
        </p:spPr>
        <p:txBody>
          <a:bodyPr/>
          <a:lstStyle/>
          <a:p>
            <a:r>
              <a:rPr lang="en-US" dirty="0"/>
              <a:t>Host Nation Hospital Support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CDA0B54-0776-BD6B-32C6-701A87C2F488}"/>
              </a:ext>
            </a:extLst>
          </p:cNvPr>
          <p:cNvSpPr>
            <a:spLocks noGrp="1"/>
          </p:cNvSpPr>
          <p:nvPr>
            <p:ph sz="quarter" idx="11"/>
          </p:nvPr>
        </p:nvSpPr>
        <p:spPr>
          <a:xfrm>
            <a:off x="365125" y="1471613"/>
            <a:ext cx="4786298" cy="4870450"/>
          </a:xfrm>
        </p:spPr>
        <p:txBody>
          <a:bodyPr/>
          <a:lstStyle/>
          <a:p>
            <a:r>
              <a:rPr lang="en-US" sz="2000" dirty="0"/>
              <a:t>Brian D. Allgood Army Community Hospital (BDAACH) </a:t>
            </a:r>
            <a:r>
              <a:rPr lang="en-US" sz="2000" b="0" dirty="0"/>
              <a:t>accepts a significant portion of the 51 MDG’s medical referrals.</a:t>
            </a:r>
          </a:p>
          <a:p>
            <a:r>
              <a:rPr lang="en-US" sz="2000" b="0" dirty="0"/>
              <a:t>When BDAACH is unable to accept medical referrals, ISOS sends them to</a:t>
            </a:r>
            <a:r>
              <a:rPr lang="en-US" sz="2000" dirty="0"/>
              <a:t> </a:t>
            </a:r>
            <a:r>
              <a:rPr lang="en-US" sz="2000" dirty="0" err="1"/>
              <a:t>Ajou</a:t>
            </a:r>
            <a:r>
              <a:rPr lang="en-US" sz="2000" dirty="0"/>
              <a:t> University Hospital, Pyeongtaek St. Mary’s Hospital, </a:t>
            </a:r>
            <a:r>
              <a:rPr lang="en-US" sz="2000" dirty="0" err="1"/>
              <a:t>Hallym</a:t>
            </a:r>
            <a:r>
              <a:rPr lang="en-US" sz="2000" dirty="0"/>
              <a:t> University Hospital or </a:t>
            </a:r>
            <a:r>
              <a:rPr lang="en-US" sz="2000" dirty="0" err="1"/>
              <a:t>Yongin</a:t>
            </a:r>
            <a:r>
              <a:rPr lang="en-US" sz="2000" dirty="0"/>
              <a:t> Severance Hospital.</a:t>
            </a:r>
          </a:p>
          <a:p>
            <a:r>
              <a:rPr lang="en-US" sz="2000" dirty="0"/>
              <a:t>Level 1 trauma center nearby: </a:t>
            </a:r>
            <a:br>
              <a:rPr lang="en-US" sz="2000" dirty="0"/>
            </a:br>
            <a:r>
              <a:rPr lang="en-US" sz="2000" b="0" dirty="0"/>
              <a:t>R</a:t>
            </a:r>
            <a:r>
              <a:rPr lang="en-US" sz="1800" b="0" dirty="0"/>
              <a:t>OK Armed Forces Trauma Center &amp; </a:t>
            </a:r>
            <a:r>
              <a:rPr lang="en-US" sz="1800" b="0" dirty="0" err="1"/>
              <a:t>Ajou</a:t>
            </a:r>
            <a:r>
              <a:rPr lang="en-US" sz="1800" b="0" dirty="0"/>
              <a:t> Trauma center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58C3ECCF-6150-AEC8-A242-5E8E18EF0B19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7B6A8F7A-6063-476F-B19C-50FFE16C23F2}" type="slidenum">
              <a:rPr lang="en-US" sz="1400" smtClean="0">
                <a:cs typeface="Arial" charset="0"/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21</a:t>
            </a:fld>
            <a:endParaRPr lang="en-US" sz="1400" dirty="0">
              <a:solidFill>
                <a:srgbClr val="808080"/>
              </a:solidFill>
              <a:cs typeface="Arial" charset="0"/>
            </a:endParaRPr>
          </a:p>
        </p:txBody>
      </p:sp>
      <p:pic>
        <p:nvPicPr>
          <p:cNvPr id="1032" name="Picture 8" descr="File:external/ww...">
            <a:extLst>
              <a:ext uri="{FF2B5EF4-FFF2-40B4-BE49-F238E27FC236}">
                <a16:creationId xmlns:a16="http://schemas.microsoft.com/office/drawing/2014/main" id="{B6A7A317-F60B-8BBD-E9A6-F153CDA4DB5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93521" y="3823553"/>
            <a:ext cx="3385354" cy="225549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4" name="Picture 10" descr="New, State of the Art Medical Facility Dedicated to Late Army Medicine  Leader | Article | The United States Army">
            <a:extLst>
              <a:ext uri="{FF2B5EF4-FFF2-40B4-BE49-F238E27FC236}">
                <a16:creationId xmlns:a16="http://schemas.microsoft.com/office/drawing/2014/main" id="{7CCDDBBB-92AE-00DE-DE83-00580BFB932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02665" y="1471613"/>
            <a:ext cx="3567066" cy="203434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72460316"/>
      </p:ext>
    </p:extLst>
  </p:cSld>
  <p:clrMapOvr>
    <a:masterClrMapping/>
  </p:clrMapOvr>
  <p:transition/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E859BCF-CAC4-CBD3-8F1F-60E394A51FC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476374" y="194619"/>
            <a:ext cx="7477125" cy="1016114"/>
          </a:xfrm>
        </p:spPr>
        <p:txBody>
          <a:bodyPr/>
          <a:lstStyle/>
          <a:p>
            <a:r>
              <a:rPr lang="en-US" dirty="0"/>
              <a:t>TRICARE Prime Remote Overseas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CF13845-AD66-41BF-C405-093A5F68C0F9}"/>
              </a:ext>
            </a:extLst>
          </p:cNvPr>
          <p:cNvSpPr>
            <a:spLocks noGrp="1"/>
          </p:cNvSpPr>
          <p:nvPr>
            <p:ph sz="quarter" idx="11"/>
          </p:nvPr>
        </p:nvSpPr>
        <p:spPr>
          <a:xfrm>
            <a:off x="365124" y="1471613"/>
            <a:ext cx="8458835" cy="4870450"/>
          </a:xfrm>
        </p:spPr>
        <p:txBody>
          <a:bodyPr/>
          <a:lstStyle/>
          <a:p>
            <a:r>
              <a:rPr lang="en-US" dirty="0"/>
              <a:t>Survey trends</a:t>
            </a:r>
          </a:p>
          <a:p>
            <a:pPr lvl="1"/>
            <a:r>
              <a:rPr lang="en-US" dirty="0"/>
              <a:t>Pros</a:t>
            </a:r>
          </a:p>
          <a:p>
            <a:pPr lvl="2"/>
            <a:r>
              <a:rPr lang="en-US" dirty="0"/>
              <a:t>High overall satisfaction with Care and Access</a:t>
            </a:r>
          </a:p>
          <a:p>
            <a:pPr lvl="2"/>
            <a:r>
              <a:rPr lang="en-US" dirty="0"/>
              <a:t>Improvements to Timeliness of Care</a:t>
            </a:r>
          </a:p>
          <a:p>
            <a:pPr lvl="2"/>
            <a:r>
              <a:rPr lang="en-US" dirty="0"/>
              <a:t>Efficiency</a:t>
            </a:r>
          </a:p>
          <a:p>
            <a:pPr marL="1376327" lvl="3" indent="0">
              <a:buNone/>
            </a:pPr>
            <a:r>
              <a:rPr lang="en-US" i="1" dirty="0">
                <a:solidFill>
                  <a:srgbClr val="151C77"/>
                </a:solidFill>
                <a:ea typeface="+mn-ea"/>
                <a:cs typeface="+mn-cs"/>
              </a:rPr>
              <a:t>"Testing was done the same day with no wait time and care was extremely thorough.“</a:t>
            </a:r>
          </a:p>
          <a:p>
            <a:pPr marL="1027088" marR="0" lvl="2" indent="-223833" algn="l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rgbClr val="151C77"/>
              </a:buClr>
              <a:buSzPct val="120000"/>
              <a:buFont typeface="Wingdings" panose="05000000000000000000" pitchFamily="2" charset="2"/>
              <a:buChar char="§"/>
              <a:tabLst/>
              <a:defRPr/>
            </a:pPr>
            <a:r>
              <a:rPr kumimoji="0" lang="en-US" sz="1800" b="1" i="0" u="none" strike="noStrike" kern="0" cap="none" spc="0" normalizeH="0" baseline="0" noProof="0" dirty="0">
                <a:ln>
                  <a:noFill/>
                </a:ln>
                <a:solidFill>
                  <a:srgbClr val="151C77"/>
                </a:solidFill>
                <a:effectLst/>
                <a:uLnTx/>
                <a:uFillTx/>
                <a:latin typeface="Arial"/>
              </a:rPr>
              <a:t>International Offices</a:t>
            </a:r>
            <a:endParaRPr lang="en-US" i="1" dirty="0">
              <a:solidFill>
                <a:srgbClr val="151C77"/>
              </a:solidFill>
              <a:ea typeface="+mn-ea"/>
              <a:cs typeface="+mn-cs"/>
            </a:endParaRPr>
          </a:p>
          <a:p>
            <a:pPr lvl="1"/>
            <a:r>
              <a:rPr lang="en-US" dirty="0"/>
              <a:t>Areas for Improvement</a:t>
            </a:r>
          </a:p>
          <a:p>
            <a:pPr lvl="2"/>
            <a:r>
              <a:rPr lang="en-US" dirty="0"/>
              <a:t>Lack of communication between TRICARE and off base providers</a:t>
            </a:r>
          </a:p>
          <a:p>
            <a:pPr lvl="3">
              <a:buFont typeface="Wingdings" panose="05000000000000000000" pitchFamily="2" charset="2"/>
              <a:buChar char="§"/>
            </a:pPr>
            <a:r>
              <a:rPr lang="en-US" dirty="0">
                <a:solidFill>
                  <a:srgbClr val="151C77"/>
                </a:solidFill>
                <a:ea typeface="+mn-ea"/>
                <a:cs typeface="+mn-cs"/>
              </a:rPr>
              <a:t>Led to some patients being asked to pay out-of-pocket unexpectedly.</a:t>
            </a:r>
          </a:p>
          <a:p>
            <a:pPr lvl="2"/>
            <a:r>
              <a:rPr lang="en-US" dirty="0"/>
              <a:t>Referral Issues</a:t>
            </a:r>
          </a:p>
          <a:p>
            <a:pPr lvl="2"/>
            <a:r>
              <a:rPr lang="en-US" dirty="0"/>
              <a:t>Hospital Assignment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AF82B513-D29E-2E53-DCF7-754DCD0344C8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7B6A8F7A-6063-476F-B19C-50FFE16C23F2}" type="slidenum">
              <a:rPr lang="en-US" smtClean="0">
                <a:cs typeface="Arial" charset="0"/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22</a:t>
            </a:fld>
            <a:endParaRPr lang="en-US">
              <a:solidFill>
                <a:srgbClr val="808080"/>
              </a:solidFill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618793819"/>
      </p:ext>
    </p:extLst>
  </p:cSld>
  <p:clrMapOvr>
    <a:masterClrMapping/>
  </p:clrMapOvr>
  <p:transition/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DE71FCF-8787-CD70-B023-B704A95B122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22154" y="194619"/>
            <a:ext cx="7568163" cy="1016114"/>
          </a:xfrm>
        </p:spPr>
        <p:txBody>
          <a:bodyPr/>
          <a:lstStyle/>
          <a:p>
            <a:r>
              <a:rPr lang="en-US" dirty="0"/>
              <a:t>Exceptional Family Member Program (EFMP)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2046CA6-40D2-B919-3E4B-881B9DD23E7E}"/>
              </a:ext>
            </a:extLst>
          </p:cNvPr>
          <p:cNvSpPr>
            <a:spLocks noGrp="1"/>
          </p:cNvSpPr>
          <p:nvPr>
            <p:ph sz="quarter" idx="11"/>
          </p:nvPr>
        </p:nvSpPr>
        <p:spPr>
          <a:xfrm>
            <a:off x="370936" y="1248274"/>
            <a:ext cx="8419381" cy="4870450"/>
          </a:xfrm>
        </p:spPr>
        <p:txBody>
          <a:bodyPr/>
          <a:lstStyle/>
          <a:p>
            <a:pPr marL="0" marR="0" indent="0" algn="ctr">
              <a:spcBef>
                <a:spcPts val="0"/>
              </a:spcBef>
              <a:spcAft>
                <a:spcPts val="0"/>
              </a:spcAft>
              <a:buNone/>
            </a:pPr>
            <a:endParaRPr lang="en-US" sz="2000" b="1" dirty="0">
              <a:solidFill>
                <a:schemeClr val="tx1"/>
              </a:solidFill>
              <a:effectLst/>
              <a:latin typeface="+mj-lt"/>
              <a:ea typeface="Aptos" panose="020B0004020202020204" pitchFamily="34" charset="0"/>
              <a:cs typeface="Aptos" panose="020B0004020202020204" pitchFamily="34" charset="0"/>
            </a:endParaRPr>
          </a:p>
          <a:p>
            <a:pPr marL="0" marR="0" indent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000" b="1" dirty="0">
                <a:solidFill>
                  <a:schemeClr val="tx1"/>
                </a:solidFill>
                <a:effectLst/>
                <a:latin typeface="+mj-lt"/>
                <a:ea typeface="Aptos" panose="020B0004020202020204" pitchFamily="34" charset="0"/>
                <a:cs typeface="Aptos" panose="020B0004020202020204" pitchFamily="34" charset="0"/>
              </a:rPr>
              <a:t>Members PCSing (CONUS or OCONUS) with</a:t>
            </a:r>
            <a:r>
              <a:rPr lang="en-US" sz="2000" dirty="0">
                <a:solidFill>
                  <a:schemeClr val="tx1"/>
                </a:solidFill>
                <a:latin typeface="+mj-lt"/>
                <a:ea typeface="Aptos" panose="020B0004020202020204" pitchFamily="34" charset="0"/>
                <a:cs typeface="Aptos" panose="020B0004020202020204" pitchFamily="34" charset="0"/>
              </a:rPr>
              <a:t> </a:t>
            </a:r>
            <a:r>
              <a:rPr lang="en-US" sz="2000" b="1" dirty="0">
                <a:solidFill>
                  <a:schemeClr val="tx1"/>
                </a:solidFill>
                <a:effectLst/>
                <a:latin typeface="+mj-lt"/>
                <a:ea typeface="Aptos" panose="020B0004020202020204" pitchFamily="34" charset="0"/>
                <a:cs typeface="Aptos" panose="020B0004020202020204" pitchFamily="34" charset="0"/>
              </a:rPr>
              <a:t>dependents:</a:t>
            </a:r>
            <a:br>
              <a:rPr lang="en-US" sz="2000" b="1" dirty="0">
                <a:solidFill>
                  <a:schemeClr val="tx1"/>
                </a:solidFill>
                <a:effectLst/>
                <a:latin typeface="+mj-lt"/>
                <a:ea typeface="Aptos" panose="020B0004020202020204" pitchFamily="34" charset="0"/>
                <a:cs typeface="Aptos" panose="020B0004020202020204" pitchFamily="34" charset="0"/>
              </a:rPr>
            </a:br>
            <a:endParaRPr lang="en-US" sz="2000" dirty="0">
              <a:solidFill>
                <a:schemeClr val="tx1"/>
              </a:solidFill>
              <a:latin typeface="+mj-lt"/>
              <a:ea typeface="Aptos" panose="020B0004020202020204" pitchFamily="34" charset="0"/>
              <a:cs typeface="Aptos" panose="020B0004020202020204" pitchFamily="34" charset="0"/>
            </a:endParaRPr>
          </a:p>
          <a:p>
            <a:pPr>
              <a:spcBef>
                <a:spcPts val="0"/>
              </a:spcBef>
              <a:spcAft>
                <a:spcPts val="0"/>
              </a:spcAft>
            </a:pPr>
            <a:r>
              <a:rPr lang="en-US" sz="1600" b="0" dirty="0">
                <a:effectLst/>
                <a:latin typeface="+mj-lt"/>
                <a:ea typeface="Aptos" panose="020B0004020202020204" pitchFamily="34" charset="0"/>
                <a:cs typeface="Aptos" panose="020B0004020202020204" pitchFamily="34" charset="0"/>
              </a:rPr>
              <a:t>You are REQUIRED to complete an </a:t>
            </a:r>
            <a:r>
              <a:rPr lang="en-US" sz="1600" dirty="0">
                <a:effectLst/>
                <a:latin typeface="+mj-lt"/>
                <a:ea typeface="Aptos" panose="020B0004020202020204" pitchFamily="34" charset="0"/>
                <a:cs typeface="Aptos" panose="020B0004020202020204" pitchFamily="34" charset="0"/>
              </a:rPr>
              <a:t>ITSQ (Initial </a:t>
            </a:r>
            <a:r>
              <a:rPr lang="en-US" sz="1600" dirty="0">
                <a:latin typeface="+mj-lt"/>
                <a:ea typeface="Aptos" panose="020B0004020202020204" pitchFamily="34" charset="0"/>
                <a:cs typeface="Aptos" panose="020B0004020202020204" pitchFamily="34" charset="0"/>
              </a:rPr>
              <a:t>T</a:t>
            </a:r>
            <a:r>
              <a:rPr lang="en-US" sz="1600" dirty="0">
                <a:effectLst/>
                <a:latin typeface="+mj-lt"/>
                <a:ea typeface="Aptos" panose="020B0004020202020204" pitchFamily="34" charset="0"/>
                <a:cs typeface="Aptos" panose="020B0004020202020204" pitchFamily="34" charset="0"/>
              </a:rPr>
              <a:t>ravel </a:t>
            </a:r>
            <a:r>
              <a:rPr lang="en-US" sz="1600" dirty="0">
                <a:latin typeface="+mj-lt"/>
                <a:ea typeface="Aptos" panose="020B0004020202020204" pitchFamily="34" charset="0"/>
                <a:cs typeface="Aptos" panose="020B0004020202020204" pitchFamily="34" charset="0"/>
              </a:rPr>
              <a:t>S</a:t>
            </a:r>
            <a:r>
              <a:rPr lang="en-US" sz="1600" dirty="0">
                <a:effectLst/>
                <a:latin typeface="+mj-lt"/>
                <a:ea typeface="Aptos" panose="020B0004020202020204" pitchFamily="34" charset="0"/>
                <a:cs typeface="Aptos" panose="020B0004020202020204" pitchFamily="34" charset="0"/>
              </a:rPr>
              <a:t>creening </a:t>
            </a:r>
            <a:r>
              <a:rPr lang="en-US" sz="1600" dirty="0">
                <a:latin typeface="+mj-lt"/>
                <a:ea typeface="Aptos" panose="020B0004020202020204" pitchFamily="34" charset="0"/>
                <a:cs typeface="Aptos" panose="020B0004020202020204" pitchFamily="34" charset="0"/>
              </a:rPr>
              <a:t>Q</a:t>
            </a:r>
            <a:r>
              <a:rPr lang="en-US" sz="1600" dirty="0">
                <a:effectLst/>
                <a:latin typeface="+mj-lt"/>
                <a:ea typeface="Aptos" panose="020B0004020202020204" pitchFamily="34" charset="0"/>
                <a:cs typeface="Aptos" panose="020B0004020202020204" pitchFamily="34" charset="0"/>
              </a:rPr>
              <a:t>uestionnaire</a:t>
            </a:r>
            <a:r>
              <a:rPr lang="en-US" sz="1600" b="0" dirty="0">
                <a:effectLst/>
                <a:latin typeface="+mj-lt"/>
                <a:ea typeface="Aptos" panose="020B0004020202020204" pitchFamily="34" charset="0"/>
                <a:cs typeface="Aptos" panose="020B0004020202020204" pitchFamily="34" charset="0"/>
              </a:rPr>
              <a:t>)</a:t>
            </a:r>
            <a:r>
              <a:rPr lang="en-US" sz="1600" b="0" dirty="0">
                <a:latin typeface="+mj-lt"/>
                <a:ea typeface="Aptos" panose="020B0004020202020204" pitchFamily="34" charset="0"/>
                <a:cs typeface="Aptos" panose="020B0004020202020204" pitchFamily="34" charset="0"/>
              </a:rPr>
              <a:t>. </a:t>
            </a:r>
            <a:r>
              <a:rPr lang="en-US" sz="1600" b="0" dirty="0">
                <a:effectLst/>
                <a:latin typeface="+mj-lt"/>
                <a:ea typeface="Aptos" panose="020B0004020202020204" pitchFamily="34" charset="0"/>
                <a:cs typeface="Aptos" panose="020B0004020202020204" pitchFamily="34" charset="0"/>
              </a:rPr>
              <a:t>This will populate in MyVector within 15 days of receiving your RIP and no sooner than within 8 months of your RNLTD.  </a:t>
            </a:r>
            <a:br>
              <a:rPr lang="en-US" sz="1400" b="0" dirty="0">
                <a:effectLst/>
                <a:latin typeface="+mj-lt"/>
                <a:ea typeface="Aptos" panose="020B0004020202020204" pitchFamily="34" charset="0"/>
                <a:cs typeface="Aptos" panose="020B0004020202020204" pitchFamily="34" charset="0"/>
              </a:rPr>
            </a:br>
            <a:endParaRPr lang="en-US" sz="1400" b="0" dirty="0">
              <a:effectLst/>
              <a:latin typeface="+mj-lt"/>
              <a:ea typeface="Aptos" panose="020B0004020202020204" pitchFamily="34" charset="0"/>
              <a:cs typeface="Aptos" panose="020B0004020202020204" pitchFamily="34" charset="0"/>
            </a:endParaRPr>
          </a:p>
          <a:p>
            <a:r>
              <a:rPr lang="en-US" sz="1600" b="0" dirty="0">
                <a:latin typeface="+mj-lt"/>
              </a:rPr>
              <a:t>If you are PCSing to an OCONUS location, it is REQUIRED to complete the </a:t>
            </a:r>
            <a:r>
              <a:rPr lang="en-US" sz="1600" dirty="0">
                <a:latin typeface="+mj-lt"/>
              </a:rPr>
              <a:t>FMTS</a:t>
            </a:r>
            <a:r>
              <a:rPr lang="en-US" sz="1600" b="0" dirty="0">
                <a:latin typeface="+mj-lt"/>
              </a:rPr>
              <a:t> </a:t>
            </a:r>
            <a:r>
              <a:rPr lang="en-US" sz="1600" dirty="0">
                <a:latin typeface="+mj-lt"/>
              </a:rPr>
              <a:t>(Family Member Travel Screening). </a:t>
            </a:r>
            <a:r>
              <a:rPr lang="en-US" sz="1600" b="0" dirty="0">
                <a:latin typeface="+mj-lt"/>
              </a:rPr>
              <a:t>If you are</a:t>
            </a:r>
            <a:r>
              <a:rPr lang="en-US" sz="1600" dirty="0">
                <a:latin typeface="+mj-lt"/>
              </a:rPr>
              <a:t> </a:t>
            </a:r>
            <a:r>
              <a:rPr lang="en-US" sz="1600" b="0" dirty="0">
                <a:latin typeface="+mj-lt"/>
              </a:rPr>
              <a:t>PCSing to a CONUS location, it is ONLY REQUIRED if dependents are enrolled in EFMP or have an ongoing medical condition.</a:t>
            </a:r>
          </a:p>
          <a:p>
            <a:endParaRPr lang="en-US" sz="1200" dirty="0">
              <a:effectLst/>
              <a:latin typeface="+mj-lt"/>
              <a:ea typeface="Aptos" panose="020B0004020202020204" pitchFamily="34" charset="0"/>
              <a:cs typeface="Aptos" panose="020B0004020202020204" pitchFamily="34" charset="0"/>
            </a:endParaRPr>
          </a:p>
          <a:p>
            <a:pPr marL="0" indent="0">
              <a:buNone/>
            </a:pPr>
            <a:r>
              <a:rPr lang="en-US" sz="1600" dirty="0">
                <a:solidFill>
                  <a:srgbClr val="002060"/>
                </a:solidFill>
                <a:latin typeface="+mj-lt"/>
                <a:ea typeface="Aptos" panose="020B0004020202020204" pitchFamily="34" charset="0"/>
                <a:cs typeface="Aptos" panose="020B0004020202020204" pitchFamily="34" charset="0"/>
              </a:rPr>
              <a:t>EFMP Contact Info: </a:t>
            </a:r>
            <a:r>
              <a:rPr lang="en-US" sz="1600" dirty="0">
                <a:solidFill>
                  <a:srgbClr val="002060"/>
                </a:solidFill>
                <a:latin typeface="+mj-lt"/>
                <a:ea typeface="Aptos" panose="020B0004020202020204" pitchFamily="34" charset="0"/>
                <a:cs typeface="Aptos" panose="020B0004020202020204" pitchFamily="34" charset="0"/>
                <a:hlinkClick r:id="rId2"/>
              </a:rPr>
              <a:t>usaf.osan.51-mdg.mbx.osan-efmpm@health.mil</a:t>
            </a:r>
            <a:r>
              <a:rPr lang="en-US" sz="1600" dirty="0">
                <a:solidFill>
                  <a:srgbClr val="002060"/>
                </a:solidFill>
                <a:latin typeface="+mj-lt"/>
                <a:ea typeface="Aptos" panose="020B0004020202020204" pitchFamily="34" charset="0"/>
                <a:cs typeface="Aptos" panose="020B0004020202020204" pitchFamily="34" charset="0"/>
              </a:rPr>
              <a:t> and 784-5241</a:t>
            </a:r>
          </a:p>
          <a:p>
            <a:endParaRPr lang="en-US" sz="2000" dirty="0">
              <a:latin typeface="+mj-lt"/>
            </a:endParaRP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EC426B3F-5F1F-C188-D4B8-CD7BF301827A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7B6A8F7A-6063-476F-B19C-50FFE16C23F2}" type="slidenum">
              <a:rPr lang="en-US" sz="1400" smtClean="0">
                <a:cs typeface="Arial" charset="0"/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23</a:t>
            </a:fld>
            <a:endParaRPr lang="en-US" sz="1400" dirty="0">
              <a:solidFill>
                <a:srgbClr val="808080"/>
              </a:solidFill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944786662"/>
      </p:ext>
    </p:extLst>
  </p:cSld>
  <p:clrMapOvr>
    <a:masterClrMapping/>
  </p:clrMapOvr>
  <p:transition/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82BA8DB-F987-2F80-2205-52FF82BFDD0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DC70DFB-C33B-97C7-14F4-6085422FDC4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22154" y="194619"/>
            <a:ext cx="7573390" cy="1016114"/>
          </a:xfrm>
        </p:spPr>
        <p:txBody>
          <a:bodyPr/>
          <a:lstStyle/>
          <a:p>
            <a:r>
              <a:rPr lang="en-US" dirty="0"/>
              <a:t>Exceptional Family Member Program (EFMP)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12283E8-CF84-A3B5-75C2-260CB6677CBA}"/>
              </a:ext>
            </a:extLst>
          </p:cNvPr>
          <p:cNvSpPr>
            <a:spLocks noGrp="1"/>
          </p:cNvSpPr>
          <p:nvPr>
            <p:ph sz="quarter" idx="11"/>
          </p:nvPr>
        </p:nvSpPr>
        <p:spPr>
          <a:xfrm>
            <a:off x="348456" y="1343164"/>
            <a:ext cx="8447088" cy="4870450"/>
          </a:xfrm>
        </p:spPr>
        <p:txBody>
          <a:bodyPr/>
          <a:lstStyle/>
          <a:p>
            <a:pPr marL="0" indent="0" algn="ctr" defTabSz="685800">
              <a:buNone/>
              <a:defRPr/>
            </a:pPr>
            <a:r>
              <a:rPr lang="en-US" dirty="0">
                <a:latin typeface="+mj-lt"/>
                <a:cs typeface="Times New Roman" panose="02020603050405020304" pitchFamily="18" charset="0"/>
              </a:rPr>
              <a:t>What we will need to process the FMTS application:</a:t>
            </a:r>
          </a:p>
          <a:p>
            <a:pPr marL="0" marR="0" indent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endParaRPr lang="en-US" sz="1800" b="0" dirty="0">
              <a:effectLst/>
              <a:latin typeface="+mj-lt"/>
              <a:ea typeface="Aptos" panose="020B0004020202020204" pitchFamily="34" charset="0"/>
              <a:cs typeface="Aptos" panose="020B0004020202020204" pitchFamily="34" charset="0"/>
            </a:endParaRPr>
          </a:p>
          <a:p>
            <a:pPr marL="0" marR="0" indent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 b="0" dirty="0">
                <a:effectLst/>
                <a:latin typeface="+mj-lt"/>
                <a:ea typeface="Aptos" panose="020B0004020202020204" pitchFamily="34" charset="0"/>
                <a:cs typeface="Aptos" panose="020B0004020202020204" pitchFamily="34" charset="0"/>
              </a:rPr>
              <a:t>Finalize </a:t>
            </a:r>
            <a:r>
              <a:rPr lang="en-US" sz="1800" b="0" u="sng" dirty="0">
                <a:effectLst/>
                <a:latin typeface="+mj-lt"/>
                <a:ea typeface="Aptos" panose="020B0004020202020204" pitchFamily="34" charset="0"/>
                <a:cs typeface="Aptos" panose="020B0004020202020204" pitchFamily="34" charset="0"/>
              </a:rPr>
              <a:t>ALL</a:t>
            </a:r>
            <a:r>
              <a:rPr lang="en-US" sz="1800" b="0" dirty="0">
                <a:effectLst/>
                <a:latin typeface="+mj-lt"/>
                <a:ea typeface="Aptos" panose="020B0004020202020204" pitchFamily="34" charset="0"/>
                <a:cs typeface="Aptos" panose="020B0004020202020204" pitchFamily="34" charset="0"/>
              </a:rPr>
              <a:t> outstanding medical, dental, or educational referrals and ensure that records are provided to the losing base SNC (Special Needs Coordinator) at your local EFMP-Medical office. </a:t>
            </a:r>
          </a:p>
          <a:p>
            <a:pPr>
              <a:spcBef>
                <a:spcPts val="0"/>
              </a:spcBef>
              <a:spcAft>
                <a:spcPts val="0"/>
              </a:spcAft>
            </a:pPr>
            <a:r>
              <a:rPr lang="en-US" sz="1400" b="0" dirty="0">
                <a:effectLst/>
                <a:latin typeface="+mj-lt"/>
                <a:ea typeface="Aptos" panose="020B0004020202020204" pitchFamily="34" charset="0"/>
                <a:cs typeface="Aptos" panose="020B0004020202020204" pitchFamily="34" charset="0"/>
              </a:rPr>
              <a:t>Ensure that all Adult dependents have a </a:t>
            </a:r>
            <a:r>
              <a:rPr lang="en-US" sz="1400" dirty="0">
                <a:latin typeface="+mj-lt"/>
                <a:ea typeface="Aptos" panose="020B0004020202020204" pitchFamily="34" charset="0"/>
                <a:cs typeface="Aptos" panose="020B0004020202020204" pitchFamily="34" charset="0"/>
              </a:rPr>
              <a:t>P</a:t>
            </a:r>
            <a:r>
              <a:rPr lang="en-US" sz="1400" dirty="0">
                <a:effectLst/>
                <a:latin typeface="+mj-lt"/>
                <a:ea typeface="Aptos" panose="020B0004020202020204" pitchFamily="34" charset="0"/>
                <a:cs typeface="Aptos" panose="020B0004020202020204" pitchFamily="34" charset="0"/>
              </a:rPr>
              <a:t>hysical Exam documented </a:t>
            </a:r>
            <a:r>
              <a:rPr lang="en-US" sz="1400" b="0" dirty="0">
                <a:effectLst/>
                <a:latin typeface="+mj-lt"/>
                <a:ea typeface="Aptos" panose="020B0004020202020204" pitchFamily="34" charset="0"/>
                <a:cs typeface="Aptos" panose="020B0004020202020204" pitchFamily="34" charset="0"/>
              </a:rPr>
              <a:t>within the last 24 months and it is on file</a:t>
            </a:r>
            <a:r>
              <a:rPr lang="en-US" sz="1400" b="0" dirty="0">
                <a:latin typeface="+mj-lt"/>
                <a:ea typeface="Aptos" panose="020B0004020202020204" pitchFamily="34" charset="0"/>
                <a:cs typeface="Aptos" panose="020B0004020202020204" pitchFamily="34" charset="0"/>
              </a:rPr>
              <a:t> and current Wellness check for children.</a:t>
            </a:r>
          </a:p>
          <a:p>
            <a:r>
              <a:rPr lang="en-US" sz="1400" dirty="0">
                <a:latin typeface="+mj-lt"/>
              </a:rPr>
              <a:t>DD Form 2792 (Medical Summary): </a:t>
            </a:r>
            <a:r>
              <a:rPr lang="en-US" sz="1400" b="0" dirty="0">
                <a:latin typeface="+mj-lt"/>
              </a:rPr>
              <a:t>For dependents who are enrolled, want to be disenrolled, or have an ongoing medical condition.</a:t>
            </a:r>
          </a:p>
          <a:p>
            <a:pPr>
              <a:spcBef>
                <a:spcPts val="0"/>
              </a:spcBef>
              <a:spcAft>
                <a:spcPts val="0"/>
              </a:spcAft>
            </a:pPr>
            <a:r>
              <a:rPr lang="en-US" sz="1400" dirty="0">
                <a:effectLst/>
                <a:latin typeface="+mj-lt"/>
                <a:ea typeface="Aptos" panose="020B0004020202020204" pitchFamily="34" charset="0"/>
                <a:cs typeface="Aptos" panose="020B0004020202020204" pitchFamily="34" charset="0"/>
              </a:rPr>
              <a:t>AF Form 1466D (Dental):</a:t>
            </a:r>
            <a:r>
              <a:rPr lang="en-US" sz="1400" b="0" dirty="0">
                <a:effectLst/>
                <a:latin typeface="+mj-lt"/>
                <a:ea typeface="Aptos" panose="020B0004020202020204" pitchFamily="34" charset="0"/>
                <a:cs typeface="Aptos" panose="020B0004020202020204" pitchFamily="34" charset="0"/>
              </a:rPr>
              <a:t> for dependents 2years old or older. *ONLY if gaining base requires it” </a:t>
            </a:r>
          </a:p>
          <a:p>
            <a:r>
              <a:rPr lang="en-US" sz="1400" dirty="0">
                <a:latin typeface="+mj-lt"/>
                <a:ea typeface="Aptos" panose="020B0004020202020204" pitchFamily="34" charset="0"/>
                <a:cs typeface="Aptos" panose="020B0004020202020204" pitchFamily="34" charset="0"/>
              </a:rPr>
              <a:t>DD Form 2792-1(Education): </a:t>
            </a:r>
            <a:r>
              <a:rPr lang="en-US" sz="1400" b="0" dirty="0">
                <a:latin typeface="+mj-lt"/>
              </a:rPr>
              <a:t>For all school-age dependents going to OCONUS. Only required for CONUS if the child has an IEP.</a:t>
            </a:r>
          </a:p>
          <a:p>
            <a:pPr marL="0" indent="0">
              <a:buNone/>
            </a:pPr>
            <a:br>
              <a:rPr lang="en-US" sz="1400" b="0" dirty="0">
                <a:latin typeface="+mj-lt"/>
              </a:rPr>
            </a:br>
            <a:r>
              <a:rPr lang="en-US" sz="1600" b="0" dirty="0">
                <a:latin typeface="+mj-lt"/>
              </a:rPr>
              <a:t>***If you are seen off base for care, we request up to 2 years of medical records. This could include discharge notes, progress notes, or treatment summaries for each specialty provider.</a:t>
            </a:r>
            <a:br>
              <a:rPr lang="en-US" sz="1600" b="0" dirty="0">
                <a:latin typeface="+mj-lt"/>
              </a:rPr>
            </a:br>
            <a:endParaRPr lang="en-US" sz="1600" b="0" dirty="0">
              <a:latin typeface="+mj-lt"/>
            </a:endParaRPr>
          </a:p>
          <a:p>
            <a:pPr marL="0" indent="0">
              <a:buNone/>
            </a:pPr>
            <a:r>
              <a:rPr lang="en-US" sz="1600" dirty="0">
                <a:solidFill>
                  <a:srgbClr val="002060"/>
                </a:solidFill>
                <a:latin typeface="+mj-lt"/>
                <a:ea typeface="Aptos" panose="020B0004020202020204" pitchFamily="34" charset="0"/>
                <a:cs typeface="Aptos" panose="020B0004020202020204" pitchFamily="34" charset="0"/>
              </a:rPr>
              <a:t>EFMP Contact Info: </a:t>
            </a:r>
            <a:r>
              <a:rPr lang="en-US" sz="1600" dirty="0">
                <a:solidFill>
                  <a:srgbClr val="002060"/>
                </a:solidFill>
                <a:latin typeface="+mj-lt"/>
                <a:ea typeface="Aptos" panose="020B0004020202020204" pitchFamily="34" charset="0"/>
                <a:cs typeface="Aptos" panose="020B0004020202020204" pitchFamily="34" charset="0"/>
                <a:hlinkClick r:id="rId2"/>
              </a:rPr>
              <a:t>usaf.osan.51-mdg.mbx.osan-efmpm@health.mil</a:t>
            </a:r>
            <a:r>
              <a:rPr lang="en-US" sz="1600" dirty="0">
                <a:solidFill>
                  <a:srgbClr val="002060"/>
                </a:solidFill>
                <a:latin typeface="+mj-lt"/>
                <a:ea typeface="Aptos" panose="020B0004020202020204" pitchFamily="34" charset="0"/>
                <a:cs typeface="Aptos" panose="020B0004020202020204" pitchFamily="34" charset="0"/>
              </a:rPr>
              <a:t> and 784-5241</a:t>
            </a:r>
          </a:p>
          <a:p>
            <a:endParaRPr lang="en-US" dirty="0">
              <a:latin typeface="+mj-lt"/>
            </a:endParaRP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359F2744-F961-330F-7ECC-31654BCDE8A4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7B6A8F7A-6063-476F-B19C-50FFE16C23F2}" type="slidenum">
              <a:rPr lang="en-US" sz="1400" smtClean="0">
                <a:cs typeface="Arial" charset="0"/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24</a:t>
            </a:fld>
            <a:endParaRPr lang="en-US" sz="1400" dirty="0">
              <a:solidFill>
                <a:srgbClr val="808080"/>
              </a:solidFill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835659934"/>
      </p:ext>
    </p:extLst>
  </p:cSld>
  <p:clrMapOvr>
    <a:masterClrMapping/>
  </p:clrMapOvr>
  <p:transition/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BD0E895-6CFB-A425-88FD-7FAA8575D47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Clinic Access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E90875E-7BAB-AFD8-82B0-563826CDCCB2}"/>
              </a:ext>
            </a:extLst>
          </p:cNvPr>
          <p:cNvSpPr>
            <a:spLocks noGrp="1"/>
          </p:cNvSpPr>
          <p:nvPr>
            <p:ph sz="quarter" idx="11"/>
          </p:nvPr>
        </p:nvSpPr>
        <p:spPr/>
        <p:txBody>
          <a:bodyPr/>
          <a:lstStyle/>
          <a:p>
            <a:r>
              <a:rPr lang="en-US" dirty="0"/>
              <a:t>Dependent Care (Family Medicine, Internal Medicine, Pediatrics, Women’s Health)</a:t>
            </a:r>
          </a:p>
          <a:p>
            <a:pPr lvl="1"/>
            <a:r>
              <a:rPr lang="en-US" b="0" dirty="0"/>
              <a:t>Non Command-sponsored patients &amp; retirees can be seen for minor issues on a Space Available appointment. </a:t>
            </a:r>
          </a:p>
          <a:p>
            <a:pPr lvl="1"/>
            <a:r>
              <a:rPr lang="en-US" b="0" dirty="0"/>
              <a:t>Call the Appointment Line after 0900 to make a same-day Space Available appointment.</a:t>
            </a:r>
          </a:p>
          <a:p>
            <a:pPr lvl="1"/>
            <a:endParaRPr lang="en-US" b="0" dirty="0"/>
          </a:p>
          <a:p>
            <a:pPr marL="0" indent="0" algn="ctr">
              <a:lnSpc>
                <a:spcPct val="100000"/>
              </a:lnSpc>
              <a:spcBef>
                <a:spcPts val="100"/>
              </a:spcBef>
              <a:buNone/>
            </a:pPr>
            <a:r>
              <a:rPr lang="en-US" sz="2000" u="sng" spc="-20" dirty="0">
                <a:solidFill>
                  <a:srgbClr val="002060"/>
                </a:solidFill>
                <a:cs typeface="Arial"/>
              </a:rPr>
              <a:t>Appointment Line</a:t>
            </a:r>
          </a:p>
          <a:p>
            <a:pPr marL="0" indent="0" algn="ctr">
              <a:lnSpc>
                <a:spcPct val="100000"/>
              </a:lnSpc>
              <a:spcBef>
                <a:spcPts val="100"/>
              </a:spcBef>
              <a:buNone/>
            </a:pPr>
            <a:r>
              <a:rPr lang="en-US" sz="2000" b="0" spc="-20" dirty="0">
                <a:solidFill>
                  <a:srgbClr val="002060"/>
                </a:solidFill>
                <a:cs typeface="Arial"/>
              </a:rPr>
              <a:t>Mon - Fri 0700-1600</a:t>
            </a:r>
          </a:p>
          <a:p>
            <a:pPr marL="0" indent="0" algn="ctr">
              <a:lnSpc>
                <a:spcPct val="100000"/>
              </a:lnSpc>
              <a:spcBef>
                <a:spcPts val="100"/>
              </a:spcBef>
              <a:buNone/>
            </a:pPr>
            <a:r>
              <a:rPr lang="en-US" sz="2000" b="0" dirty="0">
                <a:solidFill>
                  <a:srgbClr val="002060"/>
                </a:solidFill>
                <a:cs typeface="Arial"/>
              </a:rPr>
              <a:t>COMM:</a:t>
            </a:r>
            <a:r>
              <a:rPr lang="en-US" sz="2000" b="0" spc="-10" dirty="0">
                <a:solidFill>
                  <a:srgbClr val="002060"/>
                </a:solidFill>
                <a:cs typeface="Arial"/>
              </a:rPr>
              <a:t> </a:t>
            </a:r>
            <a:r>
              <a:rPr lang="en-US" sz="2000" b="0" spc="-25" dirty="0">
                <a:solidFill>
                  <a:srgbClr val="002060"/>
                </a:solidFill>
                <a:cs typeface="Arial"/>
              </a:rPr>
              <a:t>0505-784-</a:t>
            </a:r>
            <a:r>
              <a:rPr lang="en-US" sz="2000" b="0" dirty="0">
                <a:solidFill>
                  <a:srgbClr val="002060"/>
                </a:solidFill>
                <a:cs typeface="Arial"/>
              </a:rPr>
              <a:t>DOCS</a:t>
            </a:r>
            <a:r>
              <a:rPr lang="en-US" sz="2000" b="0" spc="-10" dirty="0">
                <a:solidFill>
                  <a:srgbClr val="002060"/>
                </a:solidFill>
                <a:cs typeface="Arial"/>
              </a:rPr>
              <a:t> (3627)</a:t>
            </a:r>
            <a:endParaRPr lang="en-US" sz="2000" b="0" dirty="0">
              <a:solidFill>
                <a:srgbClr val="002060"/>
              </a:solidFill>
              <a:cs typeface="Arial"/>
            </a:endParaRPr>
          </a:p>
          <a:p>
            <a:pPr marL="0" indent="0" algn="ctr">
              <a:lnSpc>
                <a:spcPct val="100000"/>
              </a:lnSpc>
              <a:buNone/>
            </a:pPr>
            <a:r>
              <a:rPr lang="en-US" sz="2000" b="0" dirty="0">
                <a:solidFill>
                  <a:srgbClr val="002060"/>
                </a:solidFill>
                <a:cs typeface="Arial"/>
              </a:rPr>
              <a:t>DSN:</a:t>
            </a:r>
            <a:r>
              <a:rPr lang="en-US" sz="2000" b="0" spc="-55" dirty="0">
                <a:solidFill>
                  <a:srgbClr val="002060"/>
                </a:solidFill>
                <a:cs typeface="Arial"/>
              </a:rPr>
              <a:t> </a:t>
            </a:r>
            <a:r>
              <a:rPr lang="en-US" sz="2000" b="0" spc="-25" dirty="0">
                <a:solidFill>
                  <a:srgbClr val="002060"/>
                </a:solidFill>
                <a:cs typeface="Arial"/>
              </a:rPr>
              <a:t>784-</a:t>
            </a:r>
            <a:r>
              <a:rPr lang="en-US" sz="2000" b="0" dirty="0">
                <a:solidFill>
                  <a:srgbClr val="002060"/>
                </a:solidFill>
                <a:cs typeface="Arial"/>
              </a:rPr>
              <a:t>DOCS</a:t>
            </a:r>
            <a:r>
              <a:rPr lang="en-US" sz="2000" b="0" spc="-50" dirty="0">
                <a:solidFill>
                  <a:srgbClr val="002060"/>
                </a:solidFill>
                <a:cs typeface="Arial"/>
              </a:rPr>
              <a:t> </a:t>
            </a:r>
            <a:r>
              <a:rPr lang="en-US" sz="2000" b="0" spc="-10" dirty="0">
                <a:solidFill>
                  <a:srgbClr val="002060"/>
                </a:solidFill>
                <a:cs typeface="Arial"/>
              </a:rPr>
              <a:t>(3627)</a:t>
            </a:r>
          </a:p>
          <a:p>
            <a:pPr lvl="1"/>
            <a:endParaRPr lang="en-US" b="0" dirty="0"/>
          </a:p>
          <a:p>
            <a:pPr lvl="1"/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FEBDA523-BCCB-9C76-4AD7-6A57705974C8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7B6A8F7A-6063-476F-B19C-50FFE16C23F2}" type="slidenum">
              <a:rPr lang="en-US" sz="1400" smtClean="0">
                <a:cs typeface="Arial" charset="0"/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25</a:t>
            </a:fld>
            <a:endParaRPr lang="en-US" sz="1400" dirty="0">
              <a:solidFill>
                <a:srgbClr val="808080"/>
              </a:solidFill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976476719"/>
      </p:ext>
    </p:extLst>
  </p:cSld>
  <p:clrMapOvr>
    <a:masterClrMapping/>
  </p:clrMapOvr>
  <p:transition/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3B11BAC-1C97-213E-51E3-5CFD4D70320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Booking FAQs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B87B611-8277-3F8F-935C-CDAD76D2EB6E}"/>
              </a:ext>
            </a:extLst>
          </p:cNvPr>
          <p:cNvSpPr>
            <a:spLocks noGrp="1"/>
          </p:cNvSpPr>
          <p:nvPr>
            <p:ph sz="quarter" idx="11"/>
          </p:nvPr>
        </p:nvSpPr>
        <p:spPr>
          <a:xfrm>
            <a:off x="365125" y="1280160"/>
            <a:ext cx="8447088" cy="5061903"/>
          </a:xfrm>
        </p:spPr>
        <p:txBody>
          <a:bodyPr/>
          <a:lstStyle/>
          <a:p>
            <a:pPr marL="0" indent="0">
              <a:buNone/>
              <a:defRPr/>
            </a:pPr>
            <a:r>
              <a:rPr lang="en-US" sz="1400" b="1" dirty="0">
                <a:latin typeface="Arial" panose="020B0604020202020204" pitchFamily="34" charset="0"/>
                <a:cs typeface="Arial" panose="020B0604020202020204" pitchFamily="34" charset="0"/>
              </a:rPr>
              <a:t>When should I book an in-person appt?</a:t>
            </a:r>
          </a:p>
          <a:p>
            <a:pPr marL="342900" indent="-342900">
              <a:buFont typeface="Arial" panose="020B0604020202020204" pitchFamily="34" charset="0"/>
              <a:buChar char="•"/>
              <a:defRPr/>
            </a:pPr>
            <a:r>
              <a:rPr lang="en-US" sz="1400" b="0" dirty="0">
                <a:latin typeface="Arial" panose="020B0604020202020204" pitchFamily="34" charset="0"/>
                <a:cs typeface="Arial" panose="020B0604020202020204" pitchFamily="34" charset="0"/>
              </a:rPr>
              <a:t>Acute symptoms that do not warrant Emergency Room or Urgent Care Center</a:t>
            </a:r>
          </a:p>
          <a:p>
            <a:pPr marL="342900" indent="-342900">
              <a:buFont typeface="Arial" panose="020B0604020202020204" pitchFamily="34" charset="0"/>
              <a:buChar char="•"/>
              <a:defRPr/>
            </a:pPr>
            <a:r>
              <a:rPr lang="en-US" sz="1400" b="0" dirty="0">
                <a:latin typeface="Arial" panose="020B0604020202020204" pitchFamily="34" charset="0"/>
                <a:cs typeface="Arial" panose="020B0604020202020204" pitchFamily="34" charset="0"/>
              </a:rPr>
              <a:t>Initial request for a profile/referral</a:t>
            </a:r>
          </a:p>
          <a:p>
            <a:pPr marL="342900" indent="-342900">
              <a:buFont typeface="Arial" panose="020B0604020202020204" pitchFamily="34" charset="0"/>
              <a:buChar char="•"/>
              <a:defRPr/>
            </a:pPr>
            <a:r>
              <a:rPr lang="en-US" sz="1400" b="0" dirty="0">
                <a:latin typeface="Arial" panose="020B0604020202020204" pitchFamily="34" charset="0"/>
                <a:cs typeface="Arial" panose="020B0604020202020204" pitchFamily="34" charset="0"/>
              </a:rPr>
              <a:t>Emergency Room follow-up</a:t>
            </a:r>
          </a:p>
          <a:p>
            <a:pPr marL="342900" indent="-342900">
              <a:buFont typeface="Arial" panose="020B0604020202020204" pitchFamily="34" charset="0"/>
              <a:buChar char="•"/>
              <a:defRPr/>
            </a:pPr>
            <a:r>
              <a:rPr lang="en-US" sz="1400" b="0" dirty="0">
                <a:latin typeface="Arial" panose="020B0604020202020204" pitchFamily="34" charset="0"/>
                <a:cs typeface="Arial" panose="020B0604020202020204" pitchFamily="34" charset="0"/>
              </a:rPr>
              <a:t>Conditions that require physical assessment (i.e. blood pressure, musculoskeletal, skin issues)</a:t>
            </a:r>
          </a:p>
          <a:p>
            <a:pPr marL="342900" indent="-342900">
              <a:buFont typeface="Arial" panose="020B0604020202020204" pitchFamily="34" charset="0"/>
              <a:buChar char="•"/>
              <a:defRPr/>
            </a:pPr>
            <a:r>
              <a:rPr lang="en-US" sz="1400" b="0" dirty="0">
                <a:latin typeface="Arial" panose="020B0604020202020204" pitchFamily="34" charset="0"/>
                <a:cs typeface="Arial" panose="020B0604020202020204" pitchFamily="34" charset="0"/>
              </a:rPr>
              <a:t>First Term Airmen PHA</a:t>
            </a:r>
          </a:p>
          <a:p>
            <a:pPr marL="342900" indent="-342900">
              <a:buFont typeface="Arial" panose="020B0604020202020204" pitchFamily="34" charset="0"/>
              <a:buChar char="•"/>
              <a:defRPr/>
            </a:pPr>
            <a:r>
              <a:rPr lang="en-US" sz="1400" b="0" dirty="0">
                <a:latin typeface="Arial" panose="020B0604020202020204" pitchFamily="34" charset="0"/>
                <a:cs typeface="Arial" panose="020B0604020202020204" pitchFamily="34" charset="0"/>
              </a:rPr>
              <a:t>EFMP Clearance for family members</a:t>
            </a:r>
          </a:p>
          <a:p>
            <a:pPr>
              <a:defRPr/>
            </a:pPr>
            <a:endParaRPr lang="en-US" sz="1400" b="1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>
              <a:buNone/>
              <a:defRPr/>
            </a:pPr>
            <a:r>
              <a:rPr lang="en-US" sz="1400" b="1" dirty="0">
                <a:latin typeface="Arial" panose="020B0604020202020204" pitchFamily="34" charset="0"/>
                <a:cs typeface="Arial" panose="020B0604020202020204" pitchFamily="34" charset="0"/>
              </a:rPr>
              <a:t>When should I book a virtual appt (phone)?</a:t>
            </a:r>
          </a:p>
          <a:p>
            <a:pPr marL="342900" indent="-342900">
              <a:buFont typeface="Arial" panose="020B0604020202020204" pitchFamily="34" charset="0"/>
              <a:buChar char="•"/>
              <a:defRPr/>
            </a:pPr>
            <a:r>
              <a:rPr lang="en-US" sz="1400" b="0" dirty="0">
                <a:latin typeface="Arial" panose="020B0604020202020204" pitchFamily="34" charset="0"/>
                <a:cs typeface="Arial" panose="020B0604020202020204" pitchFamily="34" charset="0"/>
              </a:rPr>
              <a:t>Medication/Condition follow-up</a:t>
            </a:r>
          </a:p>
          <a:p>
            <a:pPr marL="342900" indent="-342900">
              <a:buFont typeface="Arial" panose="020B0604020202020204" pitchFamily="34" charset="0"/>
              <a:buChar char="•"/>
              <a:defRPr/>
            </a:pPr>
            <a:r>
              <a:rPr lang="en-US" sz="1400" b="0" dirty="0">
                <a:latin typeface="Arial" panose="020B0604020202020204" pitchFamily="34" charset="0"/>
                <a:cs typeface="Arial" panose="020B0604020202020204" pitchFamily="34" charset="0"/>
              </a:rPr>
              <a:t>Referral request for an existing condition (ex. Urology referral for vasectomy) </a:t>
            </a:r>
          </a:p>
          <a:p>
            <a:pPr marL="342900" indent="-342900">
              <a:buFont typeface="Arial" panose="020B0604020202020204" pitchFamily="34" charset="0"/>
              <a:buChar char="•"/>
              <a:defRPr/>
            </a:pPr>
            <a:r>
              <a:rPr lang="en-US" sz="1400" b="0" dirty="0">
                <a:latin typeface="Arial" panose="020B0604020202020204" pitchFamily="34" charset="0"/>
                <a:cs typeface="Arial" panose="020B0604020202020204" pitchFamily="34" charset="0"/>
              </a:rPr>
              <a:t>Profile extension</a:t>
            </a:r>
          </a:p>
          <a:p>
            <a:pPr marL="342900" indent="-342900">
              <a:buFont typeface="Arial" panose="020B0604020202020204" pitchFamily="34" charset="0"/>
              <a:buChar char="•"/>
              <a:defRPr/>
            </a:pPr>
            <a:r>
              <a:rPr lang="en-US" sz="1400" b="0" dirty="0">
                <a:latin typeface="Arial" panose="020B0604020202020204" pitchFamily="34" charset="0"/>
                <a:cs typeface="Arial" panose="020B0604020202020204" pitchFamily="34" charset="0"/>
              </a:rPr>
              <a:t>Lab/Radiology results</a:t>
            </a:r>
          </a:p>
          <a:p>
            <a:pPr marL="342900" indent="-342900">
              <a:buFont typeface="Arial" panose="020B0604020202020204" pitchFamily="34" charset="0"/>
              <a:buChar char="•"/>
              <a:defRPr/>
            </a:pPr>
            <a:r>
              <a:rPr lang="en-US" sz="1400" b="0" dirty="0">
                <a:latin typeface="Arial" panose="020B0604020202020204" pitchFamily="34" charset="0"/>
                <a:cs typeface="Arial" panose="020B0604020202020204" pitchFamily="34" charset="0"/>
              </a:rPr>
              <a:t>Medical clearance</a:t>
            </a:r>
          </a:p>
          <a:p>
            <a:pPr>
              <a:defRPr/>
            </a:pPr>
            <a:endParaRPr lang="en-US" sz="1400" b="1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>
              <a:buNone/>
              <a:defRPr/>
            </a:pPr>
            <a:r>
              <a:rPr lang="en-US" sz="1400" b="1" dirty="0">
                <a:latin typeface="Arial" panose="020B0604020202020204" pitchFamily="34" charset="0"/>
                <a:cs typeface="Arial" panose="020B0604020202020204" pitchFamily="34" charset="0"/>
              </a:rPr>
              <a:t>What can be done over messaging my PCM (instead of an appt)?</a:t>
            </a:r>
          </a:p>
          <a:p>
            <a:pPr marL="285750" indent="-285750">
              <a:buFont typeface="Arial" panose="020B0604020202020204" pitchFamily="34" charset="0"/>
              <a:buChar char="•"/>
              <a:defRPr/>
            </a:pPr>
            <a:r>
              <a:rPr lang="en-US" sz="1400" b="0" dirty="0">
                <a:latin typeface="Arial" panose="020B0604020202020204" pitchFamily="34" charset="0"/>
                <a:cs typeface="Arial" panose="020B0604020202020204" pitchFamily="34" charset="0"/>
              </a:rPr>
              <a:t>Medication refill request</a:t>
            </a:r>
          </a:p>
          <a:p>
            <a:pPr marL="285750" indent="-285750">
              <a:buFont typeface="Arial" panose="020B0604020202020204" pitchFamily="34" charset="0"/>
              <a:buChar char="•"/>
              <a:defRPr/>
            </a:pPr>
            <a:r>
              <a:rPr lang="en-US" sz="1400" b="0" dirty="0">
                <a:latin typeface="Arial" panose="020B0604020202020204" pitchFamily="34" charset="0"/>
                <a:cs typeface="Arial" panose="020B0604020202020204" pitchFamily="34" charset="0"/>
              </a:rPr>
              <a:t>Referral renewals</a:t>
            </a:r>
          </a:p>
          <a:p>
            <a:pPr marL="285750" indent="-285750">
              <a:buFont typeface="Arial" panose="020B0604020202020204" pitchFamily="34" charset="0"/>
              <a:buChar char="•"/>
              <a:defRPr/>
            </a:pPr>
            <a:r>
              <a:rPr lang="en-US" sz="1400" b="0" dirty="0">
                <a:latin typeface="Arial" panose="020B0604020202020204" pitchFamily="34" charset="0"/>
                <a:cs typeface="Arial" panose="020B0604020202020204" pitchFamily="34" charset="0"/>
              </a:rPr>
              <a:t>Incidences when a patient sends an attachment (Convalescent leave requests, Urgent Care Center discharge paperwork, radiology reports, med clearance form, etc.,)</a:t>
            </a:r>
          </a:p>
          <a:p>
            <a:endParaRPr lang="en-US" sz="1000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9E2F5531-E3F5-EC0E-7074-AE9E98B11FF7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7B6A8F7A-6063-476F-B19C-50FFE16C23F2}" type="slidenum">
              <a:rPr lang="en-US" sz="1400" smtClean="0">
                <a:cs typeface="Arial" charset="0"/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26</a:t>
            </a:fld>
            <a:endParaRPr lang="en-US" sz="1400" dirty="0">
              <a:solidFill>
                <a:srgbClr val="808080"/>
              </a:solidFill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436128891"/>
      </p:ext>
    </p:extLst>
  </p:cSld>
  <p:clrMapOvr>
    <a:masterClrMapping/>
  </p:clrMapOvr>
  <p:transition/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D616970-AEF5-F0F5-DF9C-E6B4E2679B9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Mental Health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2F2EC1B-0646-A41B-F0C3-A13452427AFA}"/>
              </a:ext>
            </a:extLst>
          </p:cNvPr>
          <p:cNvSpPr>
            <a:spLocks noGrp="1"/>
          </p:cNvSpPr>
          <p:nvPr>
            <p:ph sz="quarter" idx="11"/>
          </p:nvPr>
        </p:nvSpPr>
        <p:spPr>
          <a:xfrm>
            <a:off x="348456" y="1419854"/>
            <a:ext cx="8447088" cy="4870450"/>
          </a:xfrm>
        </p:spPr>
        <p:txBody>
          <a:bodyPr/>
          <a:lstStyle/>
          <a:p>
            <a:r>
              <a:rPr lang="en-US" sz="2000" dirty="0"/>
              <a:t>The Mental Health Clinic (MH) comprises of 3 different services:</a:t>
            </a:r>
          </a:p>
          <a:p>
            <a:pPr lvl="1"/>
            <a:r>
              <a:rPr lang="en-US" sz="2000" dirty="0"/>
              <a:t>MH (0700-1630)</a:t>
            </a:r>
          </a:p>
          <a:p>
            <a:pPr lvl="2"/>
            <a:r>
              <a:rPr lang="en-US" sz="1600" b="0" dirty="0"/>
              <a:t>Offers individual counseling &amp; therapy services from licensed psychologists/social workers in addition to medication management by a psychiatrist</a:t>
            </a:r>
          </a:p>
          <a:p>
            <a:pPr lvl="2"/>
            <a:r>
              <a:rPr lang="en-US" sz="1600" b="0" dirty="0"/>
              <a:t>AD only</a:t>
            </a:r>
          </a:p>
          <a:p>
            <a:pPr lvl="2"/>
            <a:endParaRPr lang="en-US" sz="1600" b="0" dirty="0"/>
          </a:p>
          <a:p>
            <a:pPr lvl="1"/>
            <a:r>
              <a:rPr lang="en-US" sz="2000" dirty="0"/>
              <a:t>Alcohol &amp; Drug Abuse Prevention &amp; Treatment (ADAPT) (0700-1630)</a:t>
            </a:r>
          </a:p>
          <a:p>
            <a:pPr lvl="2"/>
            <a:r>
              <a:rPr lang="en-US" sz="1600" b="0" dirty="0"/>
              <a:t>Provides substance abuse education, assessments, and outpatient rehabilitation</a:t>
            </a:r>
          </a:p>
          <a:p>
            <a:pPr lvl="2"/>
            <a:r>
              <a:rPr lang="en-US" sz="1600" b="0" dirty="0"/>
              <a:t>AD only</a:t>
            </a:r>
          </a:p>
          <a:p>
            <a:pPr lvl="2"/>
            <a:endParaRPr lang="en-US" sz="1600" b="0" dirty="0"/>
          </a:p>
          <a:p>
            <a:pPr lvl="1"/>
            <a:r>
              <a:rPr lang="en-US" sz="2000" dirty="0"/>
              <a:t>Family Advocacy Program (FAP) (0700-1630)</a:t>
            </a:r>
          </a:p>
          <a:p>
            <a:pPr lvl="2"/>
            <a:r>
              <a:rPr lang="en-US" sz="1600" b="0" dirty="0"/>
              <a:t>Develops &amp; provides programs/services to prevent, halt &amp; treat child/spouse maltreatment.</a:t>
            </a:r>
          </a:p>
          <a:p>
            <a:pPr lvl="2"/>
            <a:r>
              <a:rPr lang="en-US" sz="1600" b="0" dirty="0"/>
              <a:t>AD &amp; Family Members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A25C1528-B0AD-1D63-27D9-33DFF80077A9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7B6A8F7A-6063-476F-B19C-50FFE16C23F2}" type="slidenum">
              <a:rPr lang="en-US" sz="1400" smtClean="0">
                <a:cs typeface="Arial" charset="0"/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27</a:t>
            </a:fld>
            <a:endParaRPr lang="en-US" sz="1400" dirty="0">
              <a:solidFill>
                <a:srgbClr val="808080"/>
              </a:solidFill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496787889"/>
      </p:ext>
    </p:extLst>
  </p:cSld>
  <p:clrMapOvr>
    <a:masterClrMapping/>
  </p:clrMapOvr>
  <p:transition/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DBEC3A5-AB12-7FCC-AB52-46D1F158794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536947" y="164745"/>
            <a:ext cx="6733029" cy="1016114"/>
          </a:xfrm>
        </p:spPr>
        <p:txBody>
          <a:bodyPr/>
          <a:lstStyle/>
          <a:p>
            <a:r>
              <a:rPr lang="en-US" dirty="0"/>
              <a:t>Dental Care For Dependents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8F87866-D8D0-4316-38A4-7BC7C7872938}"/>
              </a:ext>
            </a:extLst>
          </p:cNvPr>
          <p:cNvSpPr>
            <a:spLocks noGrp="1"/>
          </p:cNvSpPr>
          <p:nvPr>
            <p:ph sz="quarter" idx="1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sz="1800" dirty="0"/>
              <a:t>Q:  Where </a:t>
            </a:r>
            <a:r>
              <a:rPr lang="en-US" sz="1800" i="1" dirty="0"/>
              <a:t>should</a:t>
            </a:r>
            <a:r>
              <a:rPr lang="en-US" sz="1800" dirty="0"/>
              <a:t> I go for dental care?</a:t>
            </a:r>
          </a:p>
          <a:p>
            <a:pPr lvl="1"/>
            <a:r>
              <a:rPr lang="en-US" sz="1800" b="0" dirty="0"/>
              <a:t>Any practice accepting United Concordia TRICARE Dental Program benefits</a:t>
            </a:r>
          </a:p>
          <a:p>
            <a:r>
              <a:rPr lang="en-US" sz="1800" dirty="0"/>
              <a:t>I thought Osan has a dental clinic?</a:t>
            </a:r>
          </a:p>
          <a:p>
            <a:pPr lvl="1"/>
            <a:r>
              <a:rPr lang="en-US" sz="1800" b="0" dirty="0"/>
              <a:t>Yes, but routine care is not available for dependents</a:t>
            </a:r>
          </a:p>
          <a:p>
            <a:pPr marL="0" indent="0">
              <a:buNone/>
            </a:pPr>
            <a:r>
              <a:rPr lang="en-US" sz="1800" dirty="0"/>
              <a:t>Q:  Where can I find a provider?</a:t>
            </a:r>
          </a:p>
          <a:p>
            <a:pPr lvl="1"/>
            <a:r>
              <a:rPr lang="en-US" sz="1800" b="0" dirty="0"/>
              <a:t>Use UCCI’s “Find a Dentist” tool</a:t>
            </a:r>
          </a:p>
          <a:p>
            <a:pPr marL="0" indent="0">
              <a:buNone/>
            </a:pPr>
            <a:r>
              <a:rPr lang="en-US" sz="1800" dirty="0"/>
              <a:t>Q:  Can I trust these providers?</a:t>
            </a:r>
          </a:p>
          <a:p>
            <a:pPr lvl="1"/>
            <a:r>
              <a:rPr lang="en-US" sz="1800" b="0" dirty="0"/>
              <a:t>YES!  They are credentialled through UCCI and must meet US standards of education and practice</a:t>
            </a:r>
          </a:p>
          <a:p>
            <a:pPr marL="0" indent="0">
              <a:buNone/>
            </a:pPr>
            <a:r>
              <a:rPr lang="en-US" sz="1800" dirty="0"/>
              <a:t>Q:  Who do I call for questions or complaints?</a:t>
            </a:r>
          </a:p>
          <a:p>
            <a:pPr lvl="1"/>
            <a:r>
              <a:rPr lang="en-US" sz="1800" b="0" dirty="0"/>
              <a:t>First:  Contact UCCI directly</a:t>
            </a:r>
          </a:p>
          <a:p>
            <a:pPr lvl="1"/>
            <a:r>
              <a:rPr lang="en-US" sz="1800" b="0" dirty="0"/>
              <a:t>Second: CAPT Michael Flannery, the TRICARE Pacific Region Dental Director</a:t>
            </a:r>
          </a:p>
          <a:p>
            <a:pPr marL="406389" lvl="1" indent="0">
              <a:buNone/>
            </a:pPr>
            <a:r>
              <a:rPr lang="en-US" sz="1400" dirty="0">
                <a:hlinkClick r:id="rId2"/>
              </a:rPr>
              <a:t>michael.b.flannery.mil@health.mil</a:t>
            </a:r>
            <a:r>
              <a:rPr lang="en-US" sz="1400" dirty="0"/>
              <a:t> – 090-6652-9811 – DSN (315) 645-4849</a:t>
            </a:r>
          </a:p>
          <a:p>
            <a:pPr marL="406389" lvl="1" indent="0">
              <a:buNone/>
            </a:pPr>
            <a:endParaRPr lang="en-US" sz="1400" dirty="0"/>
          </a:p>
          <a:p>
            <a:pPr lvl="1"/>
            <a:endParaRPr lang="en-US" dirty="0"/>
          </a:p>
          <a:p>
            <a:pPr lvl="1"/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1EE37742-3DBF-E454-CB40-0B0BBE92E5DF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7B6A8F7A-6063-476F-B19C-50FFE16C23F2}" type="slidenum">
              <a:rPr lang="en-US" smtClean="0">
                <a:cs typeface="Arial" charset="0"/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28</a:t>
            </a:fld>
            <a:endParaRPr lang="en-US" dirty="0">
              <a:solidFill>
                <a:srgbClr val="808080"/>
              </a:solidFill>
              <a:cs typeface="Arial" charset="0"/>
            </a:endParaRP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3B81743A-675B-3945-BD7B-A7066F5FD8A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130851" y="2619120"/>
            <a:ext cx="1428949" cy="1409897"/>
          </a:xfrm>
          <a:prstGeom prst="rect">
            <a:avLst/>
          </a:prstGeom>
        </p:spPr>
      </p:pic>
      <p:cxnSp>
        <p:nvCxnSpPr>
          <p:cNvPr id="8" name="Straight Arrow Connector 7">
            <a:extLst>
              <a:ext uri="{FF2B5EF4-FFF2-40B4-BE49-F238E27FC236}">
                <a16:creationId xmlns:a16="http://schemas.microsoft.com/office/drawing/2014/main" id="{FFA03E9B-5529-811F-076C-8336171D985B}"/>
              </a:ext>
            </a:extLst>
          </p:cNvPr>
          <p:cNvCxnSpPr>
            <a:cxnSpLocks/>
          </p:cNvCxnSpPr>
          <p:nvPr/>
        </p:nvCxnSpPr>
        <p:spPr bwMode="auto">
          <a:xfrm>
            <a:off x="4903461" y="3588297"/>
            <a:ext cx="2117209" cy="0"/>
          </a:xfrm>
          <a:prstGeom prst="straightConnector1">
            <a:avLst/>
          </a:prstGeom>
          <a:solidFill>
            <a:srgbClr val="0C2D83"/>
          </a:solidFill>
          <a:ln w="76200" cap="flat" cmpd="sng" algn="ctr">
            <a:solidFill>
              <a:srgbClr val="FF3300"/>
            </a:solidFill>
            <a:prstDash val="solid"/>
            <a:round/>
            <a:headEnd type="none" w="med" len="med"/>
            <a:tailEnd type="triangle"/>
          </a:ln>
          <a:effectLst/>
        </p:spPr>
      </p:cxnSp>
    </p:spTree>
    <p:extLst>
      <p:ext uri="{BB962C8B-B14F-4D97-AF65-F5344CB8AC3E}">
        <p14:creationId xmlns:p14="http://schemas.microsoft.com/office/powerpoint/2010/main" val="1610109594"/>
      </p:ext>
    </p:extLst>
  </p:cSld>
  <p:clrMapOvr>
    <a:masterClrMapping/>
  </p:clrMapOvr>
  <p:transition/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06327" y="158760"/>
            <a:ext cx="7731346" cy="1016114"/>
          </a:xfrm>
        </p:spPr>
        <p:txBody>
          <a:bodyPr/>
          <a:lstStyle/>
          <a:p>
            <a:r>
              <a:rPr lang="en-US"/>
              <a:t>Open Forum Q&amp;A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quarter" idx="11"/>
          </p:nvPr>
        </p:nvSpPr>
        <p:spPr>
          <a:xfrm>
            <a:off x="384943" y="1333529"/>
            <a:ext cx="8086707" cy="4870450"/>
          </a:xfrm>
        </p:spPr>
        <p:txBody>
          <a:bodyPr/>
          <a:lstStyle/>
          <a:p>
            <a:pPr marL="285115" indent="-285115"/>
            <a:endParaRPr lang="en-US" sz="100">
              <a:cs typeface="Arial"/>
            </a:endParaRPr>
          </a:p>
          <a:p>
            <a:pPr marL="285115" indent="-285115"/>
            <a:r>
              <a:rPr lang="en-US" sz="2000"/>
              <a:t>Subject Matter Experts</a:t>
            </a:r>
            <a:endParaRPr lang="en-US" sz="2000">
              <a:cs typeface="Arial"/>
            </a:endParaRPr>
          </a:p>
          <a:p>
            <a:pPr marL="688340" lvl="1" indent="-281940"/>
            <a:r>
              <a:rPr lang="en-US" sz="2000"/>
              <a:t>51st Fighter Wing Leadership</a:t>
            </a:r>
          </a:p>
          <a:p>
            <a:pPr marL="688340" lvl="1" indent="-281940"/>
            <a:r>
              <a:rPr lang="en-US" sz="2000"/>
              <a:t>MSG Leadership</a:t>
            </a:r>
            <a:endParaRPr lang="en-US" sz="2000">
              <a:cs typeface="Arial"/>
            </a:endParaRPr>
          </a:p>
          <a:p>
            <a:pPr marL="688340" lvl="1" indent="-281940"/>
            <a:r>
              <a:rPr lang="en-US" sz="2000"/>
              <a:t>Public Affairs</a:t>
            </a:r>
            <a:endParaRPr lang="en-US" sz="2000">
              <a:cs typeface="Arial"/>
            </a:endParaRPr>
          </a:p>
          <a:p>
            <a:pPr marL="688340" lvl="1" indent="-281940"/>
            <a:r>
              <a:rPr lang="en-US" sz="2000"/>
              <a:t>DoDEA Liaisons</a:t>
            </a:r>
          </a:p>
          <a:p>
            <a:pPr marL="688340" lvl="1" indent="-281940"/>
            <a:r>
              <a:rPr lang="en-US" sz="2000"/>
              <a:t>Housing</a:t>
            </a:r>
          </a:p>
          <a:p>
            <a:pPr marL="688340" lvl="1" indent="-281940"/>
            <a:r>
              <a:rPr lang="en-US" sz="2000">
                <a:cs typeface="Arial"/>
              </a:rPr>
              <a:t>Force Support Squadron</a:t>
            </a:r>
          </a:p>
          <a:p>
            <a:pPr marL="688340" lvl="1" indent="-281940"/>
            <a:r>
              <a:rPr lang="en-US" sz="2000">
                <a:cs typeface="Arial"/>
              </a:rPr>
              <a:t>Medical Group</a:t>
            </a:r>
          </a:p>
        </p:txBody>
      </p:sp>
      <p:sp>
        <p:nvSpPr>
          <p:cNvPr id="7" name="Content Placeholder 3">
            <a:extLst>
              <a:ext uri="{FF2B5EF4-FFF2-40B4-BE49-F238E27FC236}">
                <a16:creationId xmlns:a16="http://schemas.microsoft.com/office/drawing/2014/main" id="{C4C98640-9449-3E89-6C07-7605314F8543}"/>
              </a:ext>
            </a:extLst>
          </p:cNvPr>
          <p:cNvSpPr txBox="1">
            <a:spLocks/>
          </p:cNvSpPr>
          <p:nvPr/>
        </p:nvSpPr>
        <p:spPr bwMode="auto">
          <a:xfrm>
            <a:off x="4863176" y="5421234"/>
            <a:ext cx="4088424" cy="5099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285744" indent="-285744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151C77"/>
              </a:buClr>
              <a:buSzPct val="120000"/>
              <a:buFont typeface="Wingdings" panose="05000000000000000000" pitchFamily="2" charset="2"/>
              <a:buChar char="§"/>
              <a:defRPr sz="2400" b="1">
                <a:solidFill>
                  <a:srgbClr val="151C77"/>
                </a:solidFill>
                <a:latin typeface="+mn-lt"/>
                <a:ea typeface="+mn-ea"/>
                <a:cs typeface="+mn-cs"/>
              </a:defRPr>
            </a:lvl1pPr>
            <a:lvl2pPr marL="688957" indent="-282568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151C77"/>
              </a:buClr>
              <a:buSzPct val="120000"/>
              <a:buFont typeface="Wingdings" panose="05000000000000000000" pitchFamily="2" charset="2"/>
              <a:buChar char="§"/>
              <a:defRPr sz="2200" b="1">
                <a:solidFill>
                  <a:srgbClr val="151C77"/>
                </a:solidFill>
                <a:latin typeface="+mn-lt"/>
              </a:defRPr>
            </a:lvl2pPr>
            <a:lvl3pPr marL="1027088" indent="-223833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151C77"/>
              </a:buClr>
              <a:buSzPct val="120000"/>
              <a:buFont typeface="Wingdings" panose="05000000000000000000" pitchFamily="2" charset="2"/>
              <a:buChar char="§"/>
              <a:defRPr b="1">
                <a:solidFill>
                  <a:srgbClr val="151C77"/>
                </a:solidFill>
                <a:latin typeface="+mn-lt"/>
              </a:defRPr>
            </a:lvl3pPr>
            <a:lvl4pPr marL="1600160" indent="-228594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3399"/>
              </a:buClr>
              <a:buSzPct val="8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+mn-lt"/>
              </a:defRPr>
            </a:lvl4pPr>
            <a:lvl5pPr marL="2057349" indent="-228594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3399"/>
              </a:buClr>
              <a:buSzPct val="8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+mn-lt"/>
              </a:defRPr>
            </a:lvl5pPr>
            <a:lvl6pPr marL="2514537" indent="-228594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003399"/>
              </a:buClr>
              <a:buSzPct val="80000"/>
              <a:buFont typeface="Wingdings" pitchFamily="2" charset="2"/>
              <a:buChar char="n"/>
              <a:defRPr sz="2000">
                <a:solidFill>
                  <a:schemeClr val="tx1"/>
                </a:solidFill>
                <a:latin typeface="+mn-lt"/>
              </a:defRPr>
            </a:lvl6pPr>
            <a:lvl7pPr marL="2971726" indent="-228594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003399"/>
              </a:buClr>
              <a:buSzPct val="80000"/>
              <a:buFont typeface="Wingdings" pitchFamily="2" charset="2"/>
              <a:buChar char="n"/>
              <a:defRPr sz="2000">
                <a:solidFill>
                  <a:schemeClr val="tx1"/>
                </a:solidFill>
                <a:latin typeface="+mn-lt"/>
              </a:defRPr>
            </a:lvl7pPr>
            <a:lvl8pPr marL="3428914" indent="-228594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003399"/>
              </a:buClr>
              <a:buSzPct val="80000"/>
              <a:buFont typeface="Wingdings" pitchFamily="2" charset="2"/>
              <a:buChar char="n"/>
              <a:defRPr sz="2000">
                <a:solidFill>
                  <a:schemeClr val="tx1"/>
                </a:solidFill>
                <a:latin typeface="+mn-lt"/>
              </a:defRPr>
            </a:lvl8pPr>
            <a:lvl9pPr marL="3886103" indent="-228594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003399"/>
              </a:buClr>
              <a:buSzPct val="80000"/>
              <a:buFont typeface="Wingdings" pitchFamily="2" charset="2"/>
              <a:buChar char="n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285744" marR="0" lvl="0" indent="-285744" algn="l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rgbClr val="151C77"/>
              </a:buClr>
              <a:buSzPct val="120000"/>
              <a:buFont typeface="Wingdings" panose="05000000000000000000" pitchFamily="2" charset="2"/>
              <a:buChar char="§"/>
              <a:tabLst/>
              <a:defRPr/>
            </a:pPr>
            <a:endParaRPr kumimoji="0" lang="en-US" sz="100" b="1" i="0" u="none" strike="noStrike" kern="0" cap="none" spc="0" normalizeH="0" baseline="0" noProof="0">
              <a:ln>
                <a:noFill/>
              </a:ln>
              <a:solidFill>
                <a:srgbClr val="151C77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rgbClr val="151C77"/>
              </a:buClr>
              <a:buSzPct val="120000"/>
              <a:buFont typeface="Wingdings" panose="05000000000000000000" pitchFamily="2" charset="2"/>
              <a:buNone/>
              <a:tabLst/>
              <a:defRPr/>
            </a:pPr>
            <a:r>
              <a:rPr kumimoji="0" lang="en-US" sz="1600" b="1" i="0" u="none" strike="noStrike" kern="0" cap="none" spc="0" normalizeH="0" baseline="0" noProof="0">
                <a:ln>
                  <a:noFill/>
                </a:ln>
                <a:solidFill>
                  <a:srgbClr val="151C77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Scan Here to Submit a Question Online.</a:t>
            </a:r>
            <a:endParaRPr kumimoji="0" lang="en-US" sz="1100" b="1" i="0" u="none" strike="noStrike" kern="0" cap="none" spc="0" normalizeH="0" baseline="0" noProof="0">
              <a:ln>
                <a:noFill/>
              </a:ln>
              <a:solidFill>
                <a:srgbClr val="151C77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  <a:p>
            <a:pPr marL="688957" marR="0" lvl="1" indent="-282568" algn="l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rgbClr val="151C77"/>
              </a:buClr>
              <a:buSzPct val="120000"/>
              <a:buFont typeface="Wingdings" panose="05000000000000000000" pitchFamily="2" charset="2"/>
              <a:buChar char="§"/>
              <a:tabLst/>
              <a:defRPr/>
            </a:pPr>
            <a:endParaRPr kumimoji="0" lang="en-US" sz="1800" b="1" i="0" u="none" strike="noStrike" kern="0" cap="none" spc="0" normalizeH="0" baseline="0" noProof="0">
              <a:ln>
                <a:noFill/>
              </a:ln>
              <a:solidFill>
                <a:srgbClr val="151C77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  <a:p>
            <a:pPr marL="285744" marR="0" lvl="0" indent="-285744" algn="l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rgbClr val="151C77"/>
              </a:buClr>
              <a:buSzPct val="120000"/>
              <a:buFont typeface="Wingdings" panose="05000000000000000000" pitchFamily="2" charset="2"/>
              <a:buChar char="§"/>
              <a:tabLst/>
              <a:defRPr/>
            </a:pPr>
            <a:endParaRPr kumimoji="0" lang="en-US" sz="2000" b="1" i="0" u="none" strike="noStrike" kern="0" cap="none" spc="0" normalizeH="0" baseline="0" noProof="0">
              <a:ln>
                <a:noFill/>
              </a:ln>
              <a:solidFill>
                <a:srgbClr val="151C77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  <a:p>
            <a:pPr marL="285744" marR="0" lvl="0" indent="-285744" algn="l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rgbClr val="151C77"/>
              </a:buClr>
              <a:buSzPct val="120000"/>
              <a:buFont typeface="Wingdings" panose="05000000000000000000" pitchFamily="2" charset="2"/>
              <a:buChar char="§"/>
              <a:tabLst/>
              <a:defRPr/>
            </a:pPr>
            <a:endParaRPr kumimoji="0" lang="en-US" sz="2000" b="1" i="0" u="none" strike="noStrike" kern="0" cap="none" spc="0" normalizeH="0" baseline="0" noProof="0">
              <a:ln>
                <a:noFill/>
              </a:ln>
              <a:solidFill>
                <a:srgbClr val="151C77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  <a:p>
            <a:pPr marL="285744" marR="0" lvl="0" indent="-285744" algn="l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rgbClr val="151C77"/>
              </a:buClr>
              <a:buSzPct val="120000"/>
              <a:buFont typeface="Wingdings" panose="05000000000000000000" pitchFamily="2" charset="2"/>
              <a:buChar char="§"/>
              <a:tabLst/>
              <a:defRPr/>
            </a:pPr>
            <a:endParaRPr kumimoji="0" lang="en-US" sz="2000" b="1" i="0" u="none" strike="noStrike" kern="0" cap="none" spc="0" normalizeH="0" baseline="0" noProof="0">
              <a:ln>
                <a:noFill/>
              </a:ln>
              <a:solidFill>
                <a:srgbClr val="151C77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pic>
        <p:nvPicPr>
          <p:cNvPr id="6" name="Picture 5" descr="Qr code&#10;&#10;AI-generated content may be incorrect.">
            <a:extLst>
              <a:ext uri="{FF2B5EF4-FFF2-40B4-BE49-F238E27FC236}">
                <a16:creationId xmlns:a16="http://schemas.microsoft.com/office/drawing/2014/main" id="{35F49AC3-DA9D-0258-702C-E72363F843B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077842" y="1715425"/>
            <a:ext cx="3659451" cy="365945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51578921"/>
      </p:ext>
    </p:extLst>
  </p:cSld>
  <p:clrMapOvr>
    <a:masterClrMapping/>
  </p:clrMapOvr>
  <p:transition/>
  <p:extLst>
    <p:ext uri="{6950BFC3-D8DA-4A85-94F7-54DA5524770B}">
      <p188:commentRel xmlns:p188="http://schemas.microsoft.com/office/powerpoint/2018/8/main" r:id="rId2"/>
    </p:ext>
  </p:extLst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F600416-237A-A5FE-FA3F-B630A24B815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D7CF8F6C-F515-556D-4E88-6EB3F1431CA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3200"/>
              <a:t>Join Us Next Time!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6A4502EA-8BB8-2095-7E2F-7C75BA2B271F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BBFB20FB-CB9A-424A-B4B6-73D7B9241CBC}" type="slidenum">
              <a:rPr lang="en-US" smtClean="0"/>
              <a:pPr>
                <a:defRPr/>
              </a:pPr>
              <a:t>30</a:t>
            </a:fld>
            <a:endParaRPr lang="en-US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6505236D-B3CF-C96A-3057-C3D6C110753C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Content Placeholder 3">
            <a:extLst>
              <a:ext uri="{FF2B5EF4-FFF2-40B4-BE49-F238E27FC236}">
                <a16:creationId xmlns:a16="http://schemas.microsoft.com/office/drawing/2014/main" id="{8D0812D9-0FF3-8E04-F128-107D4B562C10}"/>
              </a:ext>
            </a:extLst>
          </p:cNvPr>
          <p:cNvSpPr txBox="1">
            <a:spLocks/>
          </p:cNvSpPr>
          <p:nvPr/>
        </p:nvSpPr>
        <p:spPr>
          <a:xfrm>
            <a:off x="528646" y="1335554"/>
            <a:ext cx="8086707" cy="2432284"/>
          </a:xfrm>
          <a:prstGeom prst="rect">
            <a:avLst/>
          </a:prstGeom>
        </p:spPr>
        <p:txBody>
          <a:bodyPr lIns="91440" tIns="45720" rIns="91440" bIns="45720" anchor="t"/>
          <a:lstStyle>
            <a:lvl1pPr marL="285744" indent="-285744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151C77"/>
              </a:buClr>
              <a:buSzPct val="120000"/>
              <a:buFont typeface="Wingdings" panose="05000000000000000000" pitchFamily="2" charset="2"/>
              <a:buChar char="§"/>
              <a:defRPr sz="2400" b="1">
                <a:solidFill>
                  <a:srgbClr val="151C77"/>
                </a:solidFill>
                <a:latin typeface="+mn-lt"/>
                <a:ea typeface="+mn-ea"/>
                <a:cs typeface="+mn-cs"/>
              </a:defRPr>
            </a:lvl1pPr>
            <a:lvl2pPr marL="688957" indent="-282568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151C77"/>
              </a:buClr>
              <a:buSzPct val="120000"/>
              <a:buFont typeface="Wingdings" panose="05000000000000000000" pitchFamily="2" charset="2"/>
              <a:buChar char="§"/>
              <a:defRPr sz="2200" b="1">
                <a:solidFill>
                  <a:srgbClr val="151C77"/>
                </a:solidFill>
                <a:latin typeface="+mn-lt"/>
              </a:defRPr>
            </a:lvl2pPr>
            <a:lvl3pPr marL="1027088" indent="-223833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151C77"/>
              </a:buClr>
              <a:buSzPct val="120000"/>
              <a:buFont typeface="Wingdings" panose="05000000000000000000" pitchFamily="2" charset="2"/>
              <a:buChar char="§"/>
              <a:defRPr b="1">
                <a:solidFill>
                  <a:srgbClr val="151C77"/>
                </a:solidFill>
                <a:latin typeface="+mn-lt"/>
              </a:defRPr>
            </a:lvl3pPr>
            <a:lvl4pPr marL="1600160" indent="-228594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3399"/>
              </a:buClr>
              <a:buSzPct val="8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+mn-lt"/>
              </a:defRPr>
            </a:lvl4pPr>
            <a:lvl5pPr marL="2057349" indent="-228594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3399"/>
              </a:buClr>
              <a:buSzPct val="8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+mn-lt"/>
              </a:defRPr>
            </a:lvl5pPr>
            <a:lvl6pPr marL="2514537" indent="-228594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003399"/>
              </a:buClr>
              <a:buSzPct val="80000"/>
              <a:buFont typeface="Wingdings" pitchFamily="2" charset="2"/>
              <a:buChar char="n"/>
              <a:defRPr sz="2000">
                <a:solidFill>
                  <a:schemeClr val="tx1"/>
                </a:solidFill>
                <a:latin typeface="+mn-lt"/>
              </a:defRPr>
            </a:lvl6pPr>
            <a:lvl7pPr marL="2971726" indent="-228594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003399"/>
              </a:buClr>
              <a:buSzPct val="80000"/>
              <a:buFont typeface="Wingdings" pitchFamily="2" charset="2"/>
              <a:buChar char="n"/>
              <a:defRPr sz="2000">
                <a:solidFill>
                  <a:schemeClr val="tx1"/>
                </a:solidFill>
                <a:latin typeface="+mn-lt"/>
              </a:defRPr>
            </a:lvl7pPr>
            <a:lvl8pPr marL="3428914" indent="-228594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003399"/>
              </a:buClr>
              <a:buSzPct val="80000"/>
              <a:buFont typeface="Wingdings" pitchFamily="2" charset="2"/>
              <a:buChar char="n"/>
              <a:defRPr sz="2000">
                <a:solidFill>
                  <a:schemeClr val="tx1"/>
                </a:solidFill>
                <a:latin typeface="+mn-lt"/>
              </a:defRPr>
            </a:lvl8pPr>
            <a:lvl9pPr marL="3886103" indent="-228594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003399"/>
              </a:buClr>
              <a:buSzPct val="80000"/>
              <a:buFont typeface="Wingdings" pitchFamily="2" charset="2"/>
              <a:buChar char="n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rgbClr val="151C77"/>
              </a:buClr>
              <a:buSzPct val="120000"/>
              <a:buFont typeface="Wingdings" panose="05000000000000000000" pitchFamily="2" charset="2"/>
              <a:buNone/>
              <a:tabLst/>
              <a:defRPr/>
            </a:pPr>
            <a:r>
              <a:rPr lang="en-US" sz="2800" u="sng" kern="0">
                <a:latin typeface="Arial"/>
              </a:rPr>
              <a:t>November</a:t>
            </a:r>
            <a:r>
              <a:rPr kumimoji="0" lang="en-US" sz="2800" b="1" i="0" u="sng" strike="noStrike" kern="0" cap="none" spc="0" normalizeH="0" baseline="0" noProof="0">
                <a:ln>
                  <a:noFill/>
                </a:ln>
                <a:solidFill>
                  <a:srgbClr val="151C77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 Team Osan Town Hall</a:t>
            </a:r>
          </a:p>
          <a:p>
            <a:pPr marL="0" indent="0" algn="ctr">
              <a:buNone/>
              <a:defRPr/>
            </a:pPr>
            <a:r>
              <a:rPr kumimoji="0" lang="en-US" sz="2400" b="1" i="0" u="none" strike="noStrike" kern="0" cap="none" spc="0" normalizeH="0" baseline="0" noProof="0">
                <a:ln>
                  <a:noFill/>
                </a:ln>
                <a:solidFill>
                  <a:srgbClr val="151C77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Date:</a:t>
            </a:r>
            <a:r>
              <a:rPr lang="en-US" kern="0">
                <a:latin typeface="Arial"/>
              </a:rPr>
              <a:t> 11 November</a:t>
            </a:r>
            <a:endParaRPr lang="en-US" sz="2400" b="1" i="0" u="none" strike="noStrike" kern="0" cap="none" spc="0" normalizeH="0" baseline="0" noProof="0">
              <a:ln>
                <a:noFill/>
              </a:ln>
              <a:solidFill>
                <a:srgbClr val="151C77"/>
              </a:solidFill>
              <a:effectLst/>
              <a:uLnTx/>
              <a:uFillTx/>
              <a:latin typeface="Arial"/>
              <a:cs typeface="Arial"/>
            </a:endParaRP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rgbClr val="151C77"/>
              </a:buClr>
              <a:buSzPct val="120000"/>
              <a:buFont typeface="Wingdings" panose="05000000000000000000" pitchFamily="2" charset="2"/>
              <a:buNone/>
              <a:tabLst/>
              <a:defRPr/>
            </a:pPr>
            <a:r>
              <a:rPr kumimoji="0" lang="en-US" sz="2400" b="1" i="0" u="none" strike="noStrike" kern="0" cap="none" spc="0" normalizeH="0" baseline="0" noProof="0">
                <a:ln>
                  <a:noFill/>
                </a:ln>
                <a:solidFill>
                  <a:srgbClr val="151C77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Time: 1700</a:t>
            </a: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rgbClr val="151C77"/>
              </a:buClr>
              <a:buSzPct val="120000"/>
              <a:buFont typeface="Wingdings" panose="05000000000000000000" pitchFamily="2" charset="2"/>
              <a:buNone/>
              <a:tabLst/>
              <a:defRPr/>
            </a:pPr>
            <a:r>
              <a:rPr kumimoji="0" lang="en-US" sz="2400" b="1" i="0" u="none" strike="noStrike" kern="0" cap="none" spc="0" normalizeH="0" baseline="0" noProof="0">
                <a:ln>
                  <a:noFill/>
                </a:ln>
                <a:solidFill>
                  <a:srgbClr val="151C77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Location: Officers’ Club</a:t>
            </a:r>
            <a:endParaRPr lang="en-US" sz="2400" b="1" i="0" u="none" strike="noStrike" kern="0" cap="none" spc="0" normalizeH="0" baseline="0" noProof="0">
              <a:ln>
                <a:noFill/>
              </a:ln>
              <a:solidFill>
                <a:srgbClr val="151C77"/>
              </a:solidFill>
              <a:effectLst/>
              <a:uLnTx/>
              <a:uFillTx/>
              <a:latin typeface="Arial"/>
              <a:cs typeface="Arial"/>
            </a:endParaRPr>
          </a:p>
          <a:p>
            <a:pPr marL="285115" marR="0" lvl="0" indent="-285115" algn="l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rgbClr val="151C77"/>
              </a:buClr>
              <a:buSzPct val="120000"/>
              <a:buFont typeface="Wingdings" panose="05000000000000000000" pitchFamily="2" charset="2"/>
              <a:buChar char="§"/>
              <a:tabLst/>
              <a:defRPr/>
            </a:pPr>
            <a:endParaRPr lang="en-US" sz="2000" b="1" i="0" u="none" strike="noStrike" kern="0" cap="none" spc="0" normalizeH="0" baseline="0" noProof="0">
              <a:ln>
                <a:noFill/>
              </a:ln>
              <a:solidFill>
                <a:srgbClr val="151C77"/>
              </a:solidFill>
              <a:effectLst/>
              <a:uLnTx/>
              <a:uFillTx/>
              <a:latin typeface="Arial"/>
              <a:cs typeface="Arial"/>
            </a:endParaRPr>
          </a:p>
        </p:txBody>
      </p:sp>
      <p:sp>
        <p:nvSpPr>
          <p:cNvPr id="2" name="Content Placeholder 3">
            <a:extLst>
              <a:ext uri="{FF2B5EF4-FFF2-40B4-BE49-F238E27FC236}">
                <a16:creationId xmlns:a16="http://schemas.microsoft.com/office/drawing/2014/main" id="{D378A358-C6B0-D5D0-B893-0533E585EA62}"/>
              </a:ext>
            </a:extLst>
          </p:cNvPr>
          <p:cNvSpPr txBox="1">
            <a:spLocks/>
          </p:cNvSpPr>
          <p:nvPr/>
        </p:nvSpPr>
        <p:spPr>
          <a:xfrm>
            <a:off x="530567" y="3569188"/>
            <a:ext cx="3555577" cy="624722"/>
          </a:xfrm>
          <a:prstGeom prst="rect">
            <a:avLst/>
          </a:prstGeom>
        </p:spPr>
        <p:txBody>
          <a:bodyPr lIns="91440" tIns="45720" rIns="91440" bIns="45720" anchor="t"/>
          <a:lstStyle>
            <a:lvl1pPr marL="285744" indent="-285744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151C77"/>
              </a:buClr>
              <a:buSzPct val="120000"/>
              <a:buFont typeface="Wingdings" panose="05000000000000000000" pitchFamily="2" charset="2"/>
              <a:buChar char="§"/>
              <a:defRPr sz="2400" b="1">
                <a:solidFill>
                  <a:srgbClr val="151C77"/>
                </a:solidFill>
                <a:latin typeface="+mn-lt"/>
                <a:ea typeface="+mn-ea"/>
                <a:cs typeface="+mn-cs"/>
              </a:defRPr>
            </a:lvl1pPr>
            <a:lvl2pPr marL="688957" indent="-282568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151C77"/>
              </a:buClr>
              <a:buSzPct val="120000"/>
              <a:buFont typeface="Wingdings" panose="05000000000000000000" pitchFamily="2" charset="2"/>
              <a:buChar char="§"/>
              <a:defRPr sz="2200" b="1">
                <a:solidFill>
                  <a:srgbClr val="151C77"/>
                </a:solidFill>
                <a:latin typeface="+mn-lt"/>
              </a:defRPr>
            </a:lvl2pPr>
            <a:lvl3pPr marL="1027088" indent="-223833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151C77"/>
              </a:buClr>
              <a:buSzPct val="120000"/>
              <a:buFont typeface="Wingdings" panose="05000000000000000000" pitchFamily="2" charset="2"/>
              <a:buChar char="§"/>
              <a:defRPr b="1">
                <a:solidFill>
                  <a:srgbClr val="151C77"/>
                </a:solidFill>
                <a:latin typeface="+mn-lt"/>
              </a:defRPr>
            </a:lvl3pPr>
            <a:lvl4pPr marL="1600160" indent="-228594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3399"/>
              </a:buClr>
              <a:buSzPct val="8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+mn-lt"/>
              </a:defRPr>
            </a:lvl4pPr>
            <a:lvl5pPr marL="2057349" indent="-228594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3399"/>
              </a:buClr>
              <a:buSzPct val="8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+mn-lt"/>
              </a:defRPr>
            </a:lvl5pPr>
            <a:lvl6pPr marL="2514537" indent="-228594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003399"/>
              </a:buClr>
              <a:buSzPct val="80000"/>
              <a:buFont typeface="Wingdings" pitchFamily="2" charset="2"/>
              <a:buChar char="n"/>
              <a:defRPr sz="2000">
                <a:solidFill>
                  <a:schemeClr val="tx1"/>
                </a:solidFill>
                <a:latin typeface="+mn-lt"/>
              </a:defRPr>
            </a:lvl6pPr>
            <a:lvl7pPr marL="2971726" indent="-228594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003399"/>
              </a:buClr>
              <a:buSzPct val="80000"/>
              <a:buFont typeface="Wingdings" pitchFamily="2" charset="2"/>
              <a:buChar char="n"/>
              <a:defRPr sz="2000">
                <a:solidFill>
                  <a:schemeClr val="tx1"/>
                </a:solidFill>
                <a:latin typeface="+mn-lt"/>
              </a:defRPr>
            </a:lvl7pPr>
            <a:lvl8pPr marL="3428914" indent="-228594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003399"/>
              </a:buClr>
              <a:buSzPct val="80000"/>
              <a:buFont typeface="Wingdings" pitchFamily="2" charset="2"/>
              <a:buChar char="n"/>
              <a:defRPr sz="2000">
                <a:solidFill>
                  <a:schemeClr val="tx1"/>
                </a:solidFill>
                <a:latin typeface="+mn-lt"/>
              </a:defRPr>
            </a:lvl8pPr>
            <a:lvl9pPr marL="3886103" indent="-228594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003399"/>
              </a:buClr>
              <a:buSzPct val="80000"/>
              <a:buFont typeface="Wingdings" pitchFamily="2" charset="2"/>
              <a:buChar char="n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marR="0" lvl="0" indent="0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rgbClr val="151C77"/>
              </a:buClr>
              <a:buSzPct val="120000"/>
              <a:buFont typeface="Wingdings" panose="05000000000000000000" pitchFamily="2" charset="2"/>
              <a:buNone/>
              <a:tabLst/>
              <a:defRPr/>
            </a:pPr>
            <a:r>
              <a:rPr kumimoji="0" lang="en-US" sz="1600" b="1" i="0" strike="noStrike" kern="0" cap="none" spc="0" normalizeH="0" baseline="0" noProof="0">
                <a:ln>
                  <a:noFill/>
                </a:ln>
                <a:solidFill>
                  <a:srgbClr val="151C77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Town Hall Minutes and Slides are posted to the Mustang One Stop: </a:t>
            </a:r>
            <a:endParaRPr lang="en-US" sz="1400" b="1" i="0" strike="noStrike" kern="0" cap="none" spc="0" normalizeH="0" baseline="0" noProof="0">
              <a:ln>
                <a:noFill/>
              </a:ln>
              <a:solidFill>
                <a:srgbClr val="151C77"/>
              </a:solidFill>
              <a:effectLst/>
              <a:highlight>
                <a:srgbClr val="FFFF00"/>
              </a:highlight>
              <a:uLnTx/>
              <a:uFillTx/>
              <a:latin typeface="Arial"/>
              <a:cs typeface="Arial"/>
            </a:endParaRPr>
          </a:p>
          <a:p>
            <a:pPr marL="285115" marR="0" lvl="0" indent="-285115" algn="l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rgbClr val="151C77"/>
              </a:buClr>
              <a:buSzPct val="120000"/>
              <a:buFont typeface="Wingdings" panose="05000000000000000000" pitchFamily="2" charset="2"/>
              <a:buChar char="§"/>
              <a:tabLst/>
              <a:defRPr/>
            </a:pPr>
            <a:endParaRPr lang="en-US" sz="1600" b="1" i="0" u="none" strike="noStrike" kern="0" cap="none" spc="0" normalizeH="0" baseline="0" noProof="0">
              <a:ln>
                <a:noFill/>
              </a:ln>
              <a:solidFill>
                <a:srgbClr val="151C77"/>
              </a:solidFill>
              <a:effectLst/>
              <a:uLnTx/>
              <a:uFillTx/>
              <a:latin typeface="Arial"/>
              <a:cs typeface="Arial"/>
            </a:endParaRPr>
          </a:p>
        </p:txBody>
      </p:sp>
      <p:pic>
        <p:nvPicPr>
          <p:cNvPr id="1026" name="67F99568-5926-4B9D-9B9A-E632A2E87433" descr="Image.png">
            <a:extLst>
              <a:ext uri="{FF2B5EF4-FFF2-40B4-BE49-F238E27FC236}">
                <a16:creationId xmlns:a16="http://schemas.microsoft.com/office/drawing/2014/main" id="{F96EA416-A5C1-7836-E214-26A34B2B843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51794" y="4190448"/>
            <a:ext cx="1904320" cy="19043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" name="Content Placeholder 3">
            <a:extLst>
              <a:ext uri="{FF2B5EF4-FFF2-40B4-BE49-F238E27FC236}">
                <a16:creationId xmlns:a16="http://schemas.microsoft.com/office/drawing/2014/main" id="{6095219E-3C75-7465-EB44-99ADAD1E3AC6}"/>
              </a:ext>
            </a:extLst>
          </p:cNvPr>
          <p:cNvSpPr txBox="1">
            <a:spLocks/>
          </p:cNvSpPr>
          <p:nvPr/>
        </p:nvSpPr>
        <p:spPr>
          <a:xfrm>
            <a:off x="4825110" y="3587282"/>
            <a:ext cx="3555577" cy="624722"/>
          </a:xfrm>
          <a:prstGeom prst="rect">
            <a:avLst/>
          </a:prstGeom>
        </p:spPr>
        <p:txBody>
          <a:bodyPr lIns="91440" tIns="45720" rIns="91440" bIns="45720" anchor="t"/>
          <a:lstStyle>
            <a:lvl1pPr marL="285744" indent="-285744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151C77"/>
              </a:buClr>
              <a:buSzPct val="120000"/>
              <a:buFont typeface="Wingdings" panose="05000000000000000000" pitchFamily="2" charset="2"/>
              <a:buChar char="§"/>
              <a:defRPr sz="2400" b="1">
                <a:solidFill>
                  <a:srgbClr val="151C77"/>
                </a:solidFill>
                <a:latin typeface="+mn-lt"/>
                <a:ea typeface="+mn-ea"/>
                <a:cs typeface="+mn-cs"/>
              </a:defRPr>
            </a:lvl1pPr>
            <a:lvl2pPr marL="688957" indent="-282568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151C77"/>
              </a:buClr>
              <a:buSzPct val="120000"/>
              <a:buFont typeface="Wingdings" panose="05000000000000000000" pitchFamily="2" charset="2"/>
              <a:buChar char="§"/>
              <a:defRPr sz="2200" b="1">
                <a:solidFill>
                  <a:srgbClr val="151C77"/>
                </a:solidFill>
                <a:latin typeface="+mn-lt"/>
              </a:defRPr>
            </a:lvl2pPr>
            <a:lvl3pPr marL="1027088" indent="-223833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151C77"/>
              </a:buClr>
              <a:buSzPct val="120000"/>
              <a:buFont typeface="Wingdings" panose="05000000000000000000" pitchFamily="2" charset="2"/>
              <a:buChar char="§"/>
              <a:defRPr b="1">
                <a:solidFill>
                  <a:srgbClr val="151C77"/>
                </a:solidFill>
                <a:latin typeface="+mn-lt"/>
              </a:defRPr>
            </a:lvl3pPr>
            <a:lvl4pPr marL="1600160" indent="-228594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3399"/>
              </a:buClr>
              <a:buSzPct val="8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+mn-lt"/>
              </a:defRPr>
            </a:lvl4pPr>
            <a:lvl5pPr marL="2057349" indent="-228594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3399"/>
              </a:buClr>
              <a:buSzPct val="8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+mn-lt"/>
              </a:defRPr>
            </a:lvl5pPr>
            <a:lvl6pPr marL="2514537" indent="-228594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003399"/>
              </a:buClr>
              <a:buSzPct val="80000"/>
              <a:buFont typeface="Wingdings" pitchFamily="2" charset="2"/>
              <a:buChar char="n"/>
              <a:defRPr sz="2000">
                <a:solidFill>
                  <a:schemeClr val="tx1"/>
                </a:solidFill>
                <a:latin typeface="+mn-lt"/>
              </a:defRPr>
            </a:lvl6pPr>
            <a:lvl7pPr marL="2971726" indent="-228594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003399"/>
              </a:buClr>
              <a:buSzPct val="80000"/>
              <a:buFont typeface="Wingdings" pitchFamily="2" charset="2"/>
              <a:buChar char="n"/>
              <a:defRPr sz="2000">
                <a:solidFill>
                  <a:schemeClr val="tx1"/>
                </a:solidFill>
                <a:latin typeface="+mn-lt"/>
              </a:defRPr>
            </a:lvl7pPr>
            <a:lvl8pPr marL="3428914" indent="-228594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003399"/>
              </a:buClr>
              <a:buSzPct val="80000"/>
              <a:buFont typeface="Wingdings" pitchFamily="2" charset="2"/>
              <a:buChar char="n"/>
              <a:defRPr sz="2000">
                <a:solidFill>
                  <a:schemeClr val="tx1"/>
                </a:solidFill>
                <a:latin typeface="+mn-lt"/>
              </a:defRPr>
            </a:lvl8pPr>
            <a:lvl9pPr marL="3886103" indent="-228594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003399"/>
              </a:buClr>
              <a:buSzPct val="80000"/>
              <a:buFont typeface="Wingdings" pitchFamily="2" charset="2"/>
              <a:buChar char="n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  <a:defRPr/>
            </a:pPr>
            <a:r>
              <a:rPr lang="en-US" sz="1600" kern="0" dirty="0">
                <a:latin typeface="Arial"/>
              </a:rPr>
              <a:t>We're always looking to improve, please participate in our survey:</a:t>
            </a:r>
            <a:endParaRPr lang="en-US" dirty="0"/>
          </a:p>
          <a:p>
            <a:pPr marL="285115" marR="0" lvl="0" indent="-285115" algn="l" defTabSz="91440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tabLst/>
              <a:defRPr/>
            </a:pPr>
            <a:endParaRPr lang="en-US" sz="1600" b="1" i="0" u="none" strike="noStrike" kern="0" cap="none" spc="0" normalizeH="0" baseline="0" noProof="0">
              <a:ln>
                <a:noFill/>
              </a:ln>
              <a:solidFill>
                <a:srgbClr val="151C77"/>
              </a:solidFill>
              <a:effectLst/>
              <a:uLnTx/>
              <a:uFillTx/>
              <a:latin typeface="Arial"/>
              <a:cs typeface="Arial"/>
            </a:endParaRPr>
          </a:p>
        </p:txBody>
      </p:sp>
      <p:pic>
        <p:nvPicPr>
          <p:cNvPr id="9" name="Picture 8" descr="QRCode for Team Osan Town Hall: Oct 14 - Medical">
            <a:extLst>
              <a:ext uri="{FF2B5EF4-FFF2-40B4-BE49-F238E27FC236}">
                <a16:creationId xmlns:a16="http://schemas.microsoft.com/office/drawing/2014/main" id="{356E0708-5BC0-5089-E4D0-6E26A572D50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648652" y="4192005"/>
            <a:ext cx="1901953" cy="189997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64139596"/>
      </p:ext>
    </p:extLst>
  </p:cSld>
  <p:clrMapOvr>
    <a:masterClrMapping/>
  </p:clrMapOvr>
  <p:transition/>
</p:sld>
</file>

<file path=ppt/theme/theme1.xml><?xml version="1.0" encoding="utf-8"?>
<a:theme xmlns:a="http://schemas.openxmlformats.org/drawingml/2006/main" name="51 FW">
  <a:themeElements>
    <a:clrScheme name="36ABW_CC 9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000000"/>
      </a:hlink>
      <a:folHlink>
        <a:srgbClr val="000000"/>
      </a:folHlink>
    </a:clrScheme>
    <a:fontScheme name="36ABW_CC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rgbClr val="0C2D83"/>
        </a:solidFill>
        <a:ln w="12700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ctr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1400" b="0" i="1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pitchFamily="34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rgbClr val="0C2D83"/>
        </a:solidFill>
        <a:ln w="12700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ctr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1400" b="0" i="1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pitchFamily="34" charset="0"/>
          </a:defRPr>
        </a:defPPr>
      </a:lstStyle>
    </a:lnDef>
  </a:objectDefaults>
  <a:extraClrSchemeLst>
    <a:extraClrScheme>
      <a:clrScheme name="36ABW_CC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36ABW_CC 2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36ABW_CC 3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36ABW_CC 4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36ABW_CC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36ABW_CC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36ABW_CC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36ABW_CC 8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000000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36ABW_CC 9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000000"/>
        </a:hlink>
        <a:folHlink>
          <a:srgbClr val="000000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lcf76f155ced4ddcb4097134ff3c332f xmlns="e3122a22-7f5b-4ba0-8b18-9de44ca32c47">
      <Terms xmlns="http://schemas.microsoft.com/office/infopath/2007/PartnerControls"/>
    </lcf76f155ced4ddcb4097134ff3c332f>
    <TaxCatchAll xmlns="896e2b1d-803b-4a6f-95ba-f71a42cce1f9" xsi:nil="true"/>
  </documentManagement>
</p:properti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524F11D29162E74298034FD51C8D7D28" ma:contentTypeVersion="13" ma:contentTypeDescription="Create a new document." ma:contentTypeScope="" ma:versionID="a3c03a252a077285bb1967070b8bbf69">
  <xsd:schema xmlns:xsd="http://www.w3.org/2001/XMLSchema" xmlns:xs="http://www.w3.org/2001/XMLSchema" xmlns:p="http://schemas.microsoft.com/office/2006/metadata/properties" xmlns:ns2="e3122a22-7f5b-4ba0-8b18-9de44ca32c47" xmlns:ns3="896e2b1d-803b-4a6f-95ba-f71a42cce1f9" targetNamespace="http://schemas.microsoft.com/office/2006/metadata/properties" ma:root="true" ma:fieldsID="6434d2e516c5f7562195cf94250236e0" ns2:_="" ns3:_="">
    <xsd:import namespace="e3122a22-7f5b-4ba0-8b18-9de44ca32c47"/>
    <xsd:import namespace="896e2b1d-803b-4a6f-95ba-f71a42cce1f9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ObjectDetectorVersions" minOccurs="0"/>
                <xsd:element ref="ns2:lcf76f155ced4ddcb4097134ff3c332f" minOccurs="0"/>
                <xsd:element ref="ns3:TaxCatchAll" minOccurs="0"/>
                <xsd:element ref="ns2:MediaServiceOCR" minOccurs="0"/>
                <xsd:element ref="ns2:MediaServiceGenerationTime" minOccurs="0"/>
                <xsd:element ref="ns2:MediaServiceEventHashCode" minOccurs="0"/>
                <xsd:element ref="ns2:MediaServiceSearchProperties" minOccurs="0"/>
                <xsd:element ref="ns3:SharedWithUsers" minOccurs="0"/>
                <xsd:element ref="ns3:SharedWithDetails" minOccurs="0"/>
                <xsd:element ref="ns2:MediaServiceDateTaken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e3122a22-7f5b-4ba0-8b18-9de44ca32c47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ObjectDetectorVersions" ma:index="10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lcf76f155ced4ddcb4097134ff3c332f" ma:index="12" nillable="true" ma:taxonomy="true" ma:internalName="lcf76f155ced4ddcb4097134ff3c332f" ma:taxonomyFieldName="MediaServiceImageTags" ma:displayName="Image Tags" ma:readOnly="false" ma:fieldId="{5cf76f15-5ced-4ddc-b409-7134ff3c332f}" ma:taxonomyMulti="true" ma:sspId="95476efd-2625-4ffb-b020-68dbe4abf389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OCR" ma:index="14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5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6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SearchProperties" ma:index="17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DateTaken" ma:index="20" nillable="true" ma:displayName="MediaServiceDateTaken" ma:hidden="true" ma:indexed="true" ma:internalName="MediaServiceDateTaken" ma:readOnly="true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896e2b1d-803b-4a6f-95ba-f71a42cce1f9" elementFormDefault="qualified">
    <xsd:import namespace="http://schemas.microsoft.com/office/2006/documentManagement/types"/>
    <xsd:import namespace="http://schemas.microsoft.com/office/infopath/2007/PartnerControls"/>
    <xsd:element name="TaxCatchAll" ma:index="13" nillable="true" ma:displayName="Taxonomy Catch All Column" ma:hidden="true" ma:list="{b1fa4e13-32a5-4c55-9fc0-63763068815c}" ma:internalName="TaxCatchAll" ma:showField="CatchAllData" ma:web="896e2b1d-803b-4a6f-95ba-f71a42cce1f9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SharedWithUsers" ma:index="18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9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3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Props1.xml><?xml version="1.0" encoding="utf-8"?>
<ds:datastoreItem xmlns:ds="http://schemas.openxmlformats.org/officeDocument/2006/customXml" ds:itemID="{D131395F-365F-4C5F-A7D0-EB229E12567D}">
  <ds:schemaRefs>
    <ds:schemaRef ds:uri="3164e4a6-0875-4d38-843c-3507c4d3ab19"/>
    <ds:schemaRef ds:uri="896e2b1d-803b-4a6f-95ba-f71a42cce1f9"/>
    <ds:schemaRef ds:uri="e3122a22-7f5b-4ba0-8b18-9de44ca32c47"/>
    <ds:schemaRef ds:uri="http://purl.org/dc/dcmitype/"/>
    <ds:schemaRef ds:uri="http://purl.org/dc/elements/1.1/"/>
    <ds:schemaRef ds:uri="http://purl.org/dc/terms/"/>
    <ds:schemaRef ds:uri="http://schemas.microsoft.com/office/2006/documentManagement/types"/>
    <ds:schemaRef ds:uri="http://schemas.microsoft.com/office/2006/metadata/properties"/>
    <ds:schemaRef ds:uri="http://schemas.microsoft.com/office/infopath/2007/PartnerControls"/>
    <ds:schemaRef ds:uri="http://schemas.microsoft.com/sharepoint/v3"/>
    <ds:schemaRef ds:uri="http://schemas.openxmlformats.org/package/2006/metadata/core-properties"/>
    <ds:schemaRef ds:uri="http://www.w3.org/XML/1998/namespace"/>
  </ds:schemaRefs>
</ds:datastoreItem>
</file>

<file path=customXml/itemProps2.xml><?xml version="1.0" encoding="utf-8"?>
<ds:datastoreItem xmlns:ds="http://schemas.openxmlformats.org/officeDocument/2006/customXml" ds:itemID="{BC4A1E5F-DE16-4B0E-84F9-7B0ECB0BAC05}">
  <ds:schemaRefs>
    <ds:schemaRef ds:uri="896e2b1d-803b-4a6f-95ba-f71a42cce1f9"/>
    <ds:schemaRef ds:uri="e3122a22-7f5b-4ba0-8b18-9de44ca32c47"/>
    <ds:schemaRef ds:uri="http://purl.org/dc/elements/1.1/"/>
    <ds:schemaRef ds:uri="http://purl.org/dc/terms/"/>
    <ds:schemaRef ds:uri="http://schemas.microsoft.com/internal/obd"/>
    <ds:schemaRef ds:uri="http://schemas.microsoft.com/office/2006/documentManagement/types"/>
    <ds:schemaRef ds:uri="http://schemas.microsoft.com/office/2006/metadata/contentType"/>
    <ds:schemaRef ds:uri="http://schemas.microsoft.com/office/2006/metadata/properties"/>
    <ds:schemaRef ds:uri="http://schemas.microsoft.com/office/2006/metadata/properties/metaAttributes"/>
    <ds:schemaRef ds:uri="http://schemas.microsoft.com/office/infopath/2007/PartnerControls"/>
    <ds:schemaRef ds:uri="http://schemas.openxmlformats.org/package/2006/metadata/core-properties"/>
    <ds:schemaRef ds:uri="http://www.w3.org/2001/XMLSchema"/>
  </ds:schemaRefs>
</ds:datastoreItem>
</file>

<file path=customXml/itemProps3.xml><?xml version="1.0" encoding="utf-8"?>
<ds:datastoreItem xmlns:ds="http://schemas.openxmlformats.org/officeDocument/2006/customXml" ds:itemID="{5CC43780-7AC3-4421-80A3-B4537818C88E}">
  <ds:schemaRefs>
    <ds:schemaRef ds:uri="http://schemas.microsoft.com/sharepoint/v3/contenttype/forms"/>
  </ds:schemaRefs>
</ds:datastoreItem>
</file>

<file path=docMetadata/LabelInfo.xml><?xml version="1.0" encoding="utf-8"?>
<clbl:labelList xmlns:clbl="http://schemas.microsoft.com/office/2020/mipLabelMetadata">
  <clbl:label id="{37adc8ff-f4a3-4a14-9c0d-84b4985de0d2}" enabled="1" method="Privileged" siteId="{8331b18d-2d87-48ef-a35f-ac8818ebf9b4}" contentBits="0" removed="0"/>
  <clbl:label id="{76a3f6ad-3d9b-49ad-9486-10bfd8fef73e}" enabled="1" method="Privileged" siteId="{8903a443-af33-4ed4-acf5-ee613bcb2f59}" removed="0"/>
</clbl:labelList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320</TotalTime>
  <Words>1935</Words>
  <Application>Microsoft Office PowerPoint</Application>
  <PresentationFormat>On-screen Show (4:3)</PresentationFormat>
  <Paragraphs>290</Paragraphs>
  <Slides>30</Slides>
  <Notes>2</Notes>
  <HiddenSlides>1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30</vt:i4>
      </vt:variant>
    </vt:vector>
  </HeadingPairs>
  <TitlesOfParts>
    <vt:vector size="31" baseType="lpstr">
      <vt:lpstr>51 FW</vt:lpstr>
      <vt:lpstr>Scan Here to Submit a Question</vt:lpstr>
      <vt:lpstr>PowerPoint Presentation</vt:lpstr>
      <vt:lpstr>Agenda</vt:lpstr>
      <vt:lpstr>PowerPoint Presentation</vt:lpstr>
      <vt:lpstr>AAFES</vt:lpstr>
      <vt:lpstr>Open Items from April Town Hall</vt:lpstr>
      <vt:lpstr>Open Items from April Town Hall</vt:lpstr>
      <vt:lpstr>PowerPoint Presentation</vt:lpstr>
      <vt:lpstr>PowerPoint Presentation</vt:lpstr>
      <vt:lpstr>Medical Care</vt:lpstr>
      <vt:lpstr>Medical Care</vt:lpstr>
      <vt:lpstr>Medical Care</vt:lpstr>
      <vt:lpstr>Emergencies</vt:lpstr>
      <vt:lpstr>MHS GENESIS Patient Portal</vt:lpstr>
      <vt:lpstr>Patient and Family Partnership Council (PFPC)</vt:lpstr>
      <vt:lpstr>Flu &amp; Smallpox</vt:lpstr>
      <vt:lpstr>Sports Physicals</vt:lpstr>
      <vt:lpstr> TRICARE In-Processing &amp; ISOS</vt:lpstr>
      <vt:lpstr>Medical Referrals</vt:lpstr>
      <vt:lpstr>Displaced Beneficiaries</vt:lpstr>
      <vt:lpstr>Host Nation Hospital Support</vt:lpstr>
      <vt:lpstr>TRICARE Prime Remote Overseas</vt:lpstr>
      <vt:lpstr>Exceptional Family Member Program (EFMP)</vt:lpstr>
      <vt:lpstr>Exceptional Family Member Program (EFMP)</vt:lpstr>
      <vt:lpstr>Clinic Access</vt:lpstr>
      <vt:lpstr>Booking FAQs</vt:lpstr>
      <vt:lpstr>Mental Health</vt:lpstr>
      <vt:lpstr>Dental Care For Dependents</vt:lpstr>
      <vt:lpstr>Open Forum Q&amp;A</vt:lpstr>
      <vt:lpstr>Join Us Next Time!</vt:lpstr>
    </vt:vector>
  </TitlesOfParts>
  <Company>U.S. Department of Defense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GEIST, ANDREW C Capt USAF PACAF 25 FS/PILOT</dc:creator>
  <cp:lastModifiedBy>LIM, SUEJIN 1st Lt USAF PACAF 51 FW/PA</cp:lastModifiedBy>
  <cp:revision>25</cp:revision>
  <cp:lastPrinted>2026-01-09T00:28:23Z</cp:lastPrinted>
  <dcterms:created xsi:type="dcterms:W3CDTF">2018-07-10T07:55:01Z</dcterms:created>
  <dcterms:modified xsi:type="dcterms:W3CDTF">2026-10-19T06:11:33Z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0x010100524F11D29162E74298034FD51C8D7D28</vt:lpwstr>
  </property>
  <property fmtid="{D5CDD505-2E9C-101B-9397-08002B2CF9AE}" pid="3" name="MediaServiceImageTags">
    <vt:lpwstr/>
  </property>
</Properties>
</file>